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1496" r:id="rId2"/>
    <p:sldId id="257" r:id="rId3"/>
    <p:sldId id="258" r:id="rId4"/>
    <p:sldId id="259" r:id="rId5"/>
    <p:sldId id="369" r:id="rId6"/>
    <p:sldId id="1410" r:id="rId7"/>
    <p:sldId id="260" r:id="rId8"/>
    <p:sldId id="261" r:id="rId9"/>
    <p:sldId id="347" r:id="rId10"/>
    <p:sldId id="348" r:id="rId11"/>
    <p:sldId id="264" r:id="rId12"/>
    <p:sldId id="1497" r:id="rId13"/>
    <p:sldId id="1498" r:id="rId14"/>
    <p:sldId id="1499" r:id="rId15"/>
    <p:sldId id="1500" r:id="rId16"/>
    <p:sldId id="1501" r:id="rId17"/>
    <p:sldId id="1502" r:id="rId18"/>
    <p:sldId id="1503" r:id="rId19"/>
    <p:sldId id="1504" r:id="rId20"/>
    <p:sldId id="1505" r:id="rId21"/>
    <p:sldId id="1506" r:id="rId22"/>
    <p:sldId id="1507" r:id="rId23"/>
    <p:sldId id="1508" r:id="rId24"/>
    <p:sldId id="1509" r:id="rId25"/>
    <p:sldId id="1510" r:id="rId26"/>
    <p:sldId id="1511" r:id="rId27"/>
    <p:sldId id="267" r:id="rId28"/>
    <p:sldId id="268" r:id="rId29"/>
    <p:sldId id="269" r:id="rId30"/>
    <p:sldId id="270" r:id="rId31"/>
    <p:sldId id="271" r:id="rId32"/>
    <p:sldId id="272" r:id="rId33"/>
    <p:sldId id="273" r:id="rId34"/>
    <p:sldId id="1512" r:id="rId35"/>
    <p:sldId id="372" r:id="rId36"/>
    <p:sldId id="362" r:id="rId37"/>
    <p:sldId id="373" r:id="rId38"/>
    <p:sldId id="346" r:id="rId39"/>
    <p:sldId id="275" r:id="rId40"/>
    <p:sldId id="276" r:id="rId41"/>
    <p:sldId id="277" r:id="rId42"/>
    <p:sldId id="279" r:id="rId43"/>
    <p:sldId id="280" r:id="rId44"/>
    <p:sldId id="281" r:id="rId45"/>
    <p:sldId id="282" r:id="rId46"/>
    <p:sldId id="283" r:id="rId47"/>
    <p:sldId id="284" r:id="rId48"/>
    <p:sldId id="285" r:id="rId49"/>
    <p:sldId id="286" r:id="rId50"/>
    <p:sldId id="374" r:id="rId51"/>
    <p:sldId id="288" r:id="rId52"/>
    <p:sldId id="289" r:id="rId53"/>
    <p:sldId id="290" r:id="rId54"/>
    <p:sldId id="291" r:id="rId55"/>
    <p:sldId id="292" r:id="rId56"/>
    <p:sldId id="293" r:id="rId57"/>
    <p:sldId id="294" r:id="rId58"/>
    <p:sldId id="295" r:id="rId59"/>
    <p:sldId id="296" r:id="rId60"/>
    <p:sldId id="297" r:id="rId61"/>
    <p:sldId id="328"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82F5072-66BD-4B9D-832D-3B3DD99676C0}">
          <p14:sldIdLst>
            <p14:sldId id="1496"/>
            <p14:sldId id="257"/>
            <p14:sldId id="258"/>
            <p14:sldId id="259"/>
            <p14:sldId id="369"/>
            <p14:sldId id="1410"/>
            <p14:sldId id="260"/>
            <p14:sldId id="261"/>
            <p14:sldId id="347"/>
            <p14:sldId id="348"/>
            <p14:sldId id="264"/>
            <p14:sldId id="1497"/>
            <p14:sldId id="1498"/>
            <p14:sldId id="1499"/>
            <p14:sldId id="1500"/>
            <p14:sldId id="1501"/>
            <p14:sldId id="1502"/>
            <p14:sldId id="1503"/>
            <p14:sldId id="1504"/>
            <p14:sldId id="1505"/>
            <p14:sldId id="1506"/>
            <p14:sldId id="1507"/>
            <p14:sldId id="1508"/>
            <p14:sldId id="1509"/>
            <p14:sldId id="1510"/>
            <p14:sldId id="1511"/>
            <p14:sldId id="267"/>
            <p14:sldId id="268"/>
            <p14:sldId id="269"/>
            <p14:sldId id="270"/>
            <p14:sldId id="271"/>
            <p14:sldId id="272"/>
            <p14:sldId id="273"/>
            <p14:sldId id="1512"/>
            <p14:sldId id="372"/>
            <p14:sldId id="362"/>
            <p14:sldId id="373"/>
            <p14:sldId id="346"/>
            <p14:sldId id="275"/>
            <p14:sldId id="276"/>
            <p14:sldId id="277"/>
            <p14:sldId id="279"/>
            <p14:sldId id="280"/>
            <p14:sldId id="281"/>
            <p14:sldId id="282"/>
            <p14:sldId id="283"/>
            <p14:sldId id="284"/>
            <p14:sldId id="285"/>
            <p14:sldId id="286"/>
            <p14:sldId id="374"/>
            <p14:sldId id="288"/>
            <p14:sldId id="289"/>
            <p14:sldId id="290"/>
            <p14:sldId id="291"/>
            <p14:sldId id="292"/>
            <p14:sldId id="293"/>
            <p14:sldId id="294"/>
            <p14:sldId id="295"/>
            <p14:sldId id="296"/>
            <p14:sldId id="297"/>
            <p14:sldId id="32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F841"/>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949" autoAdjust="0"/>
  </p:normalViewPr>
  <p:slideViewPr>
    <p:cSldViewPr>
      <p:cViewPr varScale="1">
        <p:scale>
          <a:sx n="45" d="100"/>
          <a:sy n="45" d="100"/>
        </p:scale>
        <p:origin x="2022"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113EF8-35EB-4213-B87B-52D3C9538747}" type="datetimeFigureOut">
              <a:rPr lang="en-AU" smtClean="0"/>
              <a:t>3/09/2019</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B7ADE3-CCBF-4906-B73A-DCFF82CA87A6}" type="slidenum">
              <a:rPr lang="en-AU" smtClean="0"/>
              <a:t>‹#›</a:t>
            </a:fld>
            <a:endParaRPr lang="en-AU"/>
          </a:p>
        </p:txBody>
      </p:sp>
    </p:spTree>
    <p:extLst>
      <p:ext uri="{BB962C8B-B14F-4D97-AF65-F5344CB8AC3E}">
        <p14:creationId xmlns:p14="http://schemas.microsoft.com/office/powerpoint/2010/main" val="193499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AU" sz="1200" b="1" kern="1200" dirty="0">
                <a:solidFill>
                  <a:schemeClr val="tx1"/>
                </a:solidFill>
                <a:effectLst/>
                <a:latin typeface="Arial" charset="0"/>
                <a:ea typeface="+mn-ea"/>
                <a:cs typeface="+mn-cs"/>
              </a:rPr>
              <a:t>180</a:t>
            </a:r>
          </a:p>
          <a:p>
            <a:endParaRPr lang="en-AU" sz="1200" b="1" kern="1200" dirty="0">
              <a:solidFill>
                <a:schemeClr val="tx1"/>
              </a:solidFill>
              <a:effectLst/>
              <a:latin typeface="Arial" charset="0"/>
              <a:ea typeface="+mn-ea"/>
              <a:cs typeface="+mn-cs"/>
            </a:endParaRPr>
          </a:p>
          <a:p>
            <a:r>
              <a:rPr lang="en-AU" sz="1200" b="1" kern="1200" dirty="0">
                <a:solidFill>
                  <a:schemeClr val="tx1"/>
                </a:solidFill>
                <a:effectLst/>
                <a:latin typeface="Arial" charset="0"/>
                <a:ea typeface="+mn-ea"/>
                <a:cs typeface="+mn-cs"/>
              </a:rPr>
              <a:t>Ask most littlies before they head off to school want they want to learn.</a:t>
            </a:r>
          </a:p>
          <a:p>
            <a:endParaRPr lang="en-AU" sz="1200" b="1" kern="1200" dirty="0">
              <a:solidFill>
                <a:schemeClr val="tx1"/>
              </a:solidFill>
              <a:effectLst/>
              <a:latin typeface="Arial" charset="0"/>
              <a:ea typeface="+mn-ea"/>
              <a:cs typeface="+mn-cs"/>
            </a:endParaRPr>
          </a:p>
          <a:p>
            <a:r>
              <a:rPr lang="en-AU" sz="1200" b="1" kern="1200" dirty="0">
                <a:solidFill>
                  <a:schemeClr val="tx1"/>
                </a:solidFill>
                <a:effectLst/>
                <a:latin typeface="Arial" charset="0"/>
                <a:ea typeface="+mn-ea"/>
                <a:cs typeface="+mn-cs"/>
              </a:rPr>
              <a:t>They’ll tell you that they want to learn to read. Many have watched their mum or</a:t>
            </a:r>
            <a:r>
              <a:rPr lang="en-AU" sz="1200" b="1" kern="1200" baseline="0" dirty="0">
                <a:solidFill>
                  <a:schemeClr val="tx1"/>
                </a:solidFill>
                <a:effectLst/>
                <a:latin typeface="Arial" charset="0"/>
                <a:ea typeface="+mn-ea"/>
                <a:cs typeface="+mn-cs"/>
              </a:rPr>
              <a:t> dad do it, and most have gained pleasure over the years as they’ve listened to their mother of father read to them.</a:t>
            </a:r>
          </a:p>
          <a:p>
            <a:endParaRPr lang="en-AU" sz="1200" b="1" kern="1200" baseline="0" dirty="0">
              <a:solidFill>
                <a:schemeClr val="tx1"/>
              </a:solidFill>
              <a:effectLst/>
              <a:latin typeface="Arial" charset="0"/>
              <a:ea typeface="+mn-ea"/>
              <a:cs typeface="+mn-cs"/>
            </a:endParaRPr>
          </a:p>
          <a:p>
            <a:r>
              <a:rPr lang="en-AU" sz="1200" b="1" kern="1200" baseline="0" dirty="0">
                <a:solidFill>
                  <a:schemeClr val="tx1"/>
                </a:solidFill>
                <a:effectLst/>
                <a:latin typeface="Arial" charset="0"/>
                <a:ea typeface="+mn-ea"/>
                <a:cs typeface="+mn-cs"/>
              </a:rPr>
              <a:t>Now they want to do it themselves.</a:t>
            </a:r>
          </a:p>
          <a:p>
            <a:endParaRPr lang="en-AU" sz="1200" b="1" kern="1200" baseline="0" dirty="0">
              <a:solidFill>
                <a:schemeClr val="tx1"/>
              </a:solidFill>
              <a:effectLst/>
              <a:latin typeface="Arial" charset="0"/>
              <a:ea typeface="+mn-ea"/>
              <a:cs typeface="+mn-cs"/>
            </a:endParaRPr>
          </a:p>
          <a:p>
            <a:r>
              <a:rPr lang="en-AU" sz="1200" b="1" kern="1200" baseline="0" dirty="0">
                <a:solidFill>
                  <a:schemeClr val="tx1"/>
                </a:solidFill>
                <a:effectLst/>
                <a:latin typeface="Arial" charset="0"/>
                <a:ea typeface="+mn-ea"/>
                <a:cs typeface="+mn-cs"/>
              </a:rPr>
              <a:t>They also want to learn how to break that annoying code that mum or dad uses – you know,  when parents spell words out loud in front of kids so they don’t know what they’re talking about. </a:t>
            </a:r>
            <a:endParaRPr lang="en-AU" sz="1200" b="1" kern="1200" dirty="0">
              <a:solidFill>
                <a:schemeClr val="tx1"/>
              </a:solidFill>
              <a:effectLst/>
              <a:latin typeface="Arial" charset="0"/>
              <a:ea typeface="+mn-ea"/>
              <a:cs typeface="+mn-cs"/>
            </a:endParaRPr>
          </a:p>
          <a:p>
            <a:endParaRPr lang="en-AU" sz="1200" b="1" kern="1200" dirty="0">
              <a:solidFill>
                <a:schemeClr val="tx1"/>
              </a:solidFill>
              <a:effectLst/>
              <a:latin typeface="Arial" charset="0"/>
              <a:ea typeface="+mn-ea"/>
              <a:cs typeface="+mn-cs"/>
            </a:endParaRPr>
          </a:p>
          <a:p>
            <a:r>
              <a:rPr lang="en-AU" sz="1200" b="1" kern="1200" dirty="0">
                <a:solidFill>
                  <a:schemeClr val="tx1"/>
                </a:solidFill>
                <a:effectLst/>
                <a:latin typeface="Arial" charset="0"/>
                <a:ea typeface="+mn-ea"/>
                <a:cs typeface="+mn-cs"/>
              </a:rPr>
              <a:t>Soon after starting school they realise their learning is not the same as the others. The others scoot through the glorified reading boxes, while they struggle to retain word patterns and sounds. They burn with frustration and/or humiliation because they can’t access the most valuable currency in schools – that marvellous capacity to efficiently process PRINT . </a:t>
            </a:r>
          </a:p>
          <a:p>
            <a:endParaRPr lang="en-AU" sz="1200" b="1" kern="1200" dirty="0">
              <a:solidFill>
                <a:schemeClr val="tx1"/>
              </a:solidFill>
              <a:effectLst/>
              <a:latin typeface="Arial" charset="0"/>
              <a:ea typeface="+mn-ea"/>
              <a:cs typeface="+mn-cs"/>
            </a:endParaRPr>
          </a:p>
          <a:p>
            <a:r>
              <a:rPr lang="en-AU" sz="1200" b="1" kern="1200" dirty="0">
                <a:solidFill>
                  <a:schemeClr val="tx1"/>
                </a:solidFill>
                <a:effectLst/>
                <a:latin typeface="Arial" charset="0"/>
                <a:ea typeface="+mn-ea"/>
                <a:cs typeface="+mn-cs"/>
              </a:rPr>
              <a:t>This wasn’t their dream.  </a:t>
            </a:r>
          </a:p>
        </p:txBody>
      </p:sp>
      <p:sp>
        <p:nvSpPr>
          <p:cNvPr id="4" name="Slide Number Placeholder 3"/>
          <p:cNvSpPr>
            <a:spLocks noGrp="1"/>
          </p:cNvSpPr>
          <p:nvPr>
            <p:ph type="sldNum" sz="quarter" idx="10"/>
          </p:nvPr>
        </p:nvSpPr>
        <p:spPr/>
        <p:txBody>
          <a:bodyPr/>
          <a:lstStyle/>
          <a:p>
            <a:pPr>
              <a:defRPr/>
            </a:pPr>
            <a:fld id="{2B23A72C-35DC-40AA-A508-981B1DD47752}" type="slidenum">
              <a:rPr lang="en-US" smtClean="0"/>
              <a:pPr>
                <a:defRPr/>
              </a:pPr>
              <a:t>2</a:t>
            </a:fld>
            <a:endParaRPr lang="en-US"/>
          </a:p>
        </p:txBody>
      </p:sp>
    </p:spTree>
    <p:extLst>
      <p:ext uri="{BB962C8B-B14F-4D97-AF65-F5344CB8AC3E}">
        <p14:creationId xmlns:p14="http://schemas.microsoft.com/office/powerpoint/2010/main" val="107159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55000" lnSpcReduction="20000"/>
          </a:bodyPr>
          <a:lstStyle/>
          <a:p>
            <a:r>
              <a:rPr lang="en-AU" sz="1200" b="1" kern="1200" dirty="0">
                <a:solidFill>
                  <a:schemeClr val="tx1"/>
                </a:solidFill>
                <a:effectLst/>
                <a:latin typeface="Arial" charset="0"/>
                <a:ea typeface="+mn-ea"/>
                <a:cs typeface="+mn-cs"/>
              </a:rPr>
              <a:t>Specific Learning Disability is</a:t>
            </a:r>
            <a:r>
              <a:rPr lang="en-AU" sz="1200" b="1" kern="1200" baseline="0" dirty="0">
                <a:solidFill>
                  <a:schemeClr val="tx1"/>
                </a:solidFill>
                <a:effectLst/>
                <a:latin typeface="Arial" charset="0"/>
                <a:ea typeface="+mn-ea"/>
                <a:cs typeface="+mn-cs"/>
              </a:rPr>
              <a:t> </a:t>
            </a:r>
            <a:r>
              <a:rPr lang="en-AU" sz="1200" b="1" kern="1200" dirty="0">
                <a:solidFill>
                  <a:schemeClr val="tx1"/>
                </a:solidFill>
                <a:effectLst/>
                <a:latin typeface="Arial" charset="0"/>
                <a:ea typeface="+mn-ea"/>
                <a:cs typeface="+mn-cs"/>
              </a:rPr>
              <a:t>a broad umbrella term.</a:t>
            </a:r>
          </a:p>
          <a:p>
            <a:endParaRPr lang="en-AU" sz="1200" b="1" kern="1200" dirty="0">
              <a:solidFill>
                <a:schemeClr val="tx1"/>
              </a:solidFill>
              <a:effectLst/>
              <a:latin typeface="Arial" charset="0"/>
              <a:ea typeface="+mn-ea"/>
              <a:cs typeface="+mn-cs"/>
            </a:endParaRPr>
          </a:p>
          <a:p>
            <a:r>
              <a:rPr lang="en-AU" sz="1200" b="1" kern="1200" dirty="0">
                <a:solidFill>
                  <a:schemeClr val="tx1"/>
                </a:solidFill>
                <a:effectLst/>
                <a:latin typeface="Arial" charset="0"/>
                <a:ea typeface="+mn-ea"/>
                <a:cs typeface="+mn-cs"/>
              </a:rPr>
              <a:t>It</a:t>
            </a:r>
            <a:r>
              <a:rPr lang="en-AU" sz="1200" b="1" kern="1200" baseline="0" dirty="0">
                <a:solidFill>
                  <a:schemeClr val="tx1"/>
                </a:solidFill>
                <a:effectLst/>
                <a:latin typeface="Arial" charset="0"/>
                <a:ea typeface="+mn-ea"/>
                <a:cs typeface="+mn-cs"/>
              </a:rPr>
              <a:t> attempts to </a:t>
            </a:r>
            <a:r>
              <a:rPr lang="en-AU" sz="1200" b="1" kern="1200" dirty="0">
                <a:solidFill>
                  <a:schemeClr val="tx1"/>
                </a:solidFill>
                <a:effectLst/>
                <a:latin typeface="Arial" charset="0"/>
                <a:ea typeface="+mn-ea"/>
                <a:cs typeface="+mn-cs"/>
              </a:rPr>
              <a:t>explain why a person can do relatively well (even really well because they can be gifted) in some areas of learning, but encounter unexpected and particular problems in other areas.</a:t>
            </a:r>
          </a:p>
          <a:p>
            <a:r>
              <a:rPr lang="en-AU" sz="1200" b="1" kern="1200" dirty="0">
                <a:solidFill>
                  <a:schemeClr val="tx1"/>
                </a:solidFill>
                <a:effectLst/>
                <a:latin typeface="Arial" charset="0"/>
                <a:ea typeface="+mn-ea"/>
                <a:cs typeface="+mn-cs"/>
              </a:rPr>
              <a:t> </a:t>
            </a:r>
          </a:p>
          <a:p>
            <a:r>
              <a:rPr lang="en-AU" sz="1200" b="1" kern="1200" dirty="0">
                <a:solidFill>
                  <a:schemeClr val="tx1"/>
                </a:solidFill>
                <a:effectLst/>
                <a:latin typeface="Arial" charset="0"/>
                <a:ea typeface="+mn-ea"/>
                <a:cs typeface="+mn-cs"/>
              </a:rPr>
              <a:t> </a:t>
            </a:r>
          </a:p>
          <a:p>
            <a:r>
              <a:rPr lang="en-AU" sz="1200" b="1" kern="1200" dirty="0">
                <a:solidFill>
                  <a:schemeClr val="tx1"/>
                </a:solidFill>
                <a:effectLst/>
                <a:latin typeface="Arial" charset="0"/>
                <a:ea typeface="+mn-ea"/>
                <a:cs typeface="+mn-cs"/>
              </a:rPr>
              <a:t>Best estimates tell us that about </a:t>
            </a:r>
            <a:r>
              <a:rPr lang="en-AU" sz="1200" b="1" u="sng" kern="1200" dirty="0">
                <a:solidFill>
                  <a:schemeClr val="tx1"/>
                </a:solidFill>
                <a:effectLst/>
                <a:latin typeface="Arial" charset="0"/>
                <a:ea typeface="+mn-ea"/>
                <a:cs typeface="+mn-cs"/>
              </a:rPr>
              <a:t>25% of the population </a:t>
            </a:r>
            <a:r>
              <a:rPr lang="en-AU" sz="1200" b="1" kern="1200" dirty="0">
                <a:solidFill>
                  <a:schemeClr val="tx1"/>
                </a:solidFill>
                <a:effectLst/>
                <a:latin typeface="Arial" charset="0"/>
                <a:ea typeface="+mn-ea"/>
                <a:cs typeface="+mn-cs"/>
              </a:rPr>
              <a:t>are affected by some form of </a:t>
            </a:r>
            <a:r>
              <a:rPr lang="en-AU" sz="1200" b="1" u="sng" kern="1200" dirty="0">
                <a:solidFill>
                  <a:schemeClr val="tx1"/>
                </a:solidFill>
                <a:effectLst/>
                <a:latin typeface="Arial" charset="0"/>
                <a:ea typeface="+mn-ea"/>
                <a:cs typeface="+mn-cs"/>
              </a:rPr>
              <a:t>language-based learning difficulty</a:t>
            </a:r>
            <a:r>
              <a:rPr lang="en-AU" sz="1200" b="1" kern="1200" dirty="0">
                <a:solidFill>
                  <a:schemeClr val="tx1"/>
                </a:solidFill>
                <a:effectLst/>
                <a:latin typeface="Arial" charset="0"/>
                <a:ea typeface="+mn-ea"/>
                <a:cs typeface="+mn-cs"/>
              </a:rPr>
              <a:t>. </a:t>
            </a:r>
          </a:p>
          <a:p>
            <a:r>
              <a:rPr lang="en-AU" sz="1200" b="1" kern="1200" dirty="0">
                <a:solidFill>
                  <a:schemeClr val="tx1"/>
                </a:solidFill>
                <a:effectLst/>
                <a:latin typeface="Arial" charset="0"/>
                <a:ea typeface="+mn-ea"/>
                <a:cs typeface="+mn-cs"/>
              </a:rPr>
              <a:t> </a:t>
            </a:r>
          </a:p>
          <a:p>
            <a:r>
              <a:rPr lang="en-AU" sz="1200" b="1" kern="1200" dirty="0">
                <a:solidFill>
                  <a:schemeClr val="tx1"/>
                </a:solidFill>
                <a:effectLst/>
                <a:latin typeface="Arial" charset="0"/>
                <a:ea typeface="+mn-ea"/>
                <a:cs typeface="+mn-cs"/>
              </a:rPr>
              <a:t>We think </a:t>
            </a:r>
            <a:r>
              <a:rPr lang="en-AU" sz="1200" b="1" u="sng" kern="1200" dirty="0">
                <a:solidFill>
                  <a:schemeClr val="tx1"/>
                </a:solidFill>
                <a:effectLst/>
                <a:latin typeface="Arial" charset="0"/>
                <a:ea typeface="+mn-ea"/>
                <a:cs typeface="+mn-cs"/>
              </a:rPr>
              <a:t>SLD’s probably account for about 15%  But, we’re likely to be underdiagnosing by about 8%</a:t>
            </a:r>
          </a:p>
          <a:p>
            <a:r>
              <a:rPr lang="en-AU" sz="1200" b="1" kern="1200" dirty="0">
                <a:solidFill>
                  <a:schemeClr val="tx1"/>
                </a:solidFill>
                <a:effectLst/>
                <a:latin typeface="Arial" charset="0"/>
                <a:ea typeface="+mn-ea"/>
                <a:cs typeface="+mn-cs"/>
              </a:rPr>
              <a:t> </a:t>
            </a:r>
          </a:p>
          <a:p>
            <a:r>
              <a:rPr lang="en-AU" sz="1200" b="1" u="sng" kern="1200" dirty="0">
                <a:solidFill>
                  <a:schemeClr val="tx1"/>
                </a:solidFill>
                <a:effectLst/>
                <a:latin typeface="Arial" charset="0"/>
                <a:ea typeface="+mn-ea"/>
                <a:cs typeface="+mn-cs"/>
              </a:rPr>
              <a:t>Dyslexia affects a about 10% of the population </a:t>
            </a:r>
            <a:r>
              <a:rPr lang="en-AU" sz="1200" b="1" u="none" kern="1200" dirty="0">
                <a:solidFill>
                  <a:schemeClr val="tx1"/>
                </a:solidFill>
                <a:effectLst/>
                <a:latin typeface="Arial" charset="0"/>
                <a:ea typeface="+mn-ea"/>
                <a:cs typeface="+mn-cs"/>
              </a:rPr>
              <a:t>.T</a:t>
            </a:r>
            <a:r>
              <a:rPr lang="en-AU" sz="1200" b="1" kern="1200" dirty="0">
                <a:solidFill>
                  <a:schemeClr val="tx1"/>
                </a:solidFill>
                <a:effectLst/>
                <a:latin typeface="Arial" charset="0"/>
                <a:ea typeface="+mn-ea"/>
                <a:cs typeface="+mn-cs"/>
              </a:rPr>
              <a:t>hat's about three kids in every class room. </a:t>
            </a:r>
          </a:p>
          <a:p>
            <a:endParaRPr lang="en-AU" sz="1200" b="1" kern="1200" dirty="0">
              <a:solidFill>
                <a:schemeClr val="tx1"/>
              </a:solidFill>
              <a:effectLst/>
              <a:latin typeface="Arial" charset="0"/>
              <a:ea typeface="+mn-ea"/>
              <a:cs typeface="+mn-cs"/>
            </a:endParaRPr>
          </a:p>
          <a:p>
            <a:r>
              <a:rPr lang="en-AU" sz="1200" b="1" kern="1200" dirty="0">
                <a:solidFill>
                  <a:schemeClr val="tx1"/>
                </a:solidFill>
                <a:effectLst/>
                <a:latin typeface="Arial" charset="0"/>
                <a:ea typeface="+mn-ea"/>
                <a:cs typeface="+mn-cs"/>
              </a:rPr>
              <a:t>However, about 4% of the population are severely dyslexic.</a:t>
            </a:r>
          </a:p>
          <a:p>
            <a:endParaRPr lang="en-AU" sz="1200" b="1" kern="1200" dirty="0">
              <a:solidFill>
                <a:schemeClr val="tx1"/>
              </a:solidFill>
              <a:effectLst/>
              <a:latin typeface="Arial" charset="0"/>
              <a:ea typeface="+mn-ea"/>
              <a:cs typeface="+mn-cs"/>
            </a:endParaRPr>
          </a:p>
          <a:p>
            <a:r>
              <a:rPr lang="en-AU" sz="1200" b="1" kern="1200" dirty="0">
                <a:solidFill>
                  <a:schemeClr val="tx1"/>
                </a:solidFill>
                <a:effectLst/>
                <a:latin typeface="Arial" charset="0"/>
                <a:ea typeface="+mn-ea"/>
                <a:cs typeface="+mn-cs"/>
              </a:rPr>
              <a:t>Interestingly, a few dyslexics (and NON-dyslexics too), experience </a:t>
            </a:r>
            <a:r>
              <a:rPr lang="en-AU" b="1" dirty="0">
                <a:effectLst/>
              </a:rPr>
              <a:t>deficits in </a:t>
            </a:r>
            <a:r>
              <a:rPr lang="en-AU" b="1" dirty="0" err="1">
                <a:effectLst/>
              </a:rPr>
              <a:t>visuo</a:t>
            </a:r>
            <a:r>
              <a:rPr lang="en-AU" b="1" dirty="0">
                <a:effectLst/>
              </a:rPr>
              <a:t>-spatial attention.</a:t>
            </a:r>
          </a:p>
          <a:p>
            <a:pPr marL="0" marR="0" indent="0" algn="l" defTabSz="914400" rtl="0" eaLnBrk="0" fontAlgn="base" latinLnBrk="0" hangingPunct="0">
              <a:lnSpc>
                <a:spcPct val="100000"/>
              </a:lnSpc>
              <a:spcBef>
                <a:spcPct val="30000"/>
              </a:spcBef>
              <a:spcAft>
                <a:spcPct val="0"/>
              </a:spcAft>
              <a:buClrTx/>
              <a:buSzTx/>
              <a:buFontTx/>
              <a:buNone/>
              <a:tabLst/>
              <a:defRPr/>
            </a:pPr>
            <a:r>
              <a:rPr lang="en-AU" b="1" dirty="0">
                <a:effectLst/>
              </a:rPr>
              <a:t>For</a:t>
            </a:r>
            <a:r>
              <a:rPr lang="en-AU" b="1" baseline="0" dirty="0">
                <a:effectLst/>
              </a:rPr>
              <a:t> them</a:t>
            </a:r>
            <a:r>
              <a:rPr lang="en-AU" b="1" dirty="0">
                <a:effectLst/>
              </a:rPr>
              <a:t> it’s not about phonological processing,</a:t>
            </a:r>
            <a:r>
              <a:rPr lang="en-AU" b="1" baseline="0" dirty="0">
                <a:effectLst/>
              </a:rPr>
              <a:t> it’s much more about</a:t>
            </a:r>
            <a:r>
              <a:rPr lang="en-AU" b="1" dirty="0">
                <a:effectLst/>
              </a:rPr>
              <a:t> 'visual stress‘ - moving, blurry or disappearing words on a page is a simple way to describe this complex and frustrating phenomenon. </a:t>
            </a:r>
            <a:endParaRPr lang="en-AU" b="1" baseline="0" dirty="0">
              <a:effectLst/>
            </a:endParaRPr>
          </a:p>
          <a:p>
            <a:r>
              <a:rPr lang="en-AU" b="1" dirty="0">
                <a:effectLst/>
              </a:rPr>
              <a:t> </a:t>
            </a:r>
          </a:p>
          <a:p>
            <a:r>
              <a:rPr lang="en-AU" b="1" dirty="0">
                <a:effectLst/>
              </a:rPr>
              <a:t>However, quality research in Europe by people as Professor Bruce Evans, continues to unravel why a few individuals battle with this kind of reading difficulty and how to help.</a:t>
            </a:r>
            <a:endParaRPr lang="en-AU" b="1" baseline="0" dirty="0">
              <a:effectLst/>
            </a:endParaRPr>
          </a:p>
          <a:p>
            <a:endParaRPr lang="en-AU" sz="1200" b="1" kern="1200" dirty="0">
              <a:solidFill>
                <a:schemeClr val="tx1"/>
              </a:solidFill>
              <a:effectLst/>
              <a:latin typeface="Arial" charset="0"/>
              <a:ea typeface="+mn-ea"/>
              <a:cs typeface="+mn-cs"/>
            </a:endParaRPr>
          </a:p>
          <a:p>
            <a:r>
              <a:rPr lang="en-AU" sz="1200" b="1" u="sng" kern="1200" dirty="0">
                <a:solidFill>
                  <a:schemeClr val="tx1"/>
                </a:solidFill>
                <a:effectLst/>
                <a:latin typeface="Arial" charset="0"/>
                <a:ea typeface="+mn-ea"/>
                <a:cs typeface="+mn-cs"/>
              </a:rPr>
              <a:t>Dyslexia is inherited</a:t>
            </a:r>
            <a:r>
              <a:rPr lang="en-AU" sz="1200" b="1" kern="1200" dirty="0">
                <a:solidFill>
                  <a:schemeClr val="tx1"/>
                </a:solidFill>
                <a:effectLst/>
                <a:latin typeface="Arial" charset="0"/>
                <a:ea typeface="+mn-ea"/>
                <a:cs typeface="+mn-cs"/>
              </a:rPr>
              <a:t>. </a:t>
            </a:r>
          </a:p>
          <a:p>
            <a:r>
              <a:rPr lang="en-AU" sz="1200" b="1" kern="1200" dirty="0">
                <a:solidFill>
                  <a:schemeClr val="tx1"/>
                </a:solidFill>
                <a:effectLst/>
                <a:latin typeface="Arial" charset="0"/>
                <a:ea typeface="+mn-ea"/>
                <a:cs typeface="+mn-cs"/>
              </a:rPr>
              <a:t>6 genes have now been linked to the disability.</a:t>
            </a:r>
          </a:p>
          <a:p>
            <a:r>
              <a:rPr lang="en-AU" sz="1200" b="1" kern="1200" dirty="0">
                <a:solidFill>
                  <a:schemeClr val="tx1"/>
                </a:solidFill>
                <a:effectLst/>
                <a:latin typeface="Arial" charset="0"/>
                <a:ea typeface="+mn-ea"/>
                <a:cs typeface="+mn-cs"/>
              </a:rPr>
              <a:t>It affects the way an individual processes language, and is on a sliding scale of severity.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AU" sz="1200" b="1" dirty="0">
              <a:solidFill>
                <a:schemeClr val="tx1"/>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AU" sz="1200" b="1" dirty="0">
                <a:solidFill>
                  <a:schemeClr val="tx1"/>
                </a:solidFill>
              </a:rPr>
              <a:t>4 males to 1 female are currently being identified as Dyslexic surprise, surprise – girls are wired differently and they tend to work around it or grind through it. Often they hit a brick wall later on in secondary school.</a:t>
            </a:r>
          </a:p>
          <a:p>
            <a:endParaRPr lang="en-AU" sz="1200" b="1" kern="1200" dirty="0">
              <a:solidFill>
                <a:schemeClr val="tx1"/>
              </a:solidFill>
              <a:effectLst/>
              <a:latin typeface="Arial" charset="0"/>
              <a:ea typeface="+mn-ea"/>
              <a:cs typeface="+mn-cs"/>
            </a:endParaRPr>
          </a:p>
          <a:p>
            <a:r>
              <a:rPr lang="en-AU" sz="1200" b="1" kern="1200" dirty="0">
                <a:solidFill>
                  <a:schemeClr val="tx1"/>
                </a:solidFill>
                <a:effectLst/>
                <a:latin typeface="Arial" charset="0"/>
                <a:ea typeface="+mn-ea"/>
                <a:cs typeface="+mn-cs"/>
              </a:rPr>
              <a:t> </a:t>
            </a:r>
          </a:p>
          <a:p>
            <a:r>
              <a:rPr lang="en-AU" sz="1200" b="1" kern="1200" dirty="0">
                <a:solidFill>
                  <a:schemeClr val="tx1"/>
                </a:solidFill>
                <a:effectLst/>
                <a:latin typeface="Arial" charset="0"/>
                <a:ea typeface="+mn-ea"/>
                <a:cs typeface="+mn-cs"/>
              </a:rPr>
              <a:t>Dyslexics may also have issues with planning, organisation and co-ordination. In combination, their listening comprehension may be affected, especially when under pressure.</a:t>
            </a:r>
          </a:p>
          <a:p>
            <a:r>
              <a:rPr lang="en-AU" sz="1200" b="1" kern="1200" dirty="0">
                <a:solidFill>
                  <a:schemeClr val="tx1"/>
                </a:solidFill>
                <a:effectLst/>
                <a:latin typeface="Arial" charset="0"/>
                <a:ea typeface="+mn-ea"/>
                <a:cs typeface="+mn-cs"/>
              </a:rPr>
              <a:t/>
            </a:r>
            <a:br>
              <a:rPr lang="en-AU" sz="1200" b="1" kern="1200" dirty="0">
                <a:solidFill>
                  <a:schemeClr val="tx1"/>
                </a:solidFill>
                <a:effectLst/>
                <a:latin typeface="Arial" charset="0"/>
                <a:ea typeface="+mn-ea"/>
                <a:cs typeface="+mn-cs"/>
              </a:rPr>
            </a:br>
            <a:r>
              <a:rPr lang="en-AU" sz="1200" b="1" kern="1200" dirty="0">
                <a:solidFill>
                  <a:schemeClr val="tx1"/>
                </a:solidFill>
                <a:effectLst/>
                <a:latin typeface="Arial" charset="0"/>
                <a:ea typeface="+mn-ea"/>
                <a:cs typeface="+mn-cs"/>
              </a:rPr>
              <a:t>Interestingly, SLD’s have really only 'existed' since we’ve have had to learn to read, write and do maths.</a:t>
            </a:r>
          </a:p>
          <a:p>
            <a:r>
              <a:rPr lang="en-AU" sz="1200" b="1" kern="1200" dirty="0">
                <a:solidFill>
                  <a:schemeClr val="tx1"/>
                </a:solidFill>
                <a:effectLst/>
                <a:latin typeface="Arial" charset="0"/>
                <a:ea typeface="+mn-ea"/>
                <a:cs typeface="+mn-cs"/>
              </a:rPr>
              <a:t>They became evident after some bright spark introduced the dictionary, and called for standardised spelling. We’ve got a scapegoat – apparently we can blame Samuel Johnson who created the first dictionary in 1755. </a:t>
            </a:r>
          </a:p>
          <a:p>
            <a:r>
              <a:rPr lang="en-AU" sz="1200" b="1" kern="1200" dirty="0">
                <a:solidFill>
                  <a:schemeClr val="tx1"/>
                </a:solidFill>
                <a:effectLst/>
                <a:latin typeface="Arial" charset="0"/>
                <a:ea typeface="+mn-ea"/>
                <a:cs typeface="+mn-cs"/>
              </a:rPr>
              <a:t> </a:t>
            </a:r>
          </a:p>
          <a:p>
            <a:r>
              <a:rPr lang="en-AU" sz="1200" b="1" kern="1200" dirty="0">
                <a:solidFill>
                  <a:schemeClr val="tx1"/>
                </a:solidFill>
                <a:effectLst/>
                <a:latin typeface="Arial" charset="0"/>
                <a:ea typeface="+mn-ea"/>
                <a:cs typeface="+mn-cs"/>
              </a:rPr>
              <a:t> </a:t>
            </a:r>
          </a:p>
          <a:p>
            <a:r>
              <a:rPr lang="en-AU" sz="1200" b="1" kern="1200" dirty="0">
                <a:solidFill>
                  <a:schemeClr val="tx1"/>
                </a:solidFill>
                <a:effectLst/>
                <a:latin typeface="Arial" charset="0"/>
                <a:ea typeface="+mn-ea"/>
                <a:cs typeface="+mn-cs"/>
              </a:rPr>
              <a:t> </a:t>
            </a:r>
          </a:p>
          <a:p>
            <a:r>
              <a:rPr lang="en-AU" sz="1200" b="1" kern="1200" dirty="0">
                <a:solidFill>
                  <a:schemeClr val="tx1"/>
                </a:solidFill>
                <a:effectLst/>
                <a:latin typeface="Arial" charset="0"/>
                <a:ea typeface="+mn-ea"/>
                <a:cs typeface="+mn-cs"/>
              </a:rPr>
              <a:t> </a:t>
            </a:r>
          </a:p>
          <a:p>
            <a:r>
              <a:rPr lang="en-AU" sz="1200" b="1" kern="1200" dirty="0">
                <a:solidFill>
                  <a:schemeClr val="tx1"/>
                </a:solidFill>
                <a:effectLst/>
                <a:latin typeface="Arial" charset="0"/>
                <a:ea typeface="+mn-ea"/>
                <a:cs typeface="+mn-cs"/>
              </a:rPr>
              <a:t> </a:t>
            </a:r>
          </a:p>
          <a:p>
            <a:r>
              <a:rPr lang="en-AU" sz="1200" b="1" kern="1200" dirty="0">
                <a:solidFill>
                  <a:schemeClr val="tx1"/>
                </a:solidFill>
                <a:effectLst/>
                <a:latin typeface="Arial" charset="0"/>
                <a:ea typeface="+mn-ea"/>
                <a:cs typeface="+mn-cs"/>
              </a:rPr>
              <a:t> </a:t>
            </a:r>
          </a:p>
          <a:p>
            <a:endParaRPr lang="en-AU" sz="1200" b="1"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2B23A72C-35DC-40AA-A508-981B1DD47752}" type="slidenum">
              <a:rPr lang="en-US" smtClean="0"/>
              <a:pPr>
                <a:defRPr/>
              </a:pPr>
              <a:t>12</a:t>
            </a:fld>
            <a:endParaRPr lang="en-US"/>
          </a:p>
        </p:txBody>
      </p:sp>
    </p:spTree>
    <p:extLst>
      <p:ext uri="{BB962C8B-B14F-4D97-AF65-F5344CB8AC3E}">
        <p14:creationId xmlns:p14="http://schemas.microsoft.com/office/powerpoint/2010/main" val="2116222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STAND UP?SIT DOWN</a:t>
            </a:r>
          </a:p>
          <a:p>
            <a:r>
              <a:rPr lang="en-US" altLang="en-US" smtClean="0"/>
              <a:t>Behavioural optometry</a:t>
            </a:r>
          </a:p>
          <a:p>
            <a:pPr>
              <a:buFontTx/>
              <a:buChar char="-"/>
            </a:pPr>
            <a:r>
              <a:rPr lang="en-US" altLang="en-US" smtClean="0"/>
              <a:t>WISC – Ed psych </a:t>
            </a:r>
          </a:p>
          <a:p>
            <a:pPr>
              <a:buFontTx/>
              <a:buChar char="-"/>
            </a:pPr>
            <a:r>
              <a:rPr lang="en-US" altLang="en-US" smtClean="0"/>
              <a:t>Memory and concepts- excell in visual and spacial </a:t>
            </a:r>
          </a:p>
          <a:p>
            <a:pPr>
              <a:buFontTx/>
              <a:buChar char="-"/>
            </a:pPr>
            <a:r>
              <a:rPr lang="en-US" altLang="en-US" smtClean="0"/>
              <a:t>Equal but girls overlooked </a:t>
            </a:r>
          </a:p>
          <a:p>
            <a:pPr>
              <a:buFontTx/>
              <a:buChar char="-"/>
            </a:pPr>
            <a:r>
              <a:rPr lang="en-US" altLang="en-US" smtClean="0"/>
              <a:t>Indicators before they even start school- leaving it till </a:t>
            </a:r>
          </a:p>
          <a:p>
            <a:pPr>
              <a:buFontTx/>
              <a:buChar char="-"/>
            </a:pPr>
            <a:r>
              <a:rPr lang="en-US" altLang="en-US" smtClean="0"/>
              <a:t>Educational profile vs diagnosis</a:t>
            </a:r>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7327DC1-5A13-4ECB-A5EF-EDEBEB48B86B}" type="slidenum">
              <a:rPr lang="en-US" altLang="en-US" smtClean="0">
                <a:latin typeface="Calibri" panose="020F0502020204030204" pitchFamily="34" charset="0"/>
              </a:rPr>
              <a:pPr/>
              <a:t>13</a:t>
            </a:fld>
            <a:endParaRPr lang="en-US" altLang="en-US" smtClean="0">
              <a:latin typeface="Calibri" panose="020F0502020204030204" pitchFamily="34" charset="0"/>
            </a:endParaRPr>
          </a:p>
        </p:txBody>
      </p:sp>
      <p:sp>
        <p:nvSpPr>
          <p:cNvPr id="5" name="Footer Placeholder 4">
            <a:extLst>
              <a:ext uri="{FF2B5EF4-FFF2-40B4-BE49-F238E27FC236}">
                <a16:creationId xmlns:a16="http://schemas.microsoft.com/office/drawing/2014/main" id="{7646A11E-BF6C-40E0-97DA-71E7797A7627}"/>
              </a:ext>
            </a:extLst>
          </p:cNvPr>
          <p:cNvSpPr>
            <a:spLocks noGrp="1"/>
          </p:cNvSpPr>
          <p:nvPr>
            <p:ph type="ftr" sz="quarter" idx="4"/>
          </p:nvPr>
        </p:nvSpPr>
        <p:spPr/>
        <p:txBody>
          <a:bodyPr/>
          <a:lstStyle/>
          <a:p>
            <a:pPr>
              <a:defRPr/>
            </a:pPr>
            <a:r>
              <a:rPr lang="en-US"/>
              <a:t>Asome 2016</a:t>
            </a:r>
          </a:p>
        </p:txBody>
      </p:sp>
    </p:spTree>
    <p:extLst>
      <p:ext uri="{BB962C8B-B14F-4D97-AF65-F5344CB8AC3E}">
        <p14:creationId xmlns:p14="http://schemas.microsoft.com/office/powerpoint/2010/main" val="2113135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Bill</a:t>
            </a:r>
            <a:endParaRPr lang="en-AU" altLang="en-US" smtClean="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7115826-6CC9-42F0-8B27-4AC732B0A3C0}" type="slidenum">
              <a:rPr lang="en-AU" altLang="en-US" smtClean="0">
                <a:latin typeface="Calibri" panose="020F0502020204030204" pitchFamily="34" charset="0"/>
              </a:rPr>
              <a:pPr/>
              <a:t>14</a:t>
            </a:fld>
            <a:endParaRPr lang="en-AU" altLang="en-US" smtClean="0">
              <a:latin typeface="Calibri" panose="020F0502020204030204" pitchFamily="34" charset="0"/>
            </a:endParaRPr>
          </a:p>
        </p:txBody>
      </p:sp>
    </p:spTree>
    <p:extLst>
      <p:ext uri="{BB962C8B-B14F-4D97-AF65-F5344CB8AC3E}">
        <p14:creationId xmlns:p14="http://schemas.microsoft.com/office/powerpoint/2010/main" val="449266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Daily Prep-3 </a:t>
            </a: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CB4D709-6B78-4258-B6F4-994A3D5CBE24}" type="slidenum">
              <a:rPr lang="en-AU" altLang="en-US" smtClean="0">
                <a:latin typeface="Calibri" panose="020F0502020204030204" pitchFamily="34" charset="0"/>
              </a:rPr>
              <a:pPr/>
              <a:t>16</a:t>
            </a:fld>
            <a:endParaRPr lang="en-AU" altLang="en-US" smtClean="0">
              <a:latin typeface="Calibri" panose="020F0502020204030204" pitchFamily="34" charset="0"/>
            </a:endParaRPr>
          </a:p>
        </p:txBody>
      </p:sp>
      <p:sp>
        <p:nvSpPr>
          <p:cNvPr id="5" name="Footer Placeholder 4">
            <a:extLst>
              <a:ext uri="{FF2B5EF4-FFF2-40B4-BE49-F238E27FC236}">
                <a16:creationId xmlns:a16="http://schemas.microsoft.com/office/drawing/2014/main" id="{E0CBE513-05AB-4BE3-BD78-53B29AD73AF4}"/>
              </a:ext>
            </a:extLst>
          </p:cNvPr>
          <p:cNvSpPr>
            <a:spLocks noGrp="1"/>
          </p:cNvSpPr>
          <p:nvPr>
            <p:ph type="ftr" sz="quarter" idx="4"/>
          </p:nvPr>
        </p:nvSpPr>
        <p:spPr/>
        <p:txBody>
          <a:bodyPr/>
          <a:lstStyle/>
          <a:p>
            <a:pPr>
              <a:defRPr/>
            </a:pPr>
            <a:r>
              <a:rPr lang="en-US"/>
              <a:t>Asome 2016</a:t>
            </a:r>
          </a:p>
        </p:txBody>
      </p:sp>
    </p:spTree>
    <p:extLst>
      <p:ext uri="{BB962C8B-B14F-4D97-AF65-F5344CB8AC3E}">
        <p14:creationId xmlns:p14="http://schemas.microsoft.com/office/powerpoint/2010/main" val="37960786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Sarah</a:t>
            </a:r>
          </a:p>
          <a:p>
            <a:endParaRPr lang="en-US" altLang="en-US" smtClean="0"/>
          </a:p>
          <a:p>
            <a:r>
              <a:rPr lang="en-US" altLang="en-US" smtClean="0"/>
              <a:t>RAN/Ras – objects, colours, letters , numbers and mixed. </a:t>
            </a: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8FDC122-FE7B-4E27-85AA-F40B8EBE14AB}" type="slidenum">
              <a:rPr lang="en-AU" altLang="en-US" smtClean="0">
                <a:latin typeface="Calibri" panose="020F0502020204030204" pitchFamily="34" charset="0"/>
              </a:rPr>
              <a:pPr/>
              <a:t>19</a:t>
            </a:fld>
            <a:endParaRPr lang="en-AU" altLang="en-US" smtClean="0">
              <a:latin typeface="Calibri" panose="020F0502020204030204" pitchFamily="34" charset="0"/>
            </a:endParaRPr>
          </a:p>
        </p:txBody>
      </p:sp>
    </p:spTree>
    <p:extLst>
      <p:ext uri="{BB962C8B-B14F-4D97-AF65-F5344CB8AC3E}">
        <p14:creationId xmlns:p14="http://schemas.microsoft.com/office/powerpoint/2010/main" val="4878530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Sarah</a:t>
            </a: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9382CF1-5CF5-4A2E-B556-99D04FDAACCE}" type="slidenum">
              <a:rPr lang="en-AU" altLang="en-US" smtClean="0">
                <a:latin typeface="Calibri" panose="020F0502020204030204" pitchFamily="34" charset="0"/>
              </a:rPr>
              <a:pPr/>
              <a:t>20</a:t>
            </a:fld>
            <a:endParaRPr lang="en-AU" altLang="en-US" smtClean="0">
              <a:latin typeface="Calibri" panose="020F0502020204030204" pitchFamily="34" charset="0"/>
            </a:endParaRPr>
          </a:p>
        </p:txBody>
      </p:sp>
    </p:spTree>
    <p:extLst>
      <p:ext uri="{BB962C8B-B14F-4D97-AF65-F5344CB8AC3E}">
        <p14:creationId xmlns:p14="http://schemas.microsoft.com/office/powerpoint/2010/main" val="34730877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Bill</a:t>
            </a:r>
            <a:endParaRPr lang="en-AU" altLang="en-US" smtClean="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892B68A-1FEA-42BC-B9E9-6DE5A5D86F89}" type="slidenum">
              <a:rPr lang="en-AU" altLang="en-US" smtClean="0">
                <a:latin typeface="Calibri" panose="020F0502020204030204" pitchFamily="34" charset="0"/>
              </a:rPr>
              <a:pPr/>
              <a:t>21</a:t>
            </a:fld>
            <a:endParaRPr lang="en-AU" altLang="en-US" smtClean="0">
              <a:latin typeface="Calibri" panose="020F0502020204030204" pitchFamily="34" charset="0"/>
            </a:endParaRPr>
          </a:p>
        </p:txBody>
      </p:sp>
    </p:spTree>
    <p:extLst>
      <p:ext uri="{BB962C8B-B14F-4D97-AF65-F5344CB8AC3E}">
        <p14:creationId xmlns:p14="http://schemas.microsoft.com/office/powerpoint/2010/main" val="20853677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4995791-CCB1-4955-9D7E-490CF7F3BB21}" type="slidenum">
              <a:rPr lang="en-AU" altLang="en-US" smtClean="0">
                <a:latin typeface="Calibri" panose="020F0502020204030204" pitchFamily="34" charset="0"/>
              </a:rPr>
              <a:pPr/>
              <a:t>22</a:t>
            </a:fld>
            <a:endParaRPr lang="en-AU" altLang="en-US" smtClean="0">
              <a:latin typeface="Calibri" panose="020F0502020204030204" pitchFamily="34" charset="0"/>
            </a:endParaRPr>
          </a:p>
        </p:txBody>
      </p:sp>
    </p:spTree>
    <p:extLst>
      <p:ext uri="{BB962C8B-B14F-4D97-AF65-F5344CB8AC3E}">
        <p14:creationId xmlns:p14="http://schemas.microsoft.com/office/powerpoint/2010/main" val="517947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Sarah</a:t>
            </a:r>
            <a:endParaRPr lang="en-AU" altLang="en-US" smtClean="0"/>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7B72E34-FF45-49AA-A791-1AE4AA8C4744}" type="slidenum">
              <a:rPr lang="en-AU" altLang="en-US" smtClean="0">
                <a:latin typeface="Calibri" panose="020F0502020204030204" pitchFamily="34" charset="0"/>
              </a:rPr>
              <a:pPr/>
              <a:t>24</a:t>
            </a:fld>
            <a:endParaRPr lang="en-AU" altLang="en-US" smtClean="0">
              <a:latin typeface="Calibri" panose="020F0502020204030204" pitchFamily="34" charset="0"/>
            </a:endParaRPr>
          </a:p>
        </p:txBody>
      </p:sp>
    </p:spTree>
    <p:extLst>
      <p:ext uri="{BB962C8B-B14F-4D97-AF65-F5344CB8AC3E}">
        <p14:creationId xmlns:p14="http://schemas.microsoft.com/office/powerpoint/2010/main" val="546929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Bill</a:t>
            </a:r>
            <a:endParaRPr lang="en-AU" altLang="en-US" smtClean="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9606334-228A-4274-9196-5CF152CF73EB}" type="slidenum">
              <a:rPr lang="en-AU" altLang="en-US" smtClean="0">
                <a:latin typeface="Calibri" panose="020F0502020204030204" pitchFamily="34" charset="0"/>
              </a:rPr>
              <a:pPr/>
              <a:t>25</a:t>
            </a:fld>
            <a:endParaRPr lang="en-AU" altLang="en-US" smtClean="0">
              <a:latin typeface="Calibri" panose="020F0502020204030204" pitchFamily="34" charset="0"/>
            </a:endParaRPr>
          </a:p>
        </p:txBody>
      </p:sp>
    </p:spTree>
    <p:extLst>
      <p:ext uri="{BB962C8B-B14F-4D97-AF65-F5344CB8AC3E}">
        <p14:creationId xmlns:p14="http://schemas.microsoft.com/office/powerpoint/2010/main" val="1085367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32500" lnSpcReduction="20000"/>
          </a:bodyPr>
          <a:lstStyle/>
          <a:p>
            <a:r>
              <a:rPr lang="en-AU" sz="1200" b="1" kern="1200" dirty="0">
                <a:solidFill>
                  <a:schemeClr val="tx1"/>
                </a:solidFill>
                <a:effectLst/>
                <a:latin typeface="Arial" charset="0"/>
                <a:ea typeface="+mn-ea"/>
                <a:cs typeface="+mn-cs"/>
              </a:rPr>
              <a:t>300</a:t>
            </a:r>
          </a:p>
          <a:p>
            <a:endParaRPr lang="en-AU" sz="1200" b="1" kern="1200" dirty="0">
              <a:solidFill>
                <a:schemeClr val="tx1"/>
              </a:solidFill>
              <a:effectLst/>
              <a:latin typeface="Arial" charset="0"/>
              <a:ea typeface="+mn-ea"/>
              <a:cs typeface="+mn-cs"/>
            </a:endParaRPr>
          </a:p>
          <a:p>
            <a:endParaRPr lang="en-AU" sz="1200" b="1" kern="1200" dirty="0">
              <a:solidFill>
                <a:schemeClr val="tx1"/>
              </a:solidFill>
              <a:effectLst/>
              <a:latin typeface="Arial" charset="0"/>
              <a:ea typeface="+mn-ea"/>
              <a:cs typeface="+mn-cs"/>
            </a:endParaRPr>
          </a:p>
          <a:p>
            <a:r>
              <a:rPr lang="en-AU" sz="1200" b="1" kern="1200" dirty="0">
                <a:solidFill>
                  <a:schemeClr val="tx1"/>
                </a:solidFill>
                <a:effectLst/>
                <a:latin typeface="Arial" charset="0"/>
                <a:ea typeface="+mn-ea"/>
                <a:cs typeface="+mn-cs"/>
              </a:rPr>
              <a:t>Here’s Tim’s story, and how he chose to cope with his dyslexia at age 7 …</a:t>
            </a:r>
          </a:p>
          <a:p>
            <a:r>
              <a:rPr lang="en-AU" sz="1200" b="1" kern="1200" dirty="0">
                <a:solidFill>
                  <a:schemeClr val="tx1"/>
                </a:solidFill>
                <a:effectLst/>
                <a:latin typeface="Arial" charset="0"/>
                <a:ea typeface="+mn-ea"/>
                <a:cs typeface="+mn-cs"/>
              </a:rPr>
              <a:t>  </a:t>
            </a:r>
          </a:p>
          <a:p>
            <a:endParaRPr lang="en-AU" sz="1200" b="1" kern="1200" dirty="0">
              <a:solidFill>
                <a:schemeClr val="tx1"/>
              </a:solidFill>
              <a:effectLst/>
              <a:latin typeface="Arial" charset="0"/>
              <a:ea typeface="+mn-ea"/>
              <a:cs typeface="+mn-cs"/>
            </a:endParaRPr>
          </a:p>
          <a:p>
            <a:endParaRPr lang="en-AU" sz="1200" b="1" kern="1200" dirty="0">
              <a:solidFill>
                <a:schemeClr val="tx1"/>
              </a:solidFill>
              <a:effectLst/>
              <a:latin typeface="Arial" charset="0"/>
              <a:ea typeface="+mn-ea"/>
              <a:cs typeface="+mn-cs"/>
            </a:endParaRPr>
          </a:p>
          <a:p>
            <a:r>
              <a:rPr lang="en-AU" sz="1200" b="1" u="sng" kern="1200" dirty="0">
                <a:solidFill>
                  <a:schemeClr val="tx1"/>
                </a:solidFill>
                <a:effectLst/>
                <a:latin typeface="Arial" charset="0"/>
                <a:ea typeface="+mn-ea"/>
                <a:cs typeface="+mn-cs"/>
              </a:rPr>
              <a:t>After the film clip…</a:t>
            </a:r>
          </a:p>
          <a:p>
            <a:endParaRPr lang="en-AU" sz="1200" b="1" kern="1200" dirty="0">
              <a:solidFill>
                <a:schemeClr val="tx1"/>
              </a:solidFill>
              <a:effectLst/>
              <a:latin typeface="Arial" charset="0"/>
              <a:ea typeface="+mn-ea"/>
              <a:cs typeface="+mn-cs"/>
            </a:endParaRPr>
          </a:p>
          <a:p>
            <a:endParaRPr lang="en-AU" sz="1200" b="1" kern="1200" dirty="0">
              <a:solidFill>
                <a:schemeClr val="tx1"/>
              </a:solidFill>
              <a:effectLst/>
              <a:latin typeface="Arial" charset="0"/>
              <a:ea typeface="+mn-ea"/>
              <a:cs typeface="+mn-cs"/>
            </a:endParaRPr>
          </a:p>
          <a:p>
            <a:r>
              <a:rPr lang="en-AU" b="1" dirty="0">
                <a:effectLst/>
              </a:rPr>
              <a:t>Could this have been predicted; yes!</a:t>
            </a:r>
          </a:p>
          <a:p>
            <a:endParaRPr lang="en-AU" b="1" dirty="0">
              <a:effectLst/>
            </a:endParaRPr>
          </a:p>
          <a:p>
            <a:r>
              <a:rPr lang="en-AU" b="1" dirty="0">
                <a:effectLst/>
              </a:rPr>
              <a:t>Could it have been</a:t>
            </a:r>
            <a:r>
              <a:rPr lang="en-AU" b="1" baseline="0" dirty="0">
                <a:effectLst/>
              </a:rPr>
              <a:t> </a:t>
            </a:r>
            <a:r>
              <a:rPr lang="en-AU" b="1" dirty="0">
                <a:effectLst/>
              </a:rPr>
              <a:t>prevented; double yes!</a:t>
            </a:r>
          </a:p>
          <a:p>
            <a:endParaRPr lang="en-AU" b="1" dirty="0">
              <a:effectLst/>
            </a:endParaRPr>
          </a:p>
          <a:p>
            <a:endParaRPr lang="en-AU" b="1" dirty="0">
              <a:effectLst/>
            </a:endParaRPr>
          </a:p>
          <a:p>
            <a:r>
              <a:rPr lang="en-AU" b="1" dirty="0">
                <a:effectLst/>
              </a:rPr>
              <a:t/>
            </a:r>
            <a:br>
              <a:rPr lang="en-AU" b="1" dirty="0">
                <a:effectLst/>
              </a:rPr>
            </a:br>
            <a:r>
              <a:rPr lang="en-AU" b="1" u="sng" dirty="0">
                <a:effectLst/>
              </a:rPr>
              <a:t>We need some serious paradigm shifts </a:t>
            </a:r>
          </a:p>
          <a:p>
            <a:endParaRPr lang="en-AU" b="1" u="sng" dirty="0">
              <a:effectLst/>
            </a:endParaRPr>
          </a:p>
          <a:p>
            <a:endParaRPr lang="en-AU" b="1" dirty="0">
              <a:effectLs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b="1" u="sng" kern="1200" dirty="0">
                <a:solidFill>
                  <a:schemeClr val="tx1"/>
                </a:solidFill>
                <a:effectLst/>
                <a:latin typeface="Arial" charset="0"/>
                <a:ea typeface="+mn-ea"/>
                <a:cs typeface="+mn-cs"/>
              </a:rPr>
              <a:t>Why is Dyslexia recognised as a disability in the community</a:t>
            </a:r>
            <a:r>
              <a:rPr lang="en-AU" sz="1200" b="1" kern="1200" dirty="0">
                <a:solidFill>
                  <a:schemeClr val="tx1"/>
                </a:solidFill>
                <a:effectLst/>
                <a:latin typeface="Arial" charset="0"/>
                <a:ea typeface="+mn-ea"/>
                <a:cs typeface="+mn-cs"/>
              </a:rPr>
              <a:t>, but not in supposedly</a:t>
            </a:r>
            <a:r>
              <a:rPr lang="en-AU" sz="1200" b="1" kern="1200" baseline="0" dirty="0">
                <a:solidFill>
                  <a:schemeClr val="tx1"/>
                </a:solidFill>
                <a:effectLst/>
                <a:latin typeface="Arial" charset="0"/>
                <a:ea typeface="+mn-ea"/>
                <a:cs typeface="+mn-cs"/>
              </a:rPr>
              <a:t> humane places we call </a:t>
            </a:r>
            <a:r>
              <a:rPr lang="en-AU" sz="1200" b="1" kern="1200" dirty="0">
                <a:solidFill>
                  <a:schemeClr val="tx1"/>
                </a:solidFill>
                <a:effectLst/>
                <a:latin typeface="Arial" charset="0"/>
                <a:ea typeface="+mn-ea"/>
                <a:cs typeface="+mn-cs"/>
              </a:rPr>
              <a:t>schools?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200" b="1" kern="1200" dirty="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AU" b="1" baseline="0" dirty="0">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AU" b="1" baseline="0" dirty="0">
                <a:effectLst/>
              </a:rPr>
              <a:t>Why is it that most </a:t>
            </a:r>
            <a:r>
              <a:rPr lang="en-AU" b="1" u="sng" baseline="0" dirty="0">
                <a:effectLst/>
              </a:rPr>
              <a:t>state school systems psychologists are still encouraged by the government not to mention </a:t>
            </a:r>
            <a:r>
              <a:rPr lang="en-AU" b="1" baseline="0" dirty="0">
                <a:effectLst/>
              </a:rPr>
              <a:t>the D-Word (Dyslexia)?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200" b="1"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200" b="1"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AU" b="1" u="sng" dirty="0">
                <a:effectLst/>
              </a:rPr>
              <a:t>Why is it</a:t>
            </a:r>
            <a:r>
              <a:rPr lang="en-AU" b="1" u="sng" baseline="0" dirty="0">
                <a:effectLst/>
              </a:rPr>
              <a:t> t</a:t>
            </a:r>
            <a:r>
              <a:rPr lang="en-AU" b="1" u="sng" dirty="0">
                <a:effectLst/>
              </a:rPr>
              <a:t>here is no systematic training of teachers at undergraduate level </a:t>
            </a:r>
            <a:r>
              <a:rPr lang="en-AU" b="1" dirty="0">
                <a:effectLst/>
              </a:rPr>
              <a:t>to understand dyslexia, how to identify it or knowhow to work with it?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b="1" dirty="0">
              <a:effectLs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b="1" u="sng" kern="1200" dirty="0">
                <a:solidFill>
                  <a:schemeClr val="tx1"/>
                </a:solidFill>
                <a:effectLst/>
                <a:latin typeface="Arial" charset="0"/>
                <a:ea typeface="+mn-ea"/>
                <a:cs typeface="+mn-cs"/>
              </a:rPr>
              <a:t>Why is it that most teachers </a:t>
            </a:r>
            <a:r>
              <a:rPr lang="en-AU" sz="1200" b="1" kern="1200" dirty="0">
                <a:solidFill>
                  <a:schemeClr val="tx1"/>
                </a:solidFill>
                <a:effectLst/>
                <a:latin typeface="Arial" charset="0"/>
                <a:ea typeface="+mn-ea"/>
                <a:cs typeface="+mn-cs"/>
              </a:rPr>
              <a:t>don’t </a:t>
            </a:r>
            <a:r>
              <a:rPr lang="en-AU" b="1" dirty="0">
                <a:effectLst/>
              </a:rPr>
              <a:t>understand dyslexia, how to identify it or know how to work with it?</a:t>
            </a:r>
            <a:r>
              <a:rPr lang="en-AU" sz="1200" b="1" kern="1200" dirty="0">
                <a:solidFill>
                  <a:schemeClr val="tx1"/>
                </a:solidFill>
                <a:effectLst/>
                <a:latin typeface="Arial" charset="0"/>
                <a:ea typeface="+mn-ea"/>
                <a:cs typeface="+mn-cs"/>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200" b="1"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b="1" kern="1200" dirty="0">
                <a:solidFill>
                  <a:schemeClr val="tx1"/>
                </a:solidFill>
                <a:effectLst/>
                <a:latin typeface="Arial" charset="0"/>
                <a:ea typeface="+mn-ea"/>
                <a:cs typeface="+mn-cs"/>
              </a:rPr>
              <a:t>But, it gets worse. Just ask teachers. Most ‘do’ reading with kids. They don’t teach it. They don’t know how to teach it.</a:t>
            </a:r>
            <a:r>
              <a:rPr lang="en-AU" sz="1200" b="1" kern="1200" baseline="0" dirty="0">
                <a:solidFill>
                  <a:schemeClr val="tx1"/>
                </a:solidFill>
                <a:effectLst/>
                <a:latin typeface="Arial" charset="0"/>
                <a:ea typeface="+mn-ea"/>
                <a:cs typeface="+mn-cs"/>
              </a:rPr>
              <a:t> I</a:t>
            </a:r>
            <a:r>
              <a:rPr lang="en-AU" sz="1200" b="1" kern="1200" dirty="0">
                <a:solidFill>
                  <a:schemeClr val="tx1"/>
                </a:solidFill>
                <a:effectLst/>
                <a:latin typeface="Arial" charset="0"/>
                <a:ea typeface="+mn-ea"/>
                <a:cs typeface="+mn-cs"/>
              </a:rPr>
              <a:t>nstead they rely on most kids twigging to it.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200" b="1"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200" b="1"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b="1" u="sng" kern="1200" dirty="0">
                <a:solidFill>
                  <a:schemeClr val="tx1"/>
                </a:solidFill>
                <a:effectLst/>
                <a:latin typeface="Arial" charset="0"/>
                <a:ea typeface="+mn-ea"/>
                <a:cs typeface="+mn-cs"/>
              </a:rPr>
              <a:t>Why is it that most teachers are not familiar with the current reading research</a:t>
            </a:r>
            <a:r>
              <a:rPr lang="en-AU" sz="1200" b="1" u="none" kern="1200" dirty="0">
                <a:solidFill>
                  <a:schemeClr val="tx1"/>
                </a:solidFill>
                <a:effectLst/>
                <a:latin typeface="Arial" charset="0"/>
                <a:ea typeface="+mn-ea"/>
                <a:cs typeface="+mn-cs"/>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200" b="1" u="none"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b="1" kern="1200" dirty="0">
                <a:solidFill>
                  <a:schemeClr val="tx1"/>
                </a:solidFill>
                <a:effectLst/>
                <a:latin typeface="Arial" charset="0"/>
                <a:ea typeface="+mn-ea"/>
                <a:cs typeface="+mn-cs"/>
              </a:rPr>
              <a:t>Why</a:t>
            </a:r>
            <a:r>
              <a:rPr lang="en-AU" sz="1200" b="1" kern="1200" baseline="0" dirty="0">
                <a:solidFill>
                  <a:schemeClr val="tx1"/>
                </a:solidFill>
                <a:effectLst/>
                <a:latin typeface="Arial" charset="0"/>
                <a:ea typeface="+mn-ea"/>
                <a:cs typeface="+mn-cs"/>
              </a:rPr>
              <a:t> </a:t>
            </a:r>
            <a:r>
              <a:rPr lang="en-AU" sz="1200" b="1" u="sng" kern="1200" dirty="0">
                <a:solidFill>
                  <a:schemeClr val="tx1"/>
                </a:solidFill>
                <a:effectLst/>
                <a:latin typeface="Arial" charset="0"/>
                <a:ea typeface="+mn-ea"/>
                <a:cs typeface="+mn-cs"/>
              </a:rPr>
              <a:t>is it that most teachers </a:t>
            </a:r>
            <a:r>
              <a:rPr lang="en-AU" sz="1200" b="1" kern="1200" dirty="0">
                <a:solidFill>
                  <a:schemeClr val="tx1"/>
                </a:solidFill>
                <a:effectLst/>
                <a:latin typeface="Arial" charset="0"/>
                <a:ea typeface="+mn-ea"/>
                <a:cs typeface="+mn-cs"/>
              </a:rPr>
              <a:t>are unsure what a systematic reading approach</a:t>
            </a:r>
            <a:r>
              <a:rPr lang="en-AU" sz="1200" b="1" kern="1200" baseline="0" dirty="0">
                <a:solidFill>
                  <a:schemeClr val="tx1"/>
                </a:solidFill>
                <a:effectLst/>
                <a:latin typeface="Arial" charset="0"/>
                <a:ea typeface="+mn-ea"/>
                <a:cs typeface="+mn-cs"/>
              </a:rPr>
              <a:t> means or looks like?</a:t>
            </a:r>
            <a:endParaRPr lang="en-AU" sz="1200" b="1"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200" kern="1200" dirty="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AU" sz="1200" b="1" u="sng" baseline="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AU" sz="1200" b="1" u="sng"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AU" sz="1200" b="1" u="sng" baseline="0" dirty="0"/>
              <a:t>The final paradigm shift – and it’s one you can help with - is that we need every adult who cares for kids - to be a ‘dibber-dobber’ on kids </a:t>
            </a:r>
            <a:r>
              <a:rPr lang="en-AU" sz="1200" b="1" baseline="0" dirty="0"/>
              <a:t>who are having trouble acquiring their reading skills – especially in the early years.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AU" sz="1200" b="1"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AU" sz="1200" b="1" baseline="0" dirty="0"/>
              <a:t>Let’s do away with educators saying to parents;</a:t>
            </a:r>
          </a:p>
          <a:p>
            <a:pPr marL="0" marR="0" indent="0" algn="l" defTabSz="914400" rtl="0" eaLnBrk="0" fontAlgn="base" latinLnBrk="0" hangingPunct="0">
              <a:lnSpc>
                <a:spcPct val="100000"/>
              </a:lnSpc>
              <a:spcBef>
                <a:spcPct val="30000"/>
              </a:spcBef>
              <a:spcAft>
                <a:spcPct val="0"/>
              </a:spcAft>
              <a:buClrTx/>
              <a:buSzTx/>
              <a:buFontTx/>
              <a:buNone/>
              <a:tabLst/>
              <a:defRPr/>
            </a:pPr>
            <a:r>
              <a:rPr lang="en-AU" sz="1200" b="1" baseline="0" dirty="0"/>
              <a:t>“Don’t worry, his reading will come together.”</a:t>
            </a:r>
          </a:p>
          <a:p>
            <a:pPr marL="0" marR="0" indent="0" algn="l" defTabSz="914400" rtl="0" eaLnBrk="0" fontAlgn="base" latinLnBrk="0" hangingPunct="0">
              <a:lnSpc>
                <a:spcPct val="100000"/>
              </a:lnSpc>
              <a:spcBef>
                <a:spcPct val="30000"/>
              </a:spcBef>
              <a:spcAft>
                <a:spcPct val="0"/>
              </a:spcAft>
              <a:buClrTx/>
              <a:buSzTx/>
              <a:buFontTx/>
              <a:buNone/>
              <a:tabLst/>
              <a:defRPr/>
            </a:pPr>
            <a:r>
              <a:rPr lang="en-AU" sz="1200" b="1" baseline="0" dirty="0"/>
              <a:t>“It’s alright, boys take longer to read.”</a:t>
            </a:r>
          </a:p>
          <a:p>
            <a:pPr marL="0" marR="0" indent="0" algn="l" defTabSz="914400" rtl="0" eaLnBrk="0" fontAlgn="base" latinLnBrk="0" hangingPunct="0">
              <a:lnSpc>
                <a:spcPct val="100000"/>
              </a:lnSpc>
              <a:spcBef>
                <a:spcPct val="30000"/>
              </a:spcBef>
              <a:spcAft>
                <a:spcPct val="0"/>
              </a:spcAft>
              <a:buClrTx/>
              <a:buSzTx/>
              <a:buFontTx/>
              <a:buNone/>
              <a:tabLst/>
              <a:defRPr/>
            </a:pPr>
            <a:r>
              <a:rPr lang="en-AU" sz="1200" b="1" baseline="0" dirty="0"/>
              <a:t>“Let him read at his own level”</a:t>
            </a:r>
          </a:p>
          <a:p>
            <a:pPr marL="0" marR="0" indent="0" algn="l" defTabSz="914400" rtl="0" eaLnBrk="0" fontAlgn="base" latinLnBrk="0" hangingPunct="0">
              <a:lnSpc>
                <a:spcPct val="100000"/>
              </a:lnSpc>
              <a:spcBef>
                <a:spcPct val="30000"/>
              </a:spcBef>
              <a:spcAft>
                <a:spcPct val="0"/>
              </a:spcAft>
              <a:buClrTx/>
              <a:buSzTx/>
              <a:buFontTx/>
              <a:buNone/>
              <a:tabLst/>
              <a:defRPr/>
            </a:pPr>
            <a:endParaRPr lang="en-AU" sz="1200" b="1"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AU" sz="1200" b="1" u="sng" baseline="0" dirty="0"/>
              <a:t>When kids are struggling to read it is not alright - at this point we need to assume that they’re in trouble - l</a:t>
            </a:r>
            <a:r>
              <a:rPr lang="en-AU" b="1" baseline="0" dirty="0">
                <a:effectLst/>
              </a:rPr>
              <a:t>et’s not wait for the first NAPLAN test in year 3 – that’s too late!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AU" b="1" dirty="0">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AU" b="1" baseline="0" dirty="0">
                <a:effectLst/>
              </a:rPr>
              <a:t>The research is patently clear– it tells us that any child who remains stuck on reading during the first 3 years of school has a very poor chance of completing secondary school.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AU" sz="1200" b="0" u="sng" baseline="0" dirty="0">
              <a:effectLst/>
            </a:endParaRPr>
          </a:p>
          <a:p>
            <a:endParaRPr lang="en-AU" sz="1200" kern="1200" dirty="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AU" sz="1200" b="1" u="sng" baseline="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AU" sz="1200" b="1" dirty="0"/>
          </a:p>
          <a:p>
            <a:r>
              <a:rPr lang="en-AU" b="1" dirty="0">
                <a:effectLst/>
              </a:rPr>
              <a:t/>
            </a:r>
            <a:br>
              <a:rPr lang="en-AU" b="1" dirty="0">
                <a:effectLst/>
              </a:rPr>
            </a:br>
            <a:endParaRPr lang="en-AU" sz="1200" b="1"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2B23A72C-35DC-40AA-A508-981B1DD47752}" type="slidenum">
              <a:rPr lang="en-US" smtClean="0"/>
              <a:pPr>
                <a:defRPr/>
              </a:pPr>
              <a:t>3</a:t>
            </a:fld>
            <a:endParaRPr lang="en-US" dirty="0"/>
          </a:p>
        </p:txBody>
      </p:sp>
    </p:spTree>
    <p:extLst>
      <p:ext uri="{BB962C8B-B14F-4D97-AF65-F5344CB8AC3E}">
        <p14:creationId xmlns:p14="http://schemas.microsoft.com/office/powerpoint/2010/main" val="24966733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dirty="0"/>
              <a:t>180</a:t>
            </a:r>
          </a:p>
          <a:p>
            <a:endParaRPr lang="en-AU" dirty="0"/>
          </a:p>
        </p:txBody>
      </p:sp>
      <p:sp>
        <p:nvSpPr>
          <p:cNvPr id="4" name="Slide Number Placeholder 3"/>
          <p:cNvSpPr>
            <a:spLocks noGrp="1"/>
          </p:cNvSpPr>
          <p:nvPr>
            <p:ph type="sldNum" sz="quarter" idx="10"/>
          </p:nvPr>
        </p:nvSpPr>
        <p:spPr/>
        <p:txBody>
          <a:bodyPr/>
          <a:lstStyle/>
          <a:p>
            <a:fld id="{0A2F81E1-5F80-42FC-AAC0-1350F23F33CC}" type="slidenum">
              <a:rPr lang="en-AU" smtClean="0"/>
              <a:pPr/>
              <a:t>27</a:t>
            </a:fld>
            <a:endParaRPr lang="en-AU"/>
          </a:p>
        </p:txBody>
      </p:sp>
    </p:spTree>
    <p:extLst>
      <p:ext uri="{BB962C8B-B14F-4D97-AF65-F5344CB8AC3E}">
        <p14:creationId xmlns:p14="http://schemas.microsoft.com/office/powerpoint/2010/main" val="19523137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b="1" dirty="0"/>
              <a:t>20m (1200)</a:t>
            </a:r>
          </a:p>
          <a:p>
            <a:endParaRPr lang="en-AU" dirty="0"/>
          </a:p>
          <a:p>
            <a:r>
              <a:rPr lang="en-AU" dirty="0"/>
              <a:t>Need</a:t>
            </a:r>
            <a:r>
              <a:rPr lang="en-AU" baseline="0" dirty="0"/>
              <a:t> e</a:t>
            </a:r>
            <a:r>
              <a:rPr lang="en-AU" dirty="0"/>
              <a:t>ach</a:t>
            </a:r>
            <a:r>
              <a:rPr lang="en-AU" baseline="0" dirty="0"/>
              <a:t> definition printed x12</a:t>
            </a:r>
          </a:p>
          <a:p>
            <a:endParaRPr lang="en-AU" baseline="0" dirty="0"/>
          </a:p>
          <a:p>
            <a:r>
              <a:rPr lang="en-AU" dirty="0"/>
              <a:t>10 minutes</a:t>
            </a:r>
            <a:r>
              <a:rPr lang="en-AU" baseline="0" dirty="0"/>
              <a:t> to come up with a creative and novel way to have us remember your definition.</a:t>
            </a:r>
          </a:p>
          <a:p>
            <a:endParaRPr lang="en-AU" baseline="0" dirty="0"/>
          </a:p>
          <a:p>
            <a:endParaRPr lang="en-AU" dirty="0"/>
          </a:p>
        </p:txBody>
      </p:sp>
      <p:sp>
        <p:nvSpPr>
          <p:cNvPr id="4" name="Slide Number Placeholder 3"/>
          <p:cNvSpPr>
            <a:spLocks noGrp="1"/>
          </p:cNvSpPr>
          <p:nvPr>
            <p:ph type="sldNum" sz="quarter" idx="10"/>
          </p:nvPr>
        </p:nvSpPr>
        <p:spPr/>
        <p:txBody>
          <a:bodyPr/>
          <a:lstStyle/>
          <a:p>
            <a:fld id="{0A2F81E1-5F80-42FC-AAC0-1350F23F33CC}" type="slidenum">
              <a:rPr lang="en-AU" smtClean="0"/>
              <a:pPr/>
              <a:t>28</a:t>
            </a:fld>
            <a:endParaRPr lang="en-AU"/>
          </a:p>
        </p:txBody>
      </p:sp>
    </p:spTree>
    <p:extLst>
      <p:ext uri="{BB962C8B-B14F-4D97-AF65-F5344CB8AC3E}">
        <p14:creationId xmlns:p14="http://schemas.microsoft.com/office/powerpoint/2010/main" val="36953048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0A2F81E1-5F80-42FC-AAC0-1350F23F33CC}" type="slidenum">
              <a:rPr lang="en-AU" smtClean="0"/>
              <a:pPr/>
              <a:t>29</a:t>
            </a:fld>
            <a:endParaRPr lang="en-AU"/>
          </a:p>
        </p:txBody>
      </p:sp>
    </p:spTree>
    <p:extLst>
      <p:ext uri="{BB962C8B-B14F-4D97-AF65-F5344CB8AC3E}">
        <p14:creationId xmlns:p14="http://schemas.microsoft.com/office/powerpoint/2010/main" val="28179359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b="1" dirty="0"/>
              <a:t>60sec</a:t>
            </a:r>
          </a:p>
          <a:p>
            <a:endParaRPr lang="en-AU" dirty="0"/>
          </a:p>
          <a:p>
            <a:r>
              <a:rPr lang="en-AU" dirty="0"/>
              <a:t>If God told you before you were born that you will have dyslexia, you’d plead with him to</a:t>
            </a:r>
            <a:r>
              <a:rPr lang="en-AU" baseline="0" dirty="0"/>
              <a:t> make you Italian! </a:t>
            </a:r>
            <a:endParaRPr lang="en-AU" dirty="0"/>
          </a:p>
        </p:txBody>
      </p:sp>
      <p:sp>
        <p:nvSpPr>
          <p:cNvPr id="4" name="Slide Number Placeholder 3"/>
          <p:cNvSpPr>
            <a:spLocks noGrp="1"/>
          </p:cNvSpPr>
          <p:nvPr>
            <p:ph type="sldNum" sz="quarter" idx="10"/>
          </p:nvPr>
        </p:nvSpPr>
        <p:spPr/>
        <p:txBody>
          <a:bodyPr/>
          <a:lstStyle/>
          <a:p>
            <a:fld id="{0A2F81E1-5F80-42FC-AAC0-1350F23F33CC}" type="slidenum">
              <a:rPr lang="en-AU" smtClean="0"/>
              <a:pPr/>
              <a:t>30</a:t>
            </a:fld>
            <a:endParaRPr lang="en-AU"/>
          </a:p>
        </p:txBody>
      </p:sp>
    </p:spTree>
    <p:extLst>
      <p:ext uri="{BB962C8B-B14F-4D97-AF65-F5344CB8AC3E}">
        <p14:creationId xmlns:p14="http://schemas.microsoft.com/office/powerpoint/2010/main" val="6730142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0A2F81E1-5F80-42FC-AAC0-1350F23F33CC}" type="slidenum">
              <a:rPr lang="en-AU" smtClean="0"/>
              <a:pPr/>
              <a:t>31</a:t>
            </a:fld>
            <a:endParaRPr lang="en-AU"/>
          </a:p>
        </p:txBody>
      </p:sp>
    </p:spTree>
    <p:extLst>
      <p:ext uri="{BB962C8B-B14F-4D97-AF65-F5344CB8AC3E}">
        <p14:creationId xmlns:p14="http://schemas.microsoft.com/office/powerpoint/2010/main" val="40373166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b="1" u="sng" dirty="0"/>
              <a:t>60sec</a:t>
            </a:r>
          </a:p>
        </p:txBody>
      </p:sp>
      <p:sp>
        <p:nvSpPr>
          <p:cNvPr id="4" name="Slide Number Placeholder 3"/>
          <p:cNvSpPr>
            <a:spLocks noGrp="1"/>
          </p:cNvSpPr>
          <p:nvPr>
            <p:ph type="sldNum" sz="quarter" idx="10"/>
          </p:nvPr>
        </p:nvSpPr>
        <p:spPr/>
        <p:txBody>
          <a:bodyPr/>
          <a:lstStyle/>
          <a:p>
            <a:fld id="{0A2F81E1-5F80-42FC-AAC0-1350F23F33CC}" type="slidenum">
              <a:rPr lang="en-AU" smtClean="0"/>
              <a:pPr/>
              <a:t>32</a:t>
            </a:fld>
            <a:endParaRPr lang="en-AU"/>
          </a:p>
        </p:txBody>
      </p:sp>
    </p:spTree>
    <p:extLst>
      <p:ext uri="{BB962C8B-B14F-4D97-AF65-F5344CB8AC3E}">
        <p14:creationId xmlns:p14="http://schemas.microsoft.com/office/powerpoint/2010/main" val="1960107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b="1" u="sng" dirty="0"/>
              <a:t>300sec</a:t>
            </a:r>
          </a:p>
          <a:p>
            <a:endParaRPr lang="en-AU" dirty="0"/>
          </a:p>
          <a:p>
            <a:r>
              <a:rPr lang="en-AU" dirty="0"/>
              <a:t>A</a:t>
            </a:r>
            <a:r>
              <a:rPr lang="en-AU" baseline="0" dirty="0"/>
              <a:t> strategy for dyslexic learners is to pre-teach unfamiliar words or terms that will be included in a new topic of work. It just gives them a head start on the words, particular the spelling of them, which may be a hurdle. </a:t>
            </a:r>
            <a:endParaRPr lang="en-AU" dirty="0"/>
          </a:p>
        </p:txBody>
      </p:sp>
      <p:sp>
        <p:nvSpPr>
          <p:cNvPr id="4" name="Slide Number Placeholder 3"/>
          <p:cNvSpPr>
            <a:spLocks noGrp="1"/>
          </p:cNvSpPr>
          <p:nvPr>
            <p:ph type="sldNum" sz="quarter" idx="10"/>
          </p:nvPr>
        </p:nvSpPr>
        <p:spPr/>
        <p:txBody>
          <a:bodyPr/>
          <a:lstStyle/>
          <a:p>
            <a:fld id="{0A2F81E1-5F80-42FC-AAC0-1350F23F33CC}" type="slidenum">
              <a:rPr lang="en-AU" smtClean="0"/>
              <a:pPr/>
              <a:t>33</a:t>
            </a:fld>
            <a:endParaRPr lang="en-AU"/>
          </a:p>
        </p:txBody>
      </p:sp>
    </p:spTree>
    <p:extLst>
      <p:ext uri="{BB962C8B-B14F-4D97-AF65-F5344CB8AC3E}">
        <p14:creationId xmlns:p14="http://schemas.microsoft.com/office/powerpoint/2010/main" val="29225507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b="1" u="sng" dirty="0"/>
              <a:t>600sec</a:t>
            </a:r>
          </a:p>
          <a:p>
            <a:endParaRPr lang="en-AU" dirty="0"/>
          </a:p>
          <a:p>
            <a:r>
              <a:rPr lang="en-AU" dirty="0"/>
              <a:t>Let’s have a play</a:t>
            </a:r>
            <a:r>
              <a:rPr lang="en-AU" baseline="0" dirty="0"/>
              <a:t> with the Test for Teachers in ‘A Sound Way’ to get a handle on </a:t>
            </a:r>
            <a:r>
              <a:rPr lang="en-AU" baseline="0"/>
              <a:t>these skills. </a:t>
            </a:r>
            <a:endParaRPr lang="en-AU" baseline="0" dirty="0"/>
          </a:p>
          <a:p>
            <a:endParaRPr lang="en-AU" baseline="0" dirty="0"/>
          </a:p>
          <a:p>
            <a:endParaRPr lang="en-AU" dirty="0"/>
          </a:p>
        </p:txBody>
      </p:sp>
      <p:sp>
        <p:nvSpPr>
          <p:cNvPr id="4" name="Slide Number Placeholder 3"/>
          <p:cNvSpPr>
            <a:spLocks noGrp="1"/>
          </p:cNvSpPr>
          <p:nvPr>
            <p:ph type="sldNum" sz="quarter" idx="10"/>
          </p:nvPr>
        </p:nvSpPr>
        <p:spPr/>
        <p:txBody>
          <a:bodyPr/>
          <a:lstStyle/>
          <a:p>
            <a:fld id="{0A2F81E1-5F80-42FC-AAC0-1350F23F33CC}" type="slidenum">
              <a:rPr lang="en-AU" smtClean="0"/>
              <a:pPr/>
              <a:t>34</a:t>
            </a:fld>
            <a:endParaRPr lang="en-AU"/>
          </a:p>
        </p:txBody>
      </p:sp>
    </p:spTree>
    <p:extLst>
      <p:ext uri="{BB962C8B-B14F-4D97-AF65-F5344CB8AC3E}">
        <p14:creationId xmlns:p14="http://schemas.microsoft.com/office/powerpoint/2010/main" val="3868721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b="1" u="sng" dirty="0"/>
              <a:t>600sec</a:t>
            </a:r>
          </a:p>
          <a:p>
            <a:endParaRPr lang="en-AU" dirty="0"/>
          </a:p>
          <a:p>
            <a:r>
              <a:rPr lang="en-AU" dirty="0"/>
              <a:t>Let’s have a play</a:t>
            </a:r>
            <a:r>
              <a:rPr lang="en-AU" baseline="0" dirty="0"/>
              <a:t> with the Test for Teachers in ‘A Sound Way’ to get a handle on these skills. </a:t>
            </a:r>
          </a:p>
          <a:p>
            <a:endParaRPr lang="en-AU" baseline="0" dirty="0"/>
          </a:p>
          <a:p>
            <a:endParaRPr lang="en-AU" dirty="0"/>
          </a:p>
        </p:txBody>
      </p:sp>
      <p:sp>
        <p:nvSpPr>
          <p:cNvPr id="4" name="Slide Number Placeholder 3"/>
          <p:cNvSpPr>
            <a:spLocks noGrp="1"/>
          </p:cNvSpPr>
          <p:nvPr>
            <p:ph type="sldNum" sz="quarter" idx="10"/>
          </p:nvPr>
        </p:nvSpPr>
        <p:spPr/>
        <p:txBody>
          <a:bodyPr/>
          <a:lstStyle/>
          <a:p>
            <a:fld id="{0A2F81E1-5F80-42FC-AAC0-1350F23F33CC}" type="slidenum">
              <a:rPr lang="en-AU" smtClean="0"/>
              <a:pPr/>
              <a:t>36</a:t>
            </a:fld>
            <a:endParaRPr lang="en-AU"/>
          </a:p>
        </p:txBody>
      </p:sp>
    </p:spTree>
    <p:extLst>
      <p:ext uri="{BB962C8B-B14F-4D97-AF65-F5344CB8AC3E}">
        <p14:creationId xmlns:p14="http://schemas.microsoft.com/office/powerpoint/2010/main" val="32885897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a:lstStyle/>
          <a:p>
            <a:pPr eaLnBrk="1" hangingPunct="1">
              <a:spcBef>
                <a:spcPct val="0"/>
              </a:spcBef>
            </a:pPr>
            <a:r>
              <a:rPr lang="en-AU" b="1" u="sng" dirty="0"/>
              <a:t>240sec</a:t>
            </a:r>
          </a:p>
          <a:p>
            <a:pPr eaLnBrk="1" hangingPunct="1">
              <a:spcBef>
                <a:spcPct val="0"/>
              </a:spcBef>
            </a:pPr>
            <a:endParaRPr lang="en-AU" dirty="0"/>
          </a:p>
          <a:p>
            <a:pPr eaLnBrk="1" hangingPunct="1">
              <a:spcBef>
                <a:spcPct val="0"/>
              </a:spcBef>
            </a:pPr>
            <a:r>
              <a:rPr lang="en-AU" dirty="0" err="1"/>
              <a:t>Sparktop</a:t>
            </a:r>
            <a:r>
              <a:rPr lang="en-AU" dirty="0"/>
              <a:t> Video 3:50</a:t>
            </a:r>
          </a:p>
          <a:p>
            <a:pPr eaLnBrk="1" hangingPunct="1">
              <a:spcBef>
                <a:spcPct val="0"/>
              </a:spcBef>
            </a:pPr>
            <a:endParaRPr lang="en-AU" dirty="0"/>
          </a:p>
          <a:p>
            <a:pPr eaLnBrk="1" hangingPunct="1">
              <a:spcBef>
                <a:spcPct val="0"/>
              </a:spcBef>
            </a:pPr>
            <a:endParaRPr lang="en-AU" dirty="0"/>
          </a:p>
        </p:txBody>
      </p:sp>
      <p:sp>
        <p:nvSpPr>
          <p:cNvPr id="28676" name="Slide Number Placeholder 3"/>
          <p:cNvSpPr>
            <a:spLocks noGrp="1"/>
          </p:cNvSpPr>
          <p:nvPr>
            <p:ph type="sldNum" sz="quarter" idx="5"/>
          </p:nvPr>
        </p:nvSpPr>
        <p:spPr bwMode="auto">
          <a:noFill/>
          <a:ln>
            <a:miter lim="800000"/>
            <a:headEnd/>
            <a:tailEnd/>
          </a:ln>
        </p:spPr>
        <p:txBody>
          <a:bodyPr/>
          <a:lstStyle/>
          <a:p>
            <a:fld id="{5C034492-4B5F-4C09-B4E0-069E28CBA648}" type="slidenum">
              <a:rPr lang="en-AU"/>
              <a:pPr/>
              <a:t>39</a:t>
            </a:fld>
            <a:endParaRPr lang="en-AU"/>
          </a:p>
        </p:txBody>
      </p:sp>
    </p:spTree>
    <p:extLst>
      <p:ext uri="{BB962C8B-B14F-4D97-AF65-F5344CB8AC3E}">
        <p14:creationId xmlns:p14="http://schemas.microsoft.com/office/powerpoint/2010/main" val="2192820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92500" lnSpcReduction="1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AU" sz="1200" b="1" u="sng" kern="1200" dirty="0">
                <a:solidFill>
                  <a:schemeClr val="tx1"/>
                </a:solidFill>
                <a:effectLst/>
                <a:latin typeface="Arial" charset="0"/>
                <a:ea typeface="+mn-ea"/>
                <a:cs typeface="+mn-cs"/>
              </a:rPr>
              <a:t>A dreadful shame slowly replaces </a:t>
            </a:r>
            <a:r>
              <a:rPr lang="en-AU" sz="1200" b="1" kern="1200" dirty="0">
                <a:solidFill>
                  <a:schemeClr val="tx1"/>
                </a:solidFill>
                <a:effectLst/>
                <a:latin typeface="Arial" charset="0"/>
                <a:ea typeface="+mn-ea"/>
                <a:cs typeface="+mn-cs"/>
              </a:rPr>
              <a:t>their dream to read and write….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AU" sz="1200" b="1" kern="1200" dirty="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AU" sz="1200" b="1" kern="1200" dirty="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AU" sz="1200" b="1" u="sng" kern="1200" dirty="0">
                <a:solidFill>
                  <a:schemeClr val="tx1"/>
                </a:solidFill>
                <a:effectLst/>
                <a:latin typeface="Arial" charset="0"/>
                <a:ea typeface="+mn-ea"/>
                <a:cs typeface="+mn-cs"/>
              </a:rPr>
              <a:t>So, when mum drags them into your rooms </a:t>
            </a:r>
            <a:r>
              <a:rPr lang="en-AU" sz="1200" b="1" kern="1200" dirty="0">
                <a:solidFill>
                  <a:schemeClr val="tx1"/>
                </a:solidFill>
                <a:effectLst/>
                <a:latin typeface="Arial" charset="0"/>
                <a:ea typeface="+mn-ea"/>
                <a:cs typeface="+mn-cs"/>
              </a:rPr>
              <a:t>because she’s worried about</a:t>
            </a:r>
            <a:r>
              <a:rPr lang="en-AU" sz="1200" b="1" kern="1200" baseline="0" dirty="0">
                <a:solidFill>
                  <a:schemeClr val="tx1"/>
                </a:solidFill>
                <a:effectLst/>
                <a:latin typeface="Arial" charset="0"/>
                <a:ea typeface="+mn-ea"/>
                <a:cs typeface="+mn-cs"/>
              </a:rPr>
              <a:t> them; what are you likely to see?</a:t>
            </a:r>
            <a:endParaRPr lang="en-AU" sz="1200" b="1" kern="1200" dirty="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AU" sz="1200" b="1" kern="1200" dirty="0">
              <a:solidFill>
                <a:schemeClr val="tx1"/>
              </a:solidFill>
              <a:effectLst/>
              <a:latin typeface="Arial" charset="0"/>
              <a:ea typeface="+mn-ea"/>
              <a:cs typeface="+mn-cs"/>
            </a:endParaRPr>
          </a:p>
          <a:p>
            <a:endParaRPr lang="en-AU" sz="1200" b="1" u="sng" kern="1200" dirty="0">
              <a:solidFill>
                <a:schemeClr val="tx1"/>
              </a:solidFill>
              <a:effectLst/>
              <a:latin typeface="Arial" charset="0"/>
              <a:ea typeface="+mn-ea"/>
              <a:cs typeface="+mn-cs"/>
            </a:endParaRPr>
          </a:p>
          <a:p>
            <a:r>
              <a:rPr lang="en-AU" sz="1200" b="1" u="sng" kern="1200" dirty="0">
                <a:solidFill>
                  <a:schemeClr val="tx1"/>
                </a:solidFill>
                <a:effectLst/>
                <a:latin typeface="Arial" charset="0"/>
                <a:ea typeface="+mn-ea"/>
                <a:cs typeface="+mn-cs"/>
              </a:rPr>
              <a:t>A few turn their shame inwards</a:t>
            </a:r>
            <a:r>
              <a:rPr lang="en-AU" sz="1200" b="1" kern="1200" dirty="0">
                <a:solidFill>
                  <a:schemeClr val="tx1"/>
                </a:solidFill>
                <a:effectLst/>
                <a:latin typeface="Arial" charset="0"/>
                <a:ea typeface="+mn-ea"/>
                <a:cs typeface="+mn-cs"/>
              </a:rPr>
              <a:t>. So,</a:t>
            </a:r>
            <a:r>
              <a:rPr lang="en-AU" sz="1200" b="1" kern="1200" baseline="0" dirty="0">
                <a:solidFill>
                  <a:schemeClr val="tx1"/>
                </a:solidFill>
                <a:effectLst/>
                <a:latin typeface="Arial" charset="0"/>
                <a:ea typeface="+mn-ea"/>
                <a:cs typeface="+mn-cs"/>
              </a:rPr>
              <a:t> t</a:t>
            </a:r>
            <a:r>
              <a:rPr lang="en-AU" sz="1200" b="1" kern="1200" dirty="0">
                <a:solidFill>
                  <a:schemeClr val="tx1"/>
                </a:solidFill>
                <a:effectLst/>
                <a:latin typeface="Arial" charset="0"/>
                <a:ea typeface="+mn-ea"/>
                <a:cs typeface="+mn-cs"/>
              </a:rPr>
              <a:t>hey may have</a:t>
            </a:r>
            <a:r>
              <a:rPr lang="en-AU" sz="1200" b="1" kern="1200" baseline="0" dirty="0">
                <a:solidFill>
                  <a:schemeClr val="tx1"/>
                </a:solidFill>
                <a:effectLst/>
                <a:latin typeface="Arial" charset="0"/>
                <a:ea typeface="+mn-ea"/>
                <a:cs typeface="+mn-cs"/>
              </a:rPr>
              <a:t> already</a:t>
            </a:r>
            <a:r>
              <a:rPr lang="en-AU" sz="1200" b="1" kern="1200" dirty="0">
                <a:solidFill>
                  <a:schemeClr val="tx1"/>
                </a:solidFill>
                <a:effectLst/>
                <a:latin typeface="Arial" charset="0"/>
                <a:ea typeface="+mn-ea"/>
                <a:cs typeface="+mn-cs"/>
              </a:rPr>
              <a:t> disengaged and </a:t>
            </a:r>
            <a:r>
              <a:rPr lang="en-US" sz="1200" b="1" kern="1200" dirty="0">
                <a:solidFill>
                  <a:schemeClr val="tx1"/>
                </a:solidFill>
                <a:effectLst/>
                <a:latin typeface="Arial" charset="0"/>
                <a:ea typeface="+mn-ea"/>
                <a:cs typeface="+mn-cs"/>
              </a:rPr>
              <a:t>stop trying at school. </a:t>
            </a:r>
          </a:p>
          <a:p>
            <a:endParaRPr lang="en-US" sz="1200" b="1" kern="1200" dirty="0">
              <a:solidFill>
                <a:schemeClr val="tx1"/>
              </a:solidFill>
              <a:effectLst/>
              <a:latin typeface="Arial" charset="0"/>
              <a:ea typeface="+mn-ea"/>
              <a:cs typeface="+mn-cs"/>
            </a:endParaRPr>
          </a:p>
          <a:p>
            <a:r>
              <a:rPr lang="en-AU" sz="1200" b="1" u="sng" kern="1200" dirty="0">
                <a:solidFill>
                  <a:schemeClr val="tx1"/>
                </a:solidFill>
                <a:effectLst/>
                <a:latin typeface="Arial" charset="0"/>
                <a:ea typeface="+mn-ea"/>
                <a:cs typeface="+mn-cs"/>
              </a:rPr>
              <a:t>Mum may say they’ve become quiet,</a:t>
            </a:r>
            <a:r>
              <a:rPr lang="en-AU" sz="1200" b="1" u="sng" kern="1200" baseline="0" dirty="0">
                <a:solidFill>
                  <a:schemeClr val="tx1"/>
                </a:solidFill>
                <a:effectLst/>
                <a:latin typeface="Arial" charset="0"/>
                <a:ea typeface="+mn-ea"/>
                <a:cs typeface="+mn-cs"/>
              </a:rPr>
              <a:t> distant or withdrawn</a:t>
            </a:r>
            <a:r>
              <a:rPr lang="en-AU" sz="1200" b="1" kern="1200" dirty="0">
                <a:solidFill>
                  <a:schemeClr val="tx1"/>
                </a:solidFill>
                <a:effectLst/>
                <a:latin typeface="Arial" charset="0"/>
                <a:ea typeface="+mn-ea"/>
                <a:cs typeface="+mn-cs"/>
              </a:rPr>
              <a:t>, are losing interest in friendships, avoid reading and avoid homework,</a:t>
            </a:r>
            <a:r>
              <a:rPr lang="en-AU" sz="1200" b="1" kern="1200" baseline="0" dirty="0">
                <a:solidFill>
                  <a:schemeClr val="tx1"/>
                </a:solidFill>
                <a:effectLst/>
                <a:latin typeface="Arial" charset="0"/>
                <a:ea typeface="+mn-ea"/>
                <a:cs typeface="+mn-cs"/>
              </a:rPr>
              <a:t> have tummy aches before school</a:t>
            </a:r>
            <a:r>
              <a:rPr lang="en-AU" sz="1200" b="1" kern="1200" dirty="0">
                <a:solidFill>
                  <a:schemeClr val="tx1"/>
                </a:solidFill>
                <a:effectLst/>
                <a:latin typeface="Arial" charset="0"/>
                <a:ea typeface="+mn-ea"/>
                <a:cs typeface="+mn-cs"/>
              </a:rPr>
              <a:t> and some days just refuse to go to school. A separation style anxiety seems to be developing.</a:t>
            </a:r>
          </a:p>
          <a:p>
            <a:endParaRPr lang="en-AU" sz="1200" b="1" kern="1200" dirty="0">
              <a:solidFill>
                <a:schemeClr val="tx1"/>
              </a:solidFill>
              <a:effectLst/>
              <a:latin typeface="Arial" charset="0"/>
              <a:ea typeface="+mn-ea"/>
              <a:cs typeface="+mn-cs"/>
            </a:endParaRPr>
          </a:p>
          <a:p>
            <a:r>
              <a:rPr lang="en-AU" sz="1200" b="1" u="sng" kern="1200" dirty="0">
                <a:solidFill>
                  <a:schemeClr val="tx1"/>
                </a:solidFill>
                <a:effectLst/>
                <a:latin typeface="Arial" charset="0"/>
                <a:ea typeface="+mn-ea"/>
                <a:cs typeface="+mn-cs"/>
              </a:rPr>
              <a:t>Others present as sad, and despite being young have already become depressed </a:t>
            </a:r>
            <a:r>
              <a:rPr lang="en-AU" sz="1200" b="1" kern="1200" dirty="0">
                <a:solidFill>
                  <a:schemeClr val="tx1"/>
                </a:solidFill>
                <a:effectLst/>
                <a:latin typeface="Arial" charset="0"/>
                <a:ea typeface="+mn-ea"/>
                <a:cs typeface="+mn-cs"/>
              </a:rPr>
              <a:t>and talk about “killing themselves”.</a:t>
            </a:r>
            <a:r>
              <a:rPr lang="en-AU" sz="1200" b="1" kern="1200" baseline="0" dirty="0">
                <a:solidFill>
                  <a:schemeClr val="tx1"/>
                </a:solidFill>
                <a:effectLst/>
                <a:latin typeface="Arial" charset="0"/>
                <a:ea typeface="+mn-ea"/>
                <a:cs typeface="+mn-cs"/>
              </a:rPr>
              <a:t> Because they see </a:t>
            </a:r>
            <a:r>
              <a:rPr lang="en-AU" sz="1200" b="1" kern="1200" dirty="0">
                <a:solidFill>
                  <a:schemeClr val="tx1"/>
                </a:solidFill>
                <a:effectLst/>
                <a:latin typeface="Arial" charset="0"/>
                <a:ea typeface="+mn-ea"/>
                <a:cs typeface="+mn-cs"/>
              </a:rPr>
              <a:t>it as a better option than dealing with their shame and humiliation, in front of peers, every day. </a:t>
            </a:r>
          </a:p>
          <a:p>
            <a:endParaRPr lang="en-AU" sz="1200" b="1" kern="1200" dirty="0">
              <a:solidFill>
                <a:schemeClr val="tx1"/>
              </a:solidFill>
              <a:effectLst/>
              <a:latin typeface="Arial" charset="0"/>
              <a:ea typeface="+mn-ea"/>
              <a:cs typeface="+mn-cs"/>
            </a:endParaRPr>
          </a:p>
          <a:p>
            <a:r>
              <a:rPr lang="en-AU" sz="1200" b="1" u="sng" kern="1200" dirty="0">
                <a:solidFill>
                  <a:schemeClr val="tx1"/>
                </a:solidFill>
                <a:effectLst/>
                <a:latin typeface="Arial" charset="0"/>
                <a:ea typeface="+mn-ea"/>
                <a:cs typeface="+mn-cs"/>
              </a:rPr>
              <a:t>For those with a propensity to act out their shame</a:t>
            </a:r>
            <a:r>
              <a:rPr lang="en-AU" sz="1200" b="1" kern="1200" dirty="0">
                <a:solidFill>
                  <a:schemeClr val="tx1"/>
                </a:solidFill>
                <a:effectLst/>
                <a:latin typeface="Arial" charset="0"/>
                <a:ea typeface="+mn-ea"/>
                <a:cs typeface="+mn-cs"/>
              </a:rPr>
              <a:t>, well, the script plays out with great speed</a:t>
            </a:r>
            <a:r>
              <a:rPr lang="en-AU" sz="1200" b="1" kern="1200" baseline="0" dirty="0">
                <a:solidFill>
                  <a:schemeClr val="tx1"/>
                </a:solidFill>
                <a:effectLst/>
                <a:latin typeface="Arial" charset="0"/>
                <a:ea typeface="+mn-ea"/>
                <a:cs typeface="+mn-cs"/>
              </a:rPr>
              <a:t> as they perfect eruptive </a:t>
            </a:r>
            <a:r>
              <a:rPr lang="en-AU" sz="1200" b="1" kern="1200" dirty="0">
                <a:solidFill>
                  <a:schemeClr val="tx1"/>
                </a:solidFill>
                <a:effectLst/>
                <a:latin typeface="Arial" charset="0"/>
                <a:ea typeface="+mn-ea"/>
                <a:cs typeface="+mn-cs"/>
              </a:rPr>
              <a:t>emotion and errant behaviour. </a:t>
            </a:r>
          </a:p>
          <a:p>
            <a:endParaRPr lang="en-AU" sz="1200" b="1" kern="1200" dirty="0">
              <a:solidFill>
                <a:schemeClr val="tx1"/>
              </a:solidFill>
              <a:effectLst/>
              <a:latin typeface="Arial" charset="0"/>
              <a:ea typeface="+mn-ea"/>
              <a:cs typeface="+mn-cs"/>
            </a:endParaRPr>
          </a:p>
          <a:p>
            <a:r>
              <a:rPr lang="en-AU" sz="1200" b="1" kern="1200" dirty="0">
                <a:solidFill>
                  <a:schemeClr val="tx1"/>
                </a:solidFill>
                <a:effectLst/>
                <a:latin typeface="Arial" charset="0"/>
                <a:ea typeface="+mn-ea"/>
                <a:cs typeface="+mn-cs"/>
              </a:rPr>
              <a:t>Not being able to crack the PRINT CODE still hurts, but at least they gain recognition for something.</a:t>
            </a:r>
          </a:p>
          <a:p>
            <a:endParaRPr lang="en-AU"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2B23A72C-35DC-40AA-A508-981B1DD47752}" type="slidenum">
              <a:rPr lang="en-US" smtClean="0"/>
              <a:pPr>
                <a:defRPr/>
              </a:pPr>
              <a:t>4</a:t>
            </a:fld>
            <a:endParaRPr lang="en-US"/>
          </a:p>
        </p:txBody>
      </p:sp>
    </p:spTree>
    <p:extLst>
      <p:ext uri="{BB962C8B-B14F-4D97-AF65-F5344CB8AC3E}">
        <p14:creationId xmlns:p14="http://schemas.microsoft.com/office/powerpoint/2010/main" val="10405396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a:lstStyle/>
          <a:p>
            <a:pPr eaLnBrk="1" hangingPunct="1">
              <a:spcBef>
                <a:spcPct val="0"/>
              </a:spcBef>
            </a:pPr>
            <a:r>
              <a:rPr lang="en-AU" b="1" u="sng" dirty="0"/>
              <a:t>60sec</a:t>
            </a:r>
          </a:p>
          <a:p>
            <a:pPr eaLnBrk="1" hangingPunct="1">
              <a:spcBef>
                <a:spcPct val="0"/>
              </a:spcBef>
            </a:pPr>
            <a:endParaRPr lang="en-AU" dirty="0"/>
          </a:p>
          <a:p>
            <a:pPr eaLnBrk="1" hangingPunct="1">
              <a:spcBef>
                <a:spcPct val="0"/>
              </a:spcBef>
            </a:pPr>
            <a:endParaRPr lang="en-AU" dirty="0"/>
          </a:p>
          <a:p>
            <a:pPr eaLnBrk="1" hangingPunct="1">
              <a:spcBef>
                <a:spcPct val="0"/>
              </a:spcBef>
            </a:pPr>
            <a:r>
              <a:rPr lang="en-AU" dirty="0"/>
              <a:t>So to understand dyslexia let’s take a look inside the human brain</a:t>
            </a:r>
          </a:p>
          <a:p>
            <a:pPr eaLnBrk="1" hangingPunct="1">
              <a:spcBef>
                <a:spcPct val="0"/>
              </a:spcBef>
            </a:pPr>
            <a:endParaRPr lang="en-AU" dirty="0"/>
          </a:p>
          <a:p>
            <a:pPr eaLnBrk="1" hangingPunct="1">
              <a:spcBef>
                <a:spcPct val="0"/>
              </a:spcBef>
            </a:pPr>
            <a:r>
              <a:rPr lang="en-AU" dirty="0"/>
              <a:t>It’s like billions and billions of tiny electrical wires. The way these wires are connected decides what we are good at, how we behave, how we react to different things, how our body works and all sorts of other things that make us who we are.</a:t>
            </a:r>
          </a:p>
          <a:p>
            <a:pPr eaLnBrk="1" hangingPunct="1">
              <a:spcBef>
                <a:spcPct val="0"/>
              </a:spcBef>
            </a:pPr>
            <a:endParaRPr lang="en-AU" dirty="0"/>
          </a:p>
          <a:p>
            <a:pPr eaLnBrk="1" hangingPunct="1">
              <a:spcBef>
                <a:spcPct val="0"/>
              </a:spcBef>
            </a:pPr>
            <a:r>
              <a:rPr lang="en-AU" dirty="0"/>
              <a:t>Every time we learn something new these tiny wires make new connections. If we get enough sleep and practice what we have learned, these connections get stronger. Our brain is changing every day – making new connections, breaking old connections we don’t need any more. </a:t>
            </a:r>
          </a:p>
        </p:txBody>
      </p:sp>
      <p:sp>
        <p:nvSpPr>
          <p:cNvPr id="30724" name="Slide Number Placeholder 3"/>
          <p:cNvSpPr>
            <a:spLocks noGrp="1"/>
          </p:cNvSpPr>
          <p:nvPr>
            <p:ph type="sldNum" sz="quarter" idx="5"/>
          </p:nvPr>
        </p:nvSpPr>
        <p:spPr bwMode="auto">
          <a:noFill/>
          <a:ln>
            <a:miter lim="800000"/>
            <a:headEnd/>
            <a:tailEnd/>
          </a:ln>
        </p:spPr>
        <p:txBody>
          <a:bodyPr/>
          <a:lstStyle/>
          <a:p>
            <a:fld id="{6DF19195-47BE-4DB0-944C-7A1660B54707}" type="slidenum">
              <a:rPr lang="en-AU"/>
              <a:pPr/>
              <a:t>40</a:t>
            </a:fld>
            <a:endParaRPr lang="en-AU"/>
          </a:p>
        </p:txBody>
      </p:sp>
    </p:spTree>
    <p:extLst>
      <p:ext uri="{BB962C8B-B14F-4D97-AF65-F5344CB8AC3E}">
        <p14:creationId xmlns:p14="http://schemas.microsoft.com/office/powerpoint/2010/main" val="40383944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a:lstStyle/>
          <a:p>
            <a:pPr eaLnBrk="1" hangingPunct="1">
              <a:spcBef>
                <a:spcPct val="0"/>
              </a:spcBef>
            </a:pPr>
            <a:r>
              <a:rPr lang="en-AU" b="1" u="sng" dirty="0"/>
              <a:t>60sec</a:t>
            </a:r>
          </a:p>
          <a:p>
            <a:pPr eaLnBrk="1" hangingPunct="1">
              <a:spcBef>
                <a:spcPct val="0"/>
              </a:spcBef>
            </a:pPr>
            <a:endParaRPr lang="en-AU" dirty="0"/>
          </a:p>
          <a:p>
            <a:pPr eaLnBrk="1" hangingPunct="1">
              <a:spcBef>
                <a:spcPct val="0"/>
              </a:spcBef>
            </a:pPr>
            <a:r>
              <a:rPr lang="en-AU" dirty="0"/>
              <a:t>These are the parts of the brain that all work together when we read. </a:t>
            </a:r>
          </a:p>
          <a:p>
            <a:pPr eaLnBrk="1" hangingPunct="1">
              <a:spcBef>
                <a:spcPct val="0"/>
              </a:spcBef>
            </a:pPr>
            <a:endParaRPr lang="en-AU" dirty="0"/>
          </a:p>
          <a:p>
            <a:pPr eaLnBrk="1" hangingPunct="1">
              <a:spcBef>
                <a:spcPct val="0"/>
              </a:spcBef>
            </a:pPr>
            <a:r>
              <a:rPr lang="en-AU" dirty="0"/>
              <a:t>What scientists are starting to think is that this difference in how the wires are connected makes learning to read, spell, write tough BUT at the same time gives many people with dyslexia AMAZING talents. Some people with dyslexia actually call their dyslexia a gift because it has made them so good at some things. </a:t>
            </a:r>
          </a:p>
          <a:p>
            <a:pPr eaLnBrk="1" hangingPunct="1">
              <a:spcBef>
                <a:spcPct val="0"/>
              </a:spcBef>
            </a:pPr>
            <a:endParaRPr lang="en-AU" dirty="0"/>
          </a:p>
          <a:p>
            <a:pPr eaLnBrk="1" hangingPunct="1">
              <a:spcBef>
                <a:spcPct val="0"/>
              </a:spcBef>
            </a:pPr>
            <a:endParaRPr lang="en-AU" dirty="0"/>
          </a:p>
        </p:txBody>
      </p:sp>
      <p:sp>
        <p:nvSpPr>
          <p:cNvPr id="32772" name="Slide Number Placeholder 3"/>
          <p:cNvSpPr>
            <a:spLocks noGrp="1"/>
          </p:cNvSpPr>
          <p:nvPr>
            <p:ph type="sldNum" sz="quarter" idx="5"/>
          </p:nvPr>
        </p:nvSpPr>
        <p:spPr bwMode="auto">
          <a:noFill/>
          <a:ln>
            <a:miter lim="800000"/>
            <a:headEnd/>
            <a:tailEnd/>
          </a:ln>
        </p:spPr>
        <p:txBody>
          <a:bodyPr/>
          <a:lstStyle/>
          <a:p>
            <a:fld id="{D2328EFC-6E63-47AD-ABEC-FE57F9F9BDDB}" type="slidenum">
              <a:rPr lang="en-AU"/>
              <a:pPr/>
              <a:t>41</a:t>
            </a:fld>
            <a:endParaRPr lang="en-AU"/>
          </a:p>
        </p:txBody>
      </p:sp>
    </p:spTree>
    <p:extLst>
      <p:ext uri="{BB962C8B-B14F-4D97-AF65-F5344CB8AC3E}">
        <p14:creationId xmlns:p14="http://schemas.microsoft.com/office/powerpoint/2010/main" val="13198168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180 </a:t>
            </a:r>
          </a:p>
        </p:txBody>
      </p:sp>
      <p:sp>
        <p:nvSpPr>
          <p:cNvPr id="4" name="Slide Number Placeholder 3"/>
          <p:cNvSpPr>
            <a:spLocks noGrp="1"/>
          </p:cNvSpPr>
          <p:nvPr>
            <p:ph type="sldNum" sz="quarter" idx="10"/>
          </p:nvPr>
        </p:nvSpPr>
        <p:spPr/>
        <p:txBody>
          <a:bodyPr/>
          <a:lstStyle/>
          <a:p>
            <a:fld id="{0A2F81E1-5F80-42FC-AAC0-1350F23F33CC}" type="slidenum">
              <a:rPr lang="en-AU" smtClean="0"/>
              <a:pPr/>
              <a:t>42</a:t>
            </a:fld>
            <a:endParaRPr lang="en-AU"/>
          </a:p>
        </p:txBody>
      </p:sp>
    </p:spTree>
    <p:extLst>
      <p:ext uri="{BB962C8B-B14F-4D97-AF65-F5344CB8AC3E}">
        <p14:creationId xmlns:p14="http://schemas.microsoft.com/office/powerpoint/2010/main" val="30914965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60</a:t>
            </a:r>
          </a:p>
        </p:txBody>
      </p:sp>
      <p:sp>
        <p:nvSpPr>
          <p:cNvPr id="4" name="Slide Number Placeholder 3"/>
          <p:cNvSpPr>
            <a:spLocks noGrp="1"/>
          </p:cNvSpPr>
          <p:nvPr>
            <p:ph type="sldNum" sz="quarter" idx="10"/>
          </p:nvPr>
        </p:nvSpPr>
        <p:spPr/>
        <p:txBody>
          <a:bodyPr/>
          <a:lstStyle/>
          <a:p>
            <a:fld id="{0A2F81E1-5F80-42FC-AAC0-1350F23F33CC}" type="slidenum">
              <a:rPr lang="en-AU" smtClean="0"/>
              <a:pPr/>
              <a:t>43</a:t>
            </a:fld>
            <a:endParaRPr lang="en-AU"/>
          </a:p>
        </p:txBody>
      </p:sp>
    </p:spTree>
    <p:extLst>
      <p:ext uri="{BB962C8B-B14F-4D97-AF65-F5344CB8AC3E}">
        <p14:creationId xmlns:p14="http://schemas.microsoft.com/office/powerpoint/2010/main" val="39248641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60</a:t>
            </a:r>
          </a:p>
        </p:txBody>
      </p:sp>
      <p:sp>
        <p:nvSpPr>
          <p:cNvPr id="4" name="Slide Number Placeholder 3"/>
          <p:cNvSpPr>
            <a:spLocks noGrp="1"/>
          </p:cNvSpPr>
          <p:nvPr>
            <p:ph type="sldNum" sz="quarter" idx="10"/>
          </p:nvPr>
        </p:nvSpPr>
        <p:spPr/>
        <p:txBody>
          <a:bodyPr/>
          <a:lstStyle/>
          <a:p>
            <a:fld id="{0A2F81E1-5F80-42FC-AAC0-1350F23F33CC}" type="slidenum">
              <a:rPr lang="en-AU" smtClean="0"/>
              <a:pPr/>
              <a:t>44</a:t>
            </a:fld>
            <a:endParaRPr lang="en-AU"/>
          </a:p>
        </p:txBody>
      </p:sp>
    </p:spTree>
    <p:extLst>
      <p:ext uri="{BB962C8B-B14F-4D97-AF65-F5344CB8AC3E}">
        <p14:creationId xmlns:p14="http://schemas.microsoft.com/office/powerpoint/2010/main" val="24637586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60</a:t>
            </a:r>
          </a:p>
        </p:txBody>
      </p:sp>
      <p:sp>
        <p:nvSpPr>
          <p:cNvPr id="4" name="Slide Number Placeholder 3"/>
          <p:cNvSpPr>
            <a:spLocks noGrp="1"/>
          </p:cNvSpPr>
          <p:nvPr>
            <p:ph type="sldNum" sz="quarter" idx="10"/>
          </p:nvPr>
        </p:nvSpPr>
        <p:spPr/>
        <p:txBody>
          <a:bodyPr/>
          <a:lstStyle/>
          <a:p>
            <a:fld id="{0A2F81E1-5F80-42FC-AAC0-1350F23F33CC}" type="slidenum">
              <a:rPr lang="en-AU" smtClean="0"/>
              <a:pPr/>
              <a:t>45</a:t>
            </a:fld>
            <a:endParaRPr lang="en-AU"/>
          </a:p>
        </p:txBody>
      </p:sp>
    </p:spTree>
    <p:extLst>
      <p:ext uri="{BB962C8B-B14F-4D97-AF65-F5344CB8AC3E}">
        <p14:creationId xmlns:p14="http://schemas.microsoft.com/office/powerpoint/2010/main" val="22324094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60</a:t>
            </a:r>
          </a:p>
        </p:txBody>
      </p:sp>
      <p:sp>
        <p:nvSpPr>
          <p:cNvPr id="4" name="Slide Number Placeholder 3"/>
          <p:cNvSpPr>
            <a:spLocks noGrp="1"/>
          </p:cNvSpPr>
          <p:nvPr>
            <p:ph type="sldNum" sz="quarter" idx="10"/>
          </p:nvPr>
        </p:nvSpPr>
        <p:spPr/>
        <p:txBody>
          <a:bodyPr/>
          <a:lstStyle/>
          <a:p>
            <a:fld id="{0A2F81E1-5F80-42FC-AAC0-1350F23F33CC}" type="slidenum">
              <a:rPr lang="en-AU" smtClean="0"/>
              <a:pPr/>
              <a:t>46</a:t>
            </a:fld>
            <a:endParaRPr lang="en-AU"/>
          </a:p>
        </p:txBody>
      </p:sp>
    </p:spTree>
    <p:extLst>
      <p:ext uri="{BB962C8B-B14F-4D97-AF65-F5344CB8AC3E}">
        <p14:creationId xmlns:p14="http://schemas.microsoft.com/office/powerpoint/2010/main" val="29823866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60</a:t>
            </a:r>
          </a:p>
        </p:txBody>
      </p:sp>
      <p:sp>
        <p:nvSpPr>
          <p:cNvPr id="4" name="Slide Number Placeholder 3"/>
          <p:cNvSpPr>
            <a:spLocks noGrp="1"/>
          </p:cNvSpPr>
          <p:nvPr>
            <p:ph type="sldNum" sz="quarter" idx="10"/>
          </p:nvPr>
        </p:nvSpPr>
        <p:spPr/>
        <p:txBody>
          <a:bodyPr/>
          <a:lstStyle/>
          <a:p>
            <a:fld id="{0A2F81E1-5F80-42FC-AAC0-1350F23F33CC}" type="slidenum">
              <a:rPr lang="en-AU" smtClean="0"/>
              <a:pPr/>
              <a:t>47</a:t>
            </a:fld>
            <a:endParaRPr lang="en-AU"/>
          </a:p>
        </p:txBody>
      </p:sp>
    </p:spTree>
    <p:extLst>
      <p:ext uri="{BB962C8B-B14F-4D97-AF65-F5344CB8AC3E}">
        <p14:creationId xmlns:p14="http://schemas.microsoft.com/office/powerpoint/2010/main" val="38892407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600</a:t>
            </a:r>
          </a:p>
        </p:txBody>
      </p:sp>
      <p:sp>
        <p:nvSpPr>
          <p:cNvPr id="4" name="Slide Number Placeholder 3"/>
          <p:cNvSpPr>
            <a:spLocks noGrp="1"/>
          </p:cNvSpPr>
          <p:nvPr>
            <p:ph type="sldNum" sz="quarter" idx="10"/>
          </p:nvPr>
        </p:nvSpPr>
        <p:spPr/>
        <p:txBody>
          <a:bodyPr/>
          <a:lstStyle/>
          <a:p>
            <a:fld id="{0A2F81E1-5F80-42FC-AAC0-1350F23F33CC}" type="slidenum">
              <a:rPr lang="en-AU" smtClean="0"/>
              <a:pPr/>
              <a:t>48</a:t>
            </a:fld>
            <a:endParaRPr lang="en-AU"/>
          </a:p>
        </p:txBody>
      </p:sp>
    </p:spTree>
    <p:extLst>
      <p:ext uri="{BB962C8B-B14F-4D97-AF65-F5344CB8AC3E}">
        <p14:creationId xmlns:p14="http://schemas.microsoft.com/office/powerpoint/2010/main" val="41691516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b="1" u="sng" dirty="0"/>
              <a:t>180</a:t>
            </a:r>
            <a:r>
              <a:rPr lang="en-AU" b="1" u="sng" baseline="0" dirty="0"/>
              <a:t> sec</a:t>
            </a:r>
            <a:endParaRPr lang="en-AU" b="1" u="sng" dirty="0"/>
          </a:p>
        </p:txBody>
      </p:sp>
      <p:sp>
        <p:nvSpPr>
          <p:cNvPr id="4" name="Slide Number Placeholder 3"/>
          <p:cNvSpPr>
            <a:spLocks noGrp="1"/>
          </p:cNvSpPr>
          <p:nvPr>
            <p:ph type="sldNum" sz="quarter" idx="10"/>
          </p:nvPr>
        </p:nvSpPr>
        <p:spPr/>
        <p:txBody>
          <a:bodyPr/>
          <a:lstStyle/>
          <a:p>
            <a:fld id="{0A2F81E1-5F80-42FC-AAC0-1350F23F33CC}" type="slidenum">
              <a:rPr lang="en-AU" smtClean="0"/>
              <a:pPr/>
              <a:t>49</a:t>
            </a:fld>
            <a:endParaRPr lang="en-AU"/>
          </a:p>
        </p:txBody>
      </p:sp>
    </p:spTree>
    <p:extLst>
      <p:ext uri="{BB962C8B-B14F-4D97-AF65-F5344CB8AC3E}">
        <p14:creationId xmlns:p14="http://schemas.microsoft.com/office/powerpoint/2010/main" val="1972644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p:spPr>
        <p:txBody>
          <a:bodyPr/>
          <a:lstStyle/>
          <a:p>
            <a:fld id="{BFC5B979-C910-4FA3-A4A0-B5E96274301E}" type="slidenum">
              <a:rPr lang="en-US"/>
              <a:pPr/>
              <a:t>5</a:t>
            </a:fld>
            <a:endParaRPr lang="en-US"/>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p:spPr>
        <p:txBody>
          <a:bodyPr/>
          <a:lstStyle/>
          <a:p>
            <a:pPr eaLnBrk="1" hangingPunct="1">
              <a:spcBef>
                <a:spcPct val="20000"/>
              </a:spcBef>
              <a:buFontTx/>
              <a:buChar char="•"/>
            </a:pPr>
            <a:r>
              <a:rPr lang="en-US" sz="1600">
                <a:latin typeface="Arial" pitchFamily="34" charset="0"/>
              </a:rPr>
              <a:t>Approximately </a:t>
            </a:r>
            <a:r>
              <a:rPr lang="en-US" sz="1600" b="1" u="sng">
                <a:solidFill>
                  <a:schemeClr val="tx2"/>
                </a:solidFill>
                <a:latin typeface="Arial" pitchFamily="34" charset="0"/>
              </a:rPr>
              <a:t>16%</a:t>
            </a:r>
            <a:r>
              <a:rPr lang="en-US" sz="1600">
                <a:latin typeface="Arial" pitchFamily="34" charset="0"/>
              </a:rPr>
              <a:t> of Australian children have difficulties learning to read (Westwood, 2001).</a:t>
            </a:r>
          </a:p>
          <a:p>
            <a:pPr eaLnBrk="1" hangingPunct="1">
              <a:spcBef>
                <a:spcPct val="20000"/>
              </a:spcBef>
            </a:pPr>
            <a:endParaRPr lang="en-US" sz="1600">
              <a:latin typeface="Arial" pitchFamily="34" charset="0"/>
            </a:endParaRPr>
          </a:p>
          <a:p>
            <a:pPr eaLnBrk="1" hangingPunct="1">
              <a:spcBef>
                <a:spcPct val="20000"/>
              </a:spcBef>
              <a:buFontTx/>
              <a:buChar char="•"/>
            </a:pPr>
            <a:r>
              <a:rPr lang="en-AU" sz="1600">
                <a:latin typeface="Arial" pitchFamily="34" charset="0"/>
              </a:rPr>
              <a:t>Poor reading ability = </a:t>
            </a:r>
            <a:r>
              <a:rPr lang="en-AU" sz="1600" b="1" u="sng">
                <a:latin typeface="Arial" pitchFamily="34" charset="0"/>
              </a:rPr>
              <a:t>significant negative consequences</a:t>
            </a:r>
            <a:endParaRPr lang="en-US" sz="1600" b="1" u="sng">
              <a:latin typeface="Arial" pitchFamily="34" charset="0"/>
            </a:endParaRPr>
          </a:p>
          <a:p>
            <a:pPr eaLnBrk="1" hangingPunct="1">
              <a:spcBef>
                <a:spcPct val="20000"/>
              </a:spcBef>
            </a:pPr>
            <a:endParaRPr lang="en-US" sz="1600" b="1" u="sng">
              <a:latin typeface="Arial" pitchFamily="34" charset="0"/>
            </a:endParaRPr>
          </a:p>
          <a:p>
            <a:pPr eaLnBrk="1" hangingPunct="1">
              <a:spcBef>
                <a:spcPct val="20000"/>
              </a:spcBef>
              <a:buFontTx/>
              <a:buChar char="•"/>
            </a:pPr>
            <a:r>
              <a:rPr lang="en-AU" sz="1600" b="1" i="1" u="sng">
                <a:solidFill>
                  <a:schemeClr val="tx2"/>
                </a:solidFill>
                <a:latin typeface="Arial" pitchFamily="34" charset="0"/>
              </a:rPr>
              <a:t>Dyslexia</a:t>
            </a:r>
            <a:r>
              <a:rPr lang="en-AU" sz="1600" b="1" u="sng">
                <a:latin typeface="Arial" pitchFamily="34" charset="0"/>
              </a:rPr>
              <a:t>, or </a:t>
            </a:r>
            <a:r>
              <a:rPr lang="en-AU" sz="1600" b="1" i="1" u="sng">
                <a:solidFill>
                  <a:schemeClr val="tx2"/>
                </a:solidFill>
                <a:latin typeface="Arial" pitchFamily="34" charset="0"/>
              </a:rPr>
              <a:t>Specific</a:t>
            </a:r>
            <a:r>
              <a:rPr lang="en-AU" sz="1600" b="1" u="sng">
                <a:solidFill>
                  <a:schemeClr val="tx2"/>
                </a:solidFill>
                <a:latin typeface="Arial" pitchFamily="34" charset="0"/>
              </a:rPr>
              <a:t> </a:t>
            </a:r>
            <a:r>
              <a:rPr lang="en-AU" sz="1600" b="1" i="1" u="sng">
                <a:solidFill>
                  <a:schemeClr val="tx2"/>
                </a:solidFill>
                <a:latin typeface="Arial" pitchFamily="34" charset="0"/>
              </a:rPr>
              <a:t>Reading Disability (SRD)</a:t>
            </a:r>
            <a:r>
              <a:rPr lang="en-AU" sz="1600" b="1" u="sng">
                <a:latin typeface="Arial" pitchFamily="34" charset="0"/>
              </a:rPr>
              <a:t>,</a:t>
            </a:r>
            <a:r>
              <a:rPr lang="en-AU" sz="1600">
                <a:latin typeface="Arial" pitchFamily="34" charset="0"/>
              </a:rPr>
              <a:t> is a disorder that may be defined as </a:t>
            </a:r>
            <a:r>
              <a:rPr lang="en-AU" sz="1600" i="1">
                <a:latin typeface="Arial" pitchFamily="34" charset="0"/>
              </a:rPr>
              <a:t>significant difficulty with reading and writing compared to other cognitive abilities, despite adequate opportunity to learn</a:t>
            </a:r>
            <a:r>
              <a:rPr lang="en-AU" sz="1600">
                <a:latin typeface="Arial" pitchFamily="34" charset="0"/>
              </a:rPr>
              <a:t>.</a:t>
            </a:r>
          </a:p>
          <a:p>
            <a:pPr eaLnBrk="1" hangingPunct="1">
              <a:spcBef>
                <a:spcPct val="20000"/>
              </a:spcBef>
              <a:buFontTx/>
              <a:buChar char="•"/>
            </a:pPr>
            <a:endParaRPr lang="en-AU" sz="1600">
              <a:latin typeface="Arial" pitchFamily="34" charset="0"/>
            </a:endParaRPr>
          </a:p>
          <a:p>
            <a:pPr eaLnBrk="1" hangingPunct="1">
              <a:spcBef>
                <a:spcPct val="20000"/>
              </a:spcBef>
              <a:buFontTx/>
              <a:buChar char="•"/>
            </a:pPr>
            <a:r>
              <a:rPr lang="en-AU" sz="1600">
                <a:latin typeface="Arial" pitchFamily="34" charset="0"/>
              </a:rPr>
              <a:t>Despite considerable gains in our understanding of the disorder in the past two decades, </a:t>
            </a:r>
            <a:r>
              <a:rPr lang="en-AU" sz="1600" b="1" u="sng">
                <a:latin typeface="Arial" pitchFamily="34" charset="0"/>
              </a:rPr>
              <a:t>outstanding questions remain regarding the underlying cause of reading difficulties.</a:t>
            </a:r>
            <a:endParaRPr lang="en-US" sz="1600" b="1" u="sng">
              <a:latin typeface="Arial" pitchFamily="34" charset="0"/>
            </a:endParaRPr>
          </a:p>
        </p:txBody>
      </p:sp>
      <p:sp>
        <p:nvSpPr>
          <p:cNvPr id="2" name="Date Placeholder 1"/>
          <p:cNvSpPr>
            <a:spLocks noGrp="1"/>
          </p:cNvSpPr>
          <p:nvPr>
            <p:ph type="dt" idx="10"/>
          </p:nvPr>
        </p:nvSpPr>
        <p:spPr/>
        <p:txBody>
          <a:bodyPr/>
          <a:lstStyle/>
          <a:p>
            <a:pPr>
              <a:defRPr/>
            </a:pPr>
            <a:fld id="{5AA8606C-3A02-FC4B-9A9F-A6479BA799B4}" type="datetime1">
              <a:rPr lang="en-AU" smtClean="0"/>
              <a:pPr>
                <a:defRPr/>
              </a:pPr>
              <a:t>3/09/2019</a:t>
            </a:fld>
            <a:endParaRPr lang="en-US"/>
          </a:p>
        </p:txBody>
      </p:sp>
      <p:sp>
        <p:nvSpPr>
          <p:cNvPr id="3" name="Footer Placeholder 2"/>
          <p:cNvSpPr>
            <a:spLocks noGrp="1"/>
          </p:cNvSpPr>
          <p:nvPr>
            <p:ph type="ftr" sz="quarter" idx="11"/>
          </p:nvPr>
        </p:nvSpPr>
        <p:spPr/>
        <p:txBody>
          <a:bodyPr/>
          <a:lstStyle/>
          <a:p>
            <a:pPr>
              <a:defRPr/>
            </a:pPr>
            <a:r>
              <a:rPr lang="en-US"/>
              <a:t>(c) 2016 Bartek Rajkowski, PhD.</a:t>
            </a:r>
          </a:p>
        </p:txBody>
      </p:sp>
    </p:spTree>
    <p:extLst>
      <p:ext uri="{BB962C8B-B14F-4D97-AF65-F5344CB8AC3E}">
        <p14:creationId xmlns:p14="http://schemas.microsoft.com/office/powerpoint/2010/main" val="8227046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180</a:t>
            </a:r>
          </a:p>
        </p:txBody>
      </p:sp>
      <p:sp>
        <p:nvSpPr>
          <p:cNvPr id="4" name="Slide Number Placeholder 3"/>
          <p:cNvSpPr>
            <a:spLocks noGrp="1"/>
          </p:cNvSpPr>
          <p:nvPr>
            <p:ph type="sldNum" sz="quarter" idx="10"/>
          </p:nvPr>
        </p:nvSpPr>
        <p:spPr/>
        <p:txBody>
          <a:bodyPr/>
          <a:lstStyle/>
          <a:p>
            <a:fld id="{0A2F81E1-5F80-42FC-AAC0-1350F23F33CC}" type="slidenum">
              <a:rPr lang="en-AU" smtClean="0"/>
              <a:pPr/>
              <a:t>51</a:t>
            </a:fld>
            <a:endParaRPr lang="en-AU"/>
          </a:p>
        </p:txBody>
      </p:sp>
    </p:spTree>
    <p:extLst>
      <p:ext uri="{BB962C8B-B14F-4D97-AF65-F5344CB8AC3E}">
        <p14:creationId xmlns:p14="http://schemas.microsoft.com/office/powerpoint/2010/main" val="40302470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60</a:t>
            </a:r>
          </a:p>
        </p:txBody>
      </p:sp>
      <p:sp>
        <p:nvSpPr>
          <p:cNvPr id="4" name="Slide Number Placeholder 3"/>
          <p:cNvSpPr>
            <a:spLocks noGrp="1"/>
          </p:cNvSpPr>
          <p:nvPr>
            <p:ph type="sldNum" sz="quarter" idx="10"/>
          </p:nvPr>
        </p:nvSpPr>
        <p:spPr/>
        <p:txBody>
          <a:bodyPr/>
          <a:lstStyle/>
          <a:p>
            <a:fld id="{0A2F81E1-5F80-42FC-AAC0-1350F23F33CC}" type="slidenum">
              <a:rPr lang="en-AU" smtClean="0"/>
              <a:pPr/>
              <a:t>52</a:t>
            </a:fld>
            <a:endParaRPr lang="en-AU"/>
          </a:p>
        </p:txBody>
      </p:sp>
    </p:spTree>
    <p:extLst>
      <p:ext uri="{BB962C8B-B14F-4D97-AF65-F5344CB8AC3E}">
        <p14:creationId xmlns:p14="http://schemas.microsoft.com/office/powerpoint/2010/main" val="31777196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60</a:t>
            </a:r>
          </a:p>
        </p:txBody>
      </p:sp>
      <p:sp>
        <p:nvSpPr>
          <p:cNvPr id="4" name="Slide Number Placeholder 3"/>
          <p:cNvSpPr>
            <a:spLocks noGrp="1"/>
          </p:cNvSpPr>
          <p:nvPr>
            <p:ph type="sldNum" sz="quarter" idx="10"/>
          </p:nvPr>
        </p:nvSpPr>
        <p:spPr/>
        <p:txBody>
          <a:bodyPr/>
          <a:lstStyle/>
          <a:p>
            <a:fld id="{0A2F81E1-5F80-42FC-AAC0-1350F23F33CC}" type="slidenum">
              <a:rPr lang="en-AU" smtClean="0"/>
              <a:pPr/>
              <a:t>53</a:t>
            </a:fld>
            <a:endParaRPr lang="en-AU"/>
          </a:p>
        </p:txBody>
      </p:sp>
    </p:spTree>
    <p:extLst>
      <p:ext uri="{BB962C8B-B14F-4D97-AF65-F5344CB8AC3E}">
        <p14:creationId xmlns:p14="http://schemas.microsoft.com/office/powerpoint/2010/main" val="24103144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60</a:t>
            </a:r>
          </a:p>
        </p:txBody>
      </p:sp>
      <p:sp>
        <p:nvSpPr>
          <p:cNvPr id="4" name="Slide Number Placeholder 3"/>
          <p:cNvSpPr>
            <a:spLocks noGrp="1"/>
          </p:cNvSpPr>
          <p:nvPr>
            <p:ph type="sldNum" sz="quarter" idx="10"/>
          </p:nvPr>
        </p:nvSpPr>
        <p:spPr/>
        <p:txBody>
          <a:bodyPr/>
          <a:lstStyle/>
          <a:p>
            <a:fld id="{0A2F81E1-5F80-42FC-AAC0-1350F23F33CC}" type="slidenum">
              <a:rPr lang="en-AU" smtClean="0"/>
              <a:pPr/>
              <a:t>54</a:t>
            </a:fld>
            <a:endParaRPr lang="en-AU"/>
          </a:p>
        </p:txBody>
      </p:sp>
    </p:spTree>
    <p:extLst>
      <p:ext uri="{BB962C8B-B14F-4D97-AF65-F5344CB8AC3E}">
        <p14:creationId xmlns:p14="http://schemas.microsoft.com/office/powerpoint/2010/main" val="22988669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60</a:t>
            </a:r>
          </a:p>
        </p:txBody>
      </p:sp>
      <p:sp>
        <p:nvSpPr>
          <p:cNvPr id="4" name="Slide Number Placeholder 3"/>
          <p:cNvSpPr>
            <a:spLocks noGrp="1"/>
          </p:cNvSpPr>
          <p:nvPr>
            <p:ph type="sldNum" sz="quarter" idx="10"/>
          </p:nvPr>
        </p:nvSpPr>
        <p:spPr/>
        <p:txBody>
          <a:bodyPr/>
          <a:lstStyle/>
          <a:p>
            <a:fld id="{0A2F81E1-5F80-42FC-AAC0-1350F23F33CC}" type="slidenum">
              <a:rPr lang="en-AU" smtClean="0"/>
              <a:pPr/>
              <a:t>55</a:t>
            </a:fld>
            <a:endParaRPr lang="en-AU"/>
          </a:p>
        </p:txBody>
      </p:sp>
    </p:spTree>
    <p:extLst>
      <p:ext uri="{BB962C8B-B14F-4D97-AF65-F5344CB8AC3E}">
        <p14:creationId xmlns:p14="http://schemas.microsoft.com/office/powerpoint/2010/main" val="33002067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60</a:t>
            </a:r>
          </a:p>
        </p:txBody>
      </p:sp>
      <p:sp>
        <p:nvSpPr>
          <p:cNvPr id="4" name="Slide Number Placeholder 3"/>
          <p:cNvSpPr>
            <a:spLocks noGrp="1"/>
          </p:cNvSpPr>
          <p:nvPr>
            <p:ph type="sldNum" sz="quarter" idx="10"/>
          </p:nvPr>
        </p:nvSpPr>
        <p:spPr/>
        <p:txBody>
          <a:bodyPr/>
          <a:lstStyle/>
          <a:p>
            <a:fld id="{0A2F81E1-5F80-42FC-AAC0-1350F23F33CC}" type="slidenum">
              <a:rPr lang="en-AU" smtClean="0"/>
              <a:pPr/>
              <a:t>56</a:t>
            </a:fld>
            <a:endParaRPr lang="en-AU"/>
          </a:p>
        </p:txBody>
      </p:sp>
    </p:spTree>
    <p:extLst>
      <p:ext uri="{BB962C8B-B14F-4D97-AF65-F5344CB8AC3E}">
        <p14:creationId xmlns:p14="http://schemas.microsoft.com/office/powerpoint/2010/main" val="21068759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0A2F81E1-5F80-42FC-AAC0-1350F23F33CC}" type="slidenum">
              <a:rPr lang="en-AU" smtClean="0"/>
              <a:pPr/>
              <a:t>57</a:t>
            </a:fld>
            <a:endParaRPr lang="en-AU"/>
          </a:p>
        </p:txBody>
      </p:sp>
    </p:spTree>
    <p:extLst>
      <p:ext uri="{BB962C8B-B14F-4D97-AF65-F5344CB8AC3E}">
        <p14:creationId xmlns:p14="http://schemas.microsoft.com/office/powerpoint/2010/main" val="30212531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0A2F81E1-5F80-42FC-AAC0-1350F23F33CC}" type="slidenum">
              <a:rPr lang="en-AU" smtClean="0"/>
              <a:pPr/>
              <a:t>58</a:t>
            </a:fld>
            <a:endParaRPr lang="en-AU"/>
          </a:p>
        </p:txBody>
      </p:sp>
    </p:spTree>
    <p:extLst>
      <p:ext uri="{BB962C8B-B14F-4D97-AF65-F5344CB8AC3E}">
        <p14:creationId xmlns:p14="http://schemas.microsoft.com/office/powerpoint/2010/main" val="38402664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60</a:t>
            </a:r>
          </a:p>
        </p:txBody>
      </p:sp>
      <p:sp>
        <p:nvSpPr>
          <p:cNvPr id="4" name="Slide Number Placeholder 3"/>
          <p:cNvSpPr>
            <a:spLocks noGrp="1"/>
          </p:cNvSpPr>
          <p:nvPr>
            <p:ph type="sldNum" sz="quarter" idx="10"/>
          </p:nvPr>
        </p:nvSpPr>
        <p:spPr/>
        <p:txBody>
          <a:bodyPr/>
          <a:lstStyle/>
          <a:p>
            <a:fld id="{0A2F81E1-5F80-42FC-AAC0-1350F23F33CC}" type="slidenum">
              <a:rPr lang="en-AU" smtClean="0"/>
              <a:pPr/>
              <a:t>59</a:t>
            </a:fld>
            <a:endParaRPr lang="en-AU"/>
          </a:p>
        </p:txBody>
      </p:sp>
    </p:spTree>
    <p:extLst>
      <p:ext uri="{BB962C8B-B14F-4D97-AF65-F5344CB8AC3E}">
        <p14:creationId xmlns:p14="http://schemas.microsoft.com/office/powerpoint/2010/main" val="23024335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60</a:t>
            </a:r>
          </a:p>
        </p:txBody>
      </p:sp>
      <p:sp>
        <p:nvSpPr>
          <p:cNvPr id="4" name="Slide Number Placeholder 3"/>
          <p:cNvSpPr>
            <a:spLocks noGrp="1"/>
          </p:cNvSpPr>
          <p:nvPr>
            <p:ph type="sldNum" sz="quarter" idx="10"/>
          </p:nvPr>
        </p:nvSpPr>
        <p:spPr/>
        <p:txBody>
          <a:bodyPr/>
          <a:lstStyle/>
          <a:p>
            <a:fld id="{0A2F81E1-5F80-42FC-AAC0-1350F23F33CC}" type="slidenum">
              <a:rPr lang="en-AU" smtClean="0"/>
              <a:pPr/>
              <a:t>60</a:t>
            </a:fld>
            <a:endParaRPr lang="en-AU"/>
          </a:p>
        </p:txBody>
      </p:sp>
    </p:spTree>
    <p:extLst>
      <p:ext uri="{BB962C8B-B14F-4D97-AF65-F5344CB8AC3E}">
        <p14:creationId xmlns:p14="http://schemas.microsoft.com/office/powerpoint/2010/main" val="422804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1CE5058-F8C9-471A-B0AF-E4B172E6991F}" type="slidenum">
              <a:rPr lang="en-AU" smtClean="0"/>
              <a:t>6</a:t>
            </a:fld>
            <a:endParaRPr lang="en-AU"/>
          </a:p>
        </p:txBody>
      </p:sp>
    </p:spTree>
    <p:extLst>
      <p:ext uri="{BB962C8B-B14F-4D97-AF65-F5344CB8AC3E}">
        <p14:creationId xmlns:p14="http://schemas.microsoft.com/office/powerpoint/2010/main" val="17394707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AU" sz="1200" b="1" kern="1200" dirty="0">
                <a:solidFill>
                  <a:schemeClr val="tx1"/>
                </a:solidFill>
                <a:effectLst/>
                <a:latin typeface="Arial" charset="0"/>
                <a:ea typeface="+mn-ea"/>
                <a:cs typeface="+mn-cs"/>
              </a:rPr>
              <a:t>Meet Tim</a:t>
            </a:r>
          </a:p>
          <a:p>
            <a:endParaRPr lang="en-AU" sz="1200" b="1" kern="1200" dirty="0">
              <a:solidFill>
                <a:schemeClr val="tx1"/>
              </a:solidFill>
              <a:effectLst/>
              <a:latin typeface="Arial" charset="0"/>
              <a:ea typeface="+mn-ea"/>
              <a:cs typeface="+mn-cs"/>
            </a:endParaRPr>
          </a:p>
          <a:p>
            <a:r>
              <a:rPr lang="en-AU" sz="1200" b="1" kern="1200" dirty="0">
                <a:solidFill>
                  <a:schemeClr val="tx1"/>
                </a:solidFill>
                <a:effectLst/>
                <a:latin typeface="Arial" charset="0"/>
                <a:ea typeface="+mn-ea"/>
                <a:cs typeface="+mn-cs"/>
              </a:rPr>
              <a:t>You’ve probably guessed. Tim did grow up, and it hasn’t been without its struggles.</a:t>
            </a:r>
          </a:p>
          <a:p>
            <a:endParaRPr lang="en-AU" sz="1200" b="1" kern="1200" dirty="0">
              <a:solidFill>
                <a:schemeClr val="tx1"/>
              </a:solidFill>
              <a:effectLst/>
              <a:latin typeface="Arial" charset="0"/>
              <a:ea typeface="+mn-ea"/>
              <a:cs typeface="+mn-cs"/>
            </a:endParaRPr>
          </a:p>
          <a:p>
            <a:r>
              <a:rPr lang="en-AU" sz="1200" b="1" kern="1200" dirty="0">
                <a:solidFill>
                  <a:schemeClr val="tx1"/>
                </a:solidFill>
                <a:effectLst/>
                <a:latin typeface="Arial" charset="0"/>
                <a:ea typeface="+mn-ea"/>
                <a:cs typeface="+mn-cs"/>
              </a:rPr>
              <a:t>He’s 15 year old</a:t>
            </a:r>
            <a:r>
              <a:rPr lang="en-AU" sz="1200" b="1" kern="1200" baseline="0" dirty="0">
                <a:solidFill>
                  <a:schemeClr val="tx1"/>
                </a:solidFill>
                <a:effectLst/>
                <a:latin typeface="Arial" charset="0"/>
                <a:ea typeface="+mn-ea"/>
                <a:cs typeface="+mn-cs"/>
              </a:rPr>
              <a:t> now. Here he is…</a:t>
            </a:r>
            <a:endParaRPr lang="en-AU" sz="1200" b="1" kern="1200" dirty="0">
              <a:solidFill>
                <a:schemeClr val="tx1"/>
              </a:solidFill>
              <a:effectLst/>
              <a:latin typeface="Arial" charset="0"/>
              <a:ea typeface="+mn-ea"/>
              <a:cs typeface="+mn-cs"/>
            </a:endParaRPr>
          </a:p>
          <a:p>
            <a:endParaRPr lang="en-AU"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fld id="{0A2F81E1-5F80-42FC-AAC0-1350F23F33CC}" type="slidenum">
              <a:rPr lang="en-AU" smtClean="0"/>
              <a:pPr/>
              <a:t>61</a:t>
            </a:fld>
            <a:endParaRPr lang="en-AU"/>
          </a:p>
        </p:txBody>
      </p:sp>
    </p:spTree>
    <p:extLst>
      <p:ext uri="{BB962C8B-B14F-4D97-AF65-F5344CB8AC3E}">
        <p14:creationId xmlns:p14="http://schemas.microsoft.com/office/powerpoint/2010/main" val="1697827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a:t>The secret life of the dyslexic child  (120)</a:t>
            </a:r>
          </a:p>
          <a:p>
            <a:pPr marL="0" marR="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indent="0" algn="l" defTabSz="914400" rtl="0" eaLnBrk="1" fontAlgn="auto" latinLnBrk="0" hangingPunct="1">
              <a:lnSpc>
                <a:spcPct val="100000"/>
              </a:lnSpc>
              <a:spcBef>
                <a:spcPts val="0"/>
              </a:spcBef>
              <a:spcAft>
                <a:spcPts val="0"/>
              </a:spcAft>
              <a:buClrTx/>
              <a:buSzTx/>
              <a:buFontTx/>
              <a:buNone/>
              <a:tabLst/>
              <a:defRPr/>
            </a:pPr>
            <a:r>
              <a:rPr lang="en-AU" dirty="0"/>
              <a:t>have a conversation with the person next about your thoughts on the National Curriculum and what it has so offer students and families. Do not use any words with the letter ‘f’ or ‘t’.</a:t>
            </a:r>
          </a:p>
          <a:p>
            <a:pPr marL="444500" marR="0" indent="-44450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AU" sz="1200" b="0" u="none" kern="1200" baseline="0" dirty="0">
              <a:solidFill>
                <a:schemeClr val="tx1"/>
              </a:solidFill>
              <a:latin typeface="+mn-lt"/>
              <a:ea typeface="+mn-ea"/>
              <a:cs typeface="+mn-cs"/>
            </a:endParaRPr>
          </a:p>
          <a:p>
            <a:pPr marL="444500" marR="0" indent="-444500" algn="l" defTabSz="914400" rtl="0" eaLnBrk="1" fontAlgn="auto" latinLnBrk="0" hangingPunct="1">
              <a:lnSpc>
                <a:spcPct val="100000"/>
              </a:lnSpc>
              <a:spcBef>
                <a:spcPts val="0"/>
              </a:spcBef>
              <a:spcAft>
                <a:spcPts val="0"/>
              </a:spcAft>
              <a:buClrTx/>
              <a:buSzTx/>
              <a:buFont typeface="Arial" pitchFamily="34" charset="0"/>
              <a:buNone/>
              <a:tabLst/>
              <a:defRPr/>
            </a:pPr>
            <a:endParaRPr lang="en-AU" sz="1200" b="1"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1"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1" kern="1200" dirty="0">
              <a:solidFill>
                <a:srgbClr val="FF0000"/>
              </a:solidFill>
              <a:latin typeface="+mn-lt"/>
              <a:ea typeface="+mn-ea"/>
              <a:cs typeface="+mn-cs"/>
            </a:endParaRPr>
          </a:p>
          <a:p>
            <a:pPr marL="444500" indent="-444500">
              <a:buFont typeface="Arial" pitchFamily="34" charset="0"/>
              <a:buNone/>
            </a:pPr>
            <a:endParaRPr lang="en-AU" sz="1200" dirty="0">
              <a:solidFill>
                <a:srgbClr val="FF0000"/>
              </a:solidFill>
            </a:endParaRPr>
          </a:p>
          <a:p>
            <a:endParaRPr lang="en-AU" dirty="0"/>
          </a:p>
        </p:txBody>
      </p:sp>
      <p:sp>
        <p:nvSpPr>
          <p:cNvPr id="4" name="Slide Number Placeholder 3"/>
          <p:cNvSpPr>
            <a:spLocks noGrp="1"/>
          </p:cNvSpPr>
          <p:nvPr>
            <p:ph type="sldNum" sz="quarter" idx="10"/>
          </p:nvPr>
        </p:nvSpPr>
        <p:spPr/>
        <p:txBody>
          <a:bodyPr/>
          <a:lstStyle/>
          <a:p>
            <a:fld id="{0A2F81E1-5F80-42FC-AAC0-1350F23F33CC}" type="slidenum">
              <a:rPr lang="en-AU" smtClean="0"/>
              <a:pPr/>
              <a:t>7</a:t>
            </a:fld>
            <a:endParaRPr lang="en-AU"/>
          </a:p>
        </p:txBody>
      </p:sp>
    </p:spTree>
    <p:extLst>
      <p:ext uri="{BB962C8B-B14F-4D97-AF65-F5344CB8AC3E}">
        <p14:creationId xmlns:p14="http://schemas.microsoft.com/office/powerpoint/2010/main" val="3328035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44500" marR="0" indent="-444500" algn="l" defTabSz="914400" rtl="0" eaLnBrk="1" fontAlgn="auto" latinLnBrk="0" hangingPunct="1">
              <a:lnSpc>
                <a:spcPct val="100000"/>
              </a:lnSpc>
              <a:spcBef>
                <a:spcPts val="0"/>
              </a:spcBef>
              <a:spcAft>
                <a:spcPts val="0"/>
              </a:spcAft>
              <a:buClrTx/>
              <a:buSzTx/>
              <a:buFont typeface="Arial" pitchFamily="34" charset="0"/>
              <a:buNone/>
              <a:tabLst/>
              <a:defRPr/>
            </a:pPr>
            <a:r>
              <a:rPr lang="en-AU" sz="1200" b="0" u="none" kern="1200" baseline="0" dirty="0">
                <a:solidFill>
                  <a:schemeClr val="tx1"/>
                </a:solidFill>
                <a:latin typeface="+mn-lt"/>
                <a:ea typeface="+mn-ea"/>
                <a:cs typeface="+mn-cs"/>
              </a:rPr>
              <a:t>180</a:t>
            </a:r>
          </a:p>
          <a:p>
            <a:pPr marL="444500" marR="0" indent="-444500" algn="l" defTabSz="914400" rtl="0" eaLnBrk="1" fontAlgn="auto" latinLnBrk="0" hangingPunct="1">
              <a:lnSpc>
                <a:spcPct val="100000"/>
              </a:lnSpc>
              <a:spcBef>
                <a:spcPts val="0"/>
              </a:spcBef>
              <a:spcAft>
                <a:spcPts val="0"/>
              </a:spcAft>
              <a:buClrTx/>
              <a:buSzTx/>
              <a:buFont typeface="Arial" pitchFamily="34" charset="0"/>
              <a:buNone/>
              <a:tabLst/>
              <a:defRPr/>
            </a:pPr>
            <a:endParaRPr lang="en-AU" sz="1200" b="0" u="none" kern="1200" baseline="0" dirty="0">
              <a:solidFill>
                <a:schemeClr val="tx1"/>
              </a:solidFill>
              <a:latin typeface="+mn-lt"/>
              <a:ea typeface="+mn-ea"/>
              <a:cs typeface="+mn-cs"/>
            </a:endParaRPr>
          </a:p>
          <a:p>
            <a:pPr marL="444500" marR="0" indent="-444500" algn="l" defTabSz="914400" rtl="0" eaLnBrk="1" fontAlgn="auto" latinLnBrk="0" hangingPunct="1">
              <a:lnSpc>
                <a:spcPct val="100000"/>
              </a:lnSpc>
              <a:spcBef>
                <a:spcPts val="0"/>
              </a:spcBef>
              <a:spcAft>
                <a:spcPts val="0"/>
              </a:spcAft>
              <a:buClrTx/>
              <a:buSzTx/>
              <a:buFont typeface="Arial" pitchFamily="34" charset="0"/>
              <a:buChar char="•"/>
              <a:tabLst/>
              <a:defRPr/>
            </a:pPr>
            <a:r>
              <a:rPr lang="en-AU" sz="1200" b="0" u="none" kern="1200" baseline="0" dirty="0">
                <a:solidFill>
                  <a:schemeClr val="tx1"/>
                </a:solidFill>
                <a:latin typeface="+mn-lt"/>
                <a:ea typeface="+mn-ea"/>
                <a:cs typeface="+mn-cs"/>
              </a:rPr>
              <a:t>As the child processes information, their speaking and reading skills may slow to a crawl. As you searched your brain for words that didn’t have an ‘f’ or a ‘t’, you experienced the same frustration and hard work that a dyslexic child experiences while searching for words to say, read or write</a:t>
            </a:r>
          </a:p>
          <a:p>
            <a:pPr marL="444500" marR="0" indent="-444500" algn="l" defTabSz="914400" rtl="0" eaLnBrk="1" fontAlgn="auto" latinLnBrk="0" hangingPunct="1">
              <a:lnSpc>
                <a:spcPct val="100000"/>
              </a:lnSpc>
              <a:spcBef>
                <a:spcPts val="0"/>
              </a:spcBef>
              <a:spcAft>
                <a:spcPts val="0"/>
              </a:spcAft>
              <a:buClrTx/>
              <a:buSzTx/>
              <a:buFont typeface="Arial" pitchFamily="34" charset="0"/>
              <a:buNone/>
              <a:tabLst/>
              <a:defRPr/>
            </a:pPr>
            <a:endParaRPr lang="en-AU" sz="1200" b="0" u="none" kern="1200" baseline="0" dirty="0">
              <a:solidFill>
                <a:schemeClr val="tx1"/>
              </a:solidFill>
              <a:latin typeface="+mn-lt"/>
              <a:ea typeface="+mn-ea"/>
              <a:cs typeface="+mn-cs"/>
            </a:endParaRPr>
          </a:p>
          <a:p>
            <a:pPr marL="444500" marR="0" indent="-444500" algn="l" defTabSz="914400" rtl="0" eaLnBrk="1" fontAlgn="auto" latinLnBrk="0" hangingPunct="1">
              <a:lnSpc>
                <a:spcPct val="100000"/>
              </a:lnSpc>
              <a:spcBef>
                <a:spcPts val="0"/>
              </a:spcBef>
              <a:spcAft>
                <a:spcPts val="0"/>
              </a:spcAft>
              <a:buClrTx/>
              <a:buSzTx/>
              <a:buFont typeface="Arial" pitchFamily="34" charset="0"/>
              <a:buNone/>
              <a:tabLst/>
              <a:defRPr/>
            </a:pPr>
            <a:r>
              <a:rPr lang="en-AU" sz="1200" b="0" u="none" kern="1200" baseline="0" dirty="0">
                <a:solidFill>
                  <a:schemeClr val="tx1"/>
                </a:solidFill>
                <a:latin typeface="+mn-lt"/>
                <a:ea typeface="+mn-ea"/>
                <a:cs typeface="+mn-cs"/>
              </a:rPr>
              <a:t>Take your frustration and imagine it over a lifetime. </a:t>
            </a:r>
            <a:endParaRPr lang="en-AU" sz="1200" b="1"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1"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1" kern="1200" dirty="0">
              <a:solidFill>
                <a:srgbClr val="FF0000"/>
              </a:solidFill>
              <a:latin typeface="+mn-lt"/>
              <a:ea typeface="+mn-ea"/>
              <a:cs typeface="+mn-cs"/>
            </a:endParaRPr>
          </a:p>
          <a:p>
            <a:pPr marL="444500" indent="-444500">
              <a:buFont typeface="Arial" pitchFamily="34" charset="0"/>
              <a:buNone/>
            </a:pPr>
            <a:endParaRPr lang="en-AU" sz="1200" dirty="0">
              <a:solidFill>
                <a:srgbClr val="FF0000"/>
              </a:solidFill>
            </a:endParaRPr>
          </a:p>
          <a:p>
            <a:endParaRPr lang="en-AU" dirty="0"/>
          </a:p>
        </p:txBody>
      </p:sp>
      <p:sp>
        <p:nvSpPr>
          <p:cNvPr id="4" name="Slide Number Placeholder 3"/>
          <p:cNvSpPr>
            <a:spLocks noGrp="1"/>
          </p:cNvSpPr>
          <p:nvPr>
            <p:ph type="sldNum" sz="quarter" idx="10"/>
          </p:nvPr>
        </p:nvSpPr>
        <p:spPr/>
        <p:txBody>
          <a:bodyPr/>
          <a:lstStyle/>
          <a:p>
            <a:fld id="{0A2F81E1-5F80-42FC-AAC0-1350F23F33CC}" type="slidenum">
              <a:rPr lang="en-AU" smtClean="0"/>
              <a:pPr/>
              <a:t>8</a:t>
            </a:fld>
            <a:endParaRPr lang="en-AU"/>
          </a:p>
        </p:txBody>
      </p:sp>
    </p:spTree>
    <p:extLst>
      <p:ext uri="{BB962C8B-B14F-4D97-AF65-F5344CB8AC3E}">
        <p14:creationId xmlns:p14="http://schemas.microsoft.com/office/powerpoint/2010/main" val="3249687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92500" lnSpcReduction="10000"/>
          </a:bodyPr>
          <a:lstStyle/>
          <a:p>
            <a:r>
              <a:rPr lang="en-AU" sz="1200" kern="1200" dirty="0">
                <a:solidFill>
                  <a:schemeClr val="tx1"/>
                </a:solidFill>
                <a:effectLst/>
                <a:latin typeface="Arial" charset="0"/>
                <a:ea typeface="+mn-ea"/>
                <a:cs typeface="+mn-cs"/>
              </a:rPr>
              <a:t>300</a:t>
            </a:r>
          </a:p>
          <a:p>
            <a:endParaRPr lang="en-AU" sz="1200" b="1" kern="1200" dirty="0">
              <a:solidFill>
                <a:schemeClr val="tx1"/>
              </a:solidFill>
              <a:effectLst/>
              <a:latin typeface="Arial" charset="0"/>
              <a:ea typeface="+mn-ea"/>
              <a:cs typeface="+mn-cs"/>
            </a:endParaRPr>
          </a:p>
          <a:p>
            <a:r>
              <a:rPr lang="en-AU" sz="1200" b="1" kern="1200" dirty="0">
                <a:solidFill>
                  <a:schemeClr val="tx1"/>
                </a:solidFill>
                <a:effectLst/>
                <a:latin typeface="Arial" charset="0"/>
                <a:ea typeface="+mn-ea"/>
                <a:cs typeface="+mn-cs"/>
              </a:rPr>
              <a:t>Here’s one last task!</a:t>
            </a:r>
          </a:p>
          <a:p>
            <a:endParaRPr lang="en-AU" sz="1200" b="1" kern="1200" dirty="0">
              <a:solidFill>
                <a:schemeClr val="tx1"/>
              </a:solidFill>
              <a:effectLst/>
              <a:latin typeface="Arial" charset="0"/>
              <a:ea typeface="+mn-ea"/>
              <a:cs typeface="+mn-cs"/>
            </a:endParaRPr>
          </a:p>
          <a:p>
            <a:r>
              <a:rPr lang="en-AU" sz="1200" b="1" kern="1200" dirty="0">
                <a:solidFill>
                  <a:schemeClr val="tx1"/>
                </a:solidFill>
                <a:effectLst/>
                <a:latin typeface="Arial" charset="0"/>
                <a:ea typeface="+mn-ea"/>
                <a:cs typeface="+mn-cs"/>
              </a:rPr>
              <a:t>All I want you to do is to copy from the screen on to a sheet of paper.</a:t>
            </a:r>
          </a:p>
          <a:p>
            <a:r>
              <a:rPr lang="en-AU" sz="1200" b="1" kern="1200" dirty="0">
                <a:solidFill>
                  <a:schemeClr val="tx1"/>
                </a:solidFill>
                <a:effectLst/>
                <a:latin typeface="Arial" charset="0"/>
                <a:ea typeface="+mn-ea"/>
                <a:cs typeface="+mn-cs"/>
              </a:rPr>
              <a:t> </a:t>
            </a:r>
          </a:p>
          <a:p>
            <a:r>
              <a:rPr lang="en-AU" sz="1200" b="1" kern="1200" dirty="0">
                <a:solidFill>
                  <a:schemeClr val="tx1"/>
                </a:solidFill>
                <a:effectLst/>
                <a:latin typeface="Arial" charset="0"/>
                <a:ea typeface="+mn-ea"/>
                <a:cs typeface="+mn-cs"/>
              </a:rPr>
              <a:t>Please substitute each vowel with the ‘@’ and</a:t>
            </a:r>
            <a:r>
              <a:rPr lang="en-AU" sz="1200" b="1" kern="1200" baseline="0" dirty="0">
                <a:solidFill>
                  <a:schemeClr val="tx1"/>
                </a:solidFill>
                <a:effectLst/>
                <a:latin typeface="Arial" charset="0"/>
                <a:ea typeface="+mn-ea"/>
                <a:cs typeface="+mn-cs"/>
              </a:rPr>
              <a:t> ‘#’ s</a:t>
            </a:r>
            <a:r>
              <a:rPr lang="en-AU" sz="1200" b="1" kern="1200" dirty="0">
                <a:solidFill>
                  <a:schemeClr val="tx1"/>
                </a:solidFill>
                <a:effectLst/>
                <a:latin typeface="Arial" charset="0"/>
                <a:ea typeface="+mn-ea"/>
                <a:cs typeface="+mn-cs"/>
              </a:rPr>
              <a:t>ymbol</a:t>
            </a:r>
            <a:r>
              <a:rPr lang="en-AU" sz="1200" b="1" kern="1200" baseline="0" dirty="0">
                <a:solidFill>
                  <a:schemeClr val="tx1"/>
                </a:solidFill>
                <a:effectLst/>
                <a:latin typeface="Arial" charset="0"/>
                <a:ea typeface="+mn-ea"/>
                <a:cs typeface="+mn-cs"/>
              </a:rPr>
              <a:t> in order</a:t>
            </a:r>
            <a:endParaRPr lang="en-AU" sz="1200" b="1" kern="1200" dirty="0">
              <a:solidFill>
                <a:schemeClr val="tx1"/>
              </a:solidFill>
              <a:effectLst/>
              <a:latin typeface="Arial" charset="0"/>
              <a:ea typeface="+mn-ea"/>
              <a:cs typeface="+mn-cs"/>
            </a:endParaRPr>
          </a:p>
          <a:p>
            <a:r>
              <a:rPr lang="en-AU" sz="1200" b="1" kern="1200" dirty="0">
                <a:solidFill>
                  <a:schemeClr val="tx1"/>
                </a:solidFill>
                <a:effectLst/>
                <a:latin typeface="Arial" charset="0"/>
                <a:ea typeface="+mn-ea"/>
                <a:cs typeface="+mn-cs"/>
              </a:rPr>
              <a:t> </a:t>
            </a:r>
          </a:p>
          <a:p>
            <a:r>
              <a:rPr lang="en-AU" sz="1200" b="1" kern="1200" dirty="0">
                <a:solidFill>
                  <a:schemeClr val="tx1"/>
                </a:solidFill>
                <a:effectLst/>
                <a:latin typeface="Arial" charset="0"/>
                <a:ea typeface="+mn-ea"/>
                <a:cs typeface="+mn-cs"/>
              </a:rPr>
              <a:t>I want you to start now!</a:t>
            </a:r>
          </a:p>
          <a:p>
            <a:r>
              <a:rPr lang="en-AU" sz="1200" b="1" kern="1200" dirty="0">
                <a:solidFill>
                  <a:schemeClr val="tx1"/>
                </a:solidFill>
                <a:effectLst/>
                <a:latin typeface="Arial" charset="0"/>
                <a:ea typeface="+mn-ea"/>
                <a:cs typeface="+mn-cs"/>
              </a:rPr>
              <a:t> </a:t>
            </a:r>
          </a:p>
          <a:p>
            <a:r>
              <a:rPr lang="en-AU" sz="1200" b="1" kern="1200" dirty="0">
                <a:solidFill>
                  <a:schemeClr val="tx1"/>
                </a:solidFill>
                <a:effectLst/>
                <a:latin typeface="Arial" charset="0"/>
                <a:ea typeface="+mn-ea"/>
                <a:cs typeface="+mn-cs"/>
              </a:rPr>
              <a:t>Hurry up… push them along... hurry them along….</a:t>
            </a:r>
          </a:p>
          <a:p>
            <a:pPr marL="0" marR="0" indent="0" algn="l" defTabSz="914400" rtl="0" eaLnBrk="1" fontAlgn="auto" latinLnBrk="0" hangingPunct="1">
              <a:lnSpc>
                <a:spcPct val="100000"/>
              </a:lnSpc>
              <a:spcBef>
                <a:spcPts val="0"/>
              </a:spcBef>
              <a:spcAft>
                <a:spcPts val="0"/>
              </a:spcAft>
              <a:buClrTx/>
              <a:buSzTx/>
              <a:buFontTx/>
              <a:buNone/>
              <a:tabLst/>
              <a:defRPr/>
            </a:pPr>
            <a:r>
              <a:rPr lang="en-AU" sz="1200" dirty="0"/>
              <a:t>People who choose to take their time will be using their own time to complete this at break. You waste my time and I’ll waste yours.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dirty="0"/>
          </a:p>
          <a:p>
            <a:endParaRPr lang="en-AU" sz="1200" b="1" kern="1200" dirty="0">
              <a:solidFill>
                <a:schemeClr val="tx1"/>
              </a:solidFill>
              <a:effectLst/>
              <a:latin typeface="Arial" charset="0"/>
              <a:ea typeface="+mn-ea"/>
              <a:cs typeface="+mn-cs"/>
            </a:endParaRPr>
          </a:p>
          <a:p>
            <a:r>
              <a:rPr lang="en-AU" sz="1200" b="1" kern="1200" dirty="0">
                <a:solidFill>
                  <a:schemeClr val="tx1"/>
                </a:solidFill>
                <a:effectLst/>
                <a:latin typeface="Arial" charset="0"/>
                <a:ea typeface="+mn-ea"/>
                <a:cs typeface="+mn-cs"/>
              </a:rPr>
              <a:t> </a:t>
            </a:r>
          </a:p>
          <a:p>
            <a:r>
              <a:rPr lang="en-AU" sz="1200" b="1" kern="1200" dirty="0">
                <a:solidFill>
                  <a:schemeClr val="tx1"/>
                </a:solidFill>
                <a:effectLst/>
                <a:latin typeface="Arial" charset="0"/>
                <a:ea typeface="+mn-ea"/>
                <a:cs typeface="+mn-cs"/>
              </a:rPr>
              <a:t>What feelings did you experience as you forced yourself to do this exercise?</a:t>
            </a:r>
          </a:p>
          <a:p>
            <a:r>
              <a:rPr lang="en-AU" sz="1200" b="1" kern="1200" dirty="0">
                <a:solidFill>
                  <a:schemeClr val="tx1"/>
                </a:solidFill>
                <a:effectLst/>
                <a:latin typeface="Arial" charset="0"/>
                <a:ea typeface="+mn-ea"/>
                <a:cs typeface="+mn-cs"/>
              </a:rPr>
              <a:t> </a:t>
            </a:r>
          </a:p>
          <a:p>
            <a:r>
              <a:rPr lang="en-AU" sz="1200" b="1" kern="1200" dirty="0">
                <a:solidFill>
                  <a:schemeClr val="tx1"/>
                </a:solidFill>
                <a:effectLst/>
                <a:latin typeface="Arial" charset="0"/>
                <a:ea typeface="+mn-ea"/>
                <a:cs typeface="+mn-cs"/>
              </a:rPr>
              <a:t>Was there any frustration, annoyance, distress or anger?</a:t>
            </a:r>
          </a:p>
          <a:p>
            <a:r>
              <a:rPr lang="en-AU" sz="1200" b="1" kern="1200" dirty="0">
                <a:solidFill>
                  <a:schemeClr val="tx1"/>
                </a:solidFill>
                <a:effectLst/>
                <a:latin typeface="Arial" charset="0"/>
                <a:ea typeface="+mn-ea"/>
                <a:cs typeface="+mn-cs"/>
              </a:rPr>
              <a:t> </a:t>
            </a:r>
          </a:p>
          <a:p>
            <a:r>
              <a:rPr lang="en-AU" sz="1200" b="1" kern="1200" dirty="0">
                <a:solidFill>
                  <a:schemeClr val="tx1"/>
                </a:solidFill>
                <a:effectLst/>
                <a:latin typeface="Arial" charset="0"/>
                <a:ea typeface="+mn-ea"/>
                <a:cs typeface="+mn-cs"/>
              </a:rPr>
              <a:t>I’m sure there was.</a:t>
            </a:r>
          </a:p>
          <a:p>
            <a:r>
              <a:rPr lang="en-AU" sz="1200" b="1" kern="1200" dirty="0">
                <a:solidFill>
                  <a:schemeClr val="tx1"/>
                </a:solidFill>
                <a:effectLst/>
                <a:latin typeface="Arial" charset="0"/>
                <a:ea typeface="+mn-ea"/>
                <a:cs typeface="+mn-cs"/>
              </a:rPr>
              <a:t> </a:t>
            </a:r>
          </a:p>
          <a:p>
            <a:r>
              <a:rPr lang="en-AU" sz="1200" b="1" kern="1200" dirty="0">
                <a:solidFill>
                  <a:schemeClr val="tx1"/>
                </a:solidFill>
                <a:effectLst/>
                <a:latin typeface="Arial" charset="0"/>
                <a:ea typeface="+mn-ea"/>
                <a:cs typeface="+mn-cs"/>
              </a:rPr>
              <a:t>And, I’m sure there were a few of you who had to push yourself even to engage in this exercise. That makes me really happy - because you mirrored the feelings many dyslexic students feel when repeatedly asked to copy from the board and have to battle intense memory shortfalls as they do it. </a:t>
            </a:r>
          </a:p>
        </p:txBody>
      </p:sp>
      <p:sp>
        <p:nvSpPr>
          <p:cNvPr id="4" name="Slide Number Placeholder 3"/>
          <p:cNvSpPr>
            <a:spLocks noGrp="1"/>
          </p:cNvSpPr>
          <p:nvPr>
            <p:ph type="sldNum" sz="quarter" idx="10"/>
          </p:nvPr>
        </p:nvSpPr>
        <p:spPr/>
        <p:txBody>
          <a:bodyPr/>
          <a:lstStyle/>
          <a:p>
            <a:pPr>
              <a:defRPr/>
            </a:pPr>
            <a:fld id="{2B23A72C-35DC-40AA-A508-981B1DD47752}" type="slidenum">
              <a:rPr lang="en-US" smtClean="0"/>
              <a:pPr>
                <a:defRPr/>
              </a:pPr>
              <a:t>9</a:t>
            </a:fld>
            <a:endParaRPr lang="en-US"/>
          </a:p>
        </p:txBody>
      </p:sp>
    </p:spTree>
    <p:extLst>
      <p:ext uri="{BB962C8B-B14F-4D97-AF65-F5344CB8AC3E}">
        <p14:creationId xmlns:p14="http://schemas.microsoft.com/office/powerpoint/2010/main" val="428293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AU" sz="1200" b="1" kern="1200" dirty="0">
                <a:solidFill>
                  <a:schemeClr val="tx1"/>
                </a:solidFill>
                <a:effectLst/>
                <a:latin typeface="Arial" charset="0"/>
                <a:ea typeface="+mn-ea"/>
                <a:cs typeface="+mn-cs"/>
              </a:rPr>
              <a:t>If</a:t>
            </a:r>
            <a:r>
              <a:rPr lang="en-AU" sz="1200" b="1" kern="1200" baseline="0" dirty="0">
                <a:solidFill>
                  <a:schemeClr val="tx1"/>
                </a:solidFill>
                <a:effectLst/>
                <a:latin typeface="Arial" charset="0"/>
                <a:ea typeface="+mn-ea"/>
                <a:cs typeface="+mn-cs"/>
              </a:rPr>
              <a:t> you insist on getting students to copy from the board, using a new colour for each like can make a difference.</a:t>
            </a:r>
            <a:endParaRPr lang="en-AU" sz="1200" b="1"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2B23A72C-35DC-40AA-A508-981B1DD47752}" type="slidenum">
              <a:rPr lang="en-US" smtClean="0"/>
              <a:pPr>
                <a:defRPr/>
              </a:pPr>
              <a:t>10</a:t>
            </a:fld>
            <a:endParaRPr lang="en-US"/>
          </a:p>
        </p:txBody>
      </p:sp>
    </p:spTree>
    <p:extLst>
      <p:ext uri="{BB962C8B-B14F-4D97-AF65-F5344CB8AC3E}">
        <p14:creationId xmlns:p14="http://schemas.microsoft.com/office/powerpoint/2010/main" val="428293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AU"/>
          </a:p>
        </p:txBody>
      </p:sp>
      <p:sp>
        <p:nvSpPr>
          <p:cNvPr id="3" name="SmartArt Placeholder 2"/>
          <p:cNvSpPr>
            <a:spLocks noGrp="1"/>
          </p:cNvSpPr>
          <p:nvPr>
            <p:ph type="dgm" idx="1"/>
          </p:nvPr>
        </p:nvSpPr>
        <p:spPr>
          <a:xfrm>
            <a:off x="457200" y="1600202"/>
            <a:ext cx="8229600" cy="4525963"/>
          </a:xfrm>
        </p:spPr>
        <p:txBody>
          <a:bodyPr/>
          <a:lstStyle/>
          <a:p>
            <a:pPr lvl="0"/>
            <a:endParaRPr lang="en-AU"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C932C68-C1DF-4CD4-90F4-6086AD0D57D0}" type="slidenum">
              <a:rPr lang="en-US"/>
              <a:pPr>
                <a:defRPr/>
              </a:pPr>
              <a:t>‹#›</a:t>
            </a:fld>
            <a:endParaRPr lang="en-US" dirty="0"/>
          </a:p>
        </p:txBody>
      </p:sp>
    </p:spTree>
    <p:extLst>
      <p:ext uri="{BB962C8B-B14F-4D97-AF65-F5344CB8AC3E}">
        <p14:creationId xmlns:p14="http://schemas.microsoft.com/office/powerpoint/2010/main" val="4007393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9/3/2019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youtube.com/watch?v=PhwxWv_D_YU&amp;t=873s" TargetMode="Externa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21.png"/><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youtube.com/watch?v=71a_uVEH_dw"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youtube.com/watch?v=5qvqG9z0PZo"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5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www.youtube.com/watch?v=XroJtR9gQc8"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947381-8E91-4F27-87D9-15E47FCBBF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71157"/>
            <a:ext cx="4114800" cy="2900270"/>
          </a:xfrm>
          <a:prstGeom prst="rect">
            <a:avLst/>
          </a:prstGeom>
        </p:spPr>
      </p:pic>
      <p:pic>
        <p:nvPicPr>
          <p:cNvPr id="7" name="Picture 6">
            <a:extLst>
              <a:ext uri="{FF2B5EF4-FFF2-40B4-BE49-F238E27FC236}">
                <a16:creationId xmlns:a16="http://schemas.microsoft.com/office/drawing/2014/main" id="{645BEC73-081B-4714-AF6C-425CBD4C4A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9491" y="381000"/>
            <a:ext cx="2821609" cy="5867400"/>
          </a:xfrm>
          <a:prstGeom prst="rect">
            <a:avLst/>
          </a:prstGeom>
        </p:spPr>
      </p:pic>
      <p:pic>
        <p:nvPicPr>
          <p:cNvPr id="9" name="Picture 8">
            <a:extLst>
              <a:ext uri="{FF2B5EF4-FFF2-40B4-BE49-F238E27FC236}">
                <a16:creationId xmlns:a16="http://schemas.microsoft.com/office/drawing/2014/main" id="{1D74FFA9-27D3-44CF-A2F2-3BA5D91D8C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104" y="4845382"/>
            <a:ext cx="5568696" cy="1822704"/>
          </a:xfrm>
          <a:prstGeom prst="rect">
            <a:avLst/>
          </a:prstGeom>
        </p:spPr>
      </p:pic>
    </p:spTree>
    <p:extLst>
      <p:ext uri="{BB962C8B-B14F-4D97-AF65-F5344CB8AC3E}">
        <p14:creationId xmlns:p14="http://schemas.microsoft.com/office/powerpoint/2010/main" val="34050198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etkdo.com/wp-content/uploads/2011/03/Dyslexia-2863.jpg"/>
          <p:cNvSpPr>
            <a:spLocks noChangeAspect="1" noChangeArrowheads="1"/>
          </p:cNvSpPr>
          <p:nvPr/>
        </p:nvSpPr>
        <p:spPr bwMode="auto">
          <a:xfrm>
            <a:off x="155577" y="-1233488"/>
            <a:ext cx="1704975" cy="25717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4" name="AutoShape 4" descr="http://etkdo.com/wp-content/uploads/2011/03/Dyslexia-2863.jpg"/>
          <p:cNvSpPr>
            <a:spLocks noChangeAspect="1" noChangeArrowheads="1"/>
          </p:cNvSpPr>
          <p:nvPr/>
        </p:nvSpPr>
        <p:spPr bwMode="auto">
          <a:xfrm>
            <a:off x="307977" y="-1081088"/>
            <a:ext cx="1704975" cy="25717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5" name="AutoShape 6" descr="http://etkdo.com/wp-content/uploads/2011/03/Dyslexia-2863.jpg"/>
          <p:cNvSpPr>
            <a:spLocks noChangeAspect="1" noChangeArrowheads="1"/>
          </p:cNvSpPr>
          <p:nvPr/>
        </p:nvSpPr>
        <p:spPr bwMode="auto">
          <a:xfrm>
            <a:off x="460377" y="-928688"/>
            <a:ext cx="1704975" cy="25717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6" name="AutoShape 8" descr="http://etkdo.com/wp-content/uploads/2011/03/Dyslexia-2863.jpg"/>
          <p:cNvSpPr>
            <a:spLocks noChangeAspect="1" noChangeArrowheads="1"/>
          </p:cNvSpPr>
          <p:nvPr/>
        </p:nvSpPr>
        <p:spPr bwMode="auto">
          <a:xfrm>
            <a:off x="612777" y="-776288"/>
            <a:ext cx="1704975" cy="25717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7" name="AutoShape 10" descr="http://etkdo.com/wp-content/uploads/2011/03/Dyslexia-2863.jpg"/>
          <p:cNvSpPr>
            <a:spLocks noChangeAspect="1" noChangeArrowheads="1"/>
          </p:cNvSpPr>
          <p:nvPr/>
        </p:nvSpPr>
        <p:spPr bwMode="auto">
          <a:xfrm>
            <a:off x="765177" y="-623888"/>
            <a:ext cx="1704975" cy="25717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8" name="AutoShape 12" descr="http://ts3.mm.bing.net/images/thumbnail.aspx?q=4985117700063262&amp;id=404323d817291d80ceb3e5b5338ce1bd"/>
          <p:cNvSpPr>
            <a:spLocks noChangeAspect="1" noChangeArrowheads="1"/>
          </p:cNvSpPr>
          <p:nvPr/>
        </p:nvSpPr>
        <p:spPr bwMode="auto">
          <a:xfrm>
            <a:off x="155577" y="-731837"/>
            <a:ext cx="1000125" cy="152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10" name="AutoShape 16" descr="http://www.dyslexiasymptoms.net/html/uploads/2011/04/dyslexia.jpg"/>
          <p:cNvSpPr>
            <a:spLocks noChangeAspect="1" noChangeArrowheads="1"/>
          </p:cNvSpPr>
          <p:nvPr/>
        </p:nvSpPr>
        <p:spPr bwMode="auto">
          <a:xfrm>
            <a:off x="155575" y="-1233488"/>
            <a:ext cx="2571750" cy="25717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12" name="AutoShape 18" descr="http://etkdo.com/wp-content/uploads/2011/03/Dyslexia-2863.jpg"/>
          <p:cNvSpPr>
            <a:spLocks noChangeAspect="1" noChangeArrowheads="1"/>
          </p:cNvSpPr>
          <p:nvPr/>
        </p:nvSpPr>
        <p:spPr bwMode="auto">
          <a:xfrm>
            <a:off x="917577" y="-471488"/>
            <a:ext cx="1704975" cy="25717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13" name="AutoShape 20" descr="http://www.yalescientific.org/wp-content/uploads/2011/04/fulllength-dyslexia-1.png"/>
          <p:cNvSpPr>
            <a:spLocks noChangeAspect="1" noChangeArrowheads="1"/>
          </p:cNvSpPr>
          <p:nvPr/>
        </p:nvSpPr>
        <p:spPr bwMode="auto">
          <a:xfrm>
            <a:off x="155575" y="-1233488"/>
            <a:ext cx="5372100" cy="25717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2" name="Rectangle 1"/>
          <p:cNvSpPr/>
          <p:nvPr/>
        </p:nvSpPr>
        <p:spPr>
          <a:xfrm>
            <a:off x="460376" y="2286000"/>
            <a:ext cx="8460601" cy="4154984"/>
          </a:xfrm>
          <a:prstGeom prst="rect">
            <a:avLst/>
          </a:prstGeom>
        </p:spPr>
        <p:txBody>
          <a:bodyPr wrap="square">
            <a:spAutoFit/>
          </a:bodyPr>
          <a:lstStyle/>
          <a:p>
            <a:r>
              <a:rPr lang="en-AU" sz="2400" dirty="0">
                <a:solidFill>
                  <a:srgbClr val="FF0000"/>
                </a:solidFill>
                <a:latin typeface="+mj-lt"/>
              </a:rPr>
              <a:t>Dyslexia is a neurologically-based condition. We now know that it </a:t>
            </a:r>
            <a:r>
              <a:rPr lang="en-AU" sz="2400" dirty="0">
                <a:latin typeface="+mj-lt"/>
              </a:rPr>
              <a:t>is inherited. </a:t>
            </a:r>
          </a:p>
          <a:p>
            <a:endParaRPr lang="en-AU" sz="2400" dirty="0">
              <a:solidFill>
                <a:schemeClr val="tx1"/>
              </a:solidFill>
              <a:latin typeface="+mj-lt"/>
            </a:endParaRPr>
          </a:p>
          <a:p>
            <a:r>
              <a:rPr lang="en-AU" sz="2400" dirty="0">
                <a:solidFill>
                  <a:srgbClr val="FF0000"/>
                </a:solidFill>
                <a:latin typeface="+mj-lt"/>
              </a:rPr>
              <a:t>It causes problems with reading, writing, spelling and is usually </a:t>
            </a:r>
            <a:r>
              <a:rPr lang="en-AU" sz="2400" dirty="0">
                <a:latin typeface="+mj-lt"/>
              </a:rPr>
              <a:t>linked </a:t>
            </a:r>
            <a:r>
              <a:rPr lang="en-AU" sz="2400" dirty="0">
                <a:solidFill>
                  <a:schemeClr val="tx1"/>
                </a:solidFill>
                <a:latin typeface="+mj-lt"/>
              </a:rPr>
              <a:t>to difficulties with concentration, short term memory and </a:t>
            </a:r>
            <a:r>
              <a:rPr lang="en-AU" sz="2400" dirty="0">
                <a:solidFill>
                  <a:srgbClr val="FF0000"/>
                </a:solidFill>
                <a:latin typeface="+mj-lt"/>
              </a:rPr>
              <a:t>organisation.</a:t>
            </a:r>
          </a:p>
          <a:p>
            <a:endParaRPr lang="en-AU" sz="2400" dirty="0">
              <a:solidFill>
                <a:schemeClr val="tx1"/>
              </a:solidFill>
              <a:latin typeface="+mj-lt"/>
            </a:endParaRPr>
          </a:p>
          <a:p>
            <a:r>
              <a:rPr lang="en-AU" sz="2400" b="1" dirty="0">
                <a:solidFill>
                  <a:srgbClr val="002060"/>
                </a:solidFill>
                <a:latin typeface="+mj-lt"/>
              </a:rPr>
              <a:t>Dyslexia is not the result of low intellect, stupidity, nor is it a gift. </a:t>
            </a:r>
            <a:r>
              <a:rPr lang="en-AU" sz="2400" dirty="0">
                <a:solidFill>
                  <a:srgbClr val="FF0000"/>
                </a:solidFill>
                <a:latin typeface="+mj-lt"/>
              </a:rPr>
              <a:t>It is not caused by poor schooling, poor home background, poor </a:t>
            </a:r>
            <a:r>
              <a:rPr lang="en-AU" sz="2400" dirty="0">
                <a:solidFill>
                  <a:schemeClr val="tx1">
                    <a:lumMod val="95000"/>
                    <a:lumOff val="5000"/>
                  </a:schemeClr>
                </a:solidFill>
                <a:latin typeface="+mj-lt"/>
              </a:rPr>
              <a:t>motivation for learning, poor eye sight, poor hearing or muscle </a:t>
            </a:r>
            <a:r>
              <a:rPr lang="en-AU" sz="2400" dirty="0">
                <a:solidFill>
                  <a:srgbClr val="FF0000"/>
                </a:solidFill>
                <a:latin typeface="+mj-lt"/>
              </a:rPr>
              <a:t>control - although it may occur with these conditions.</a:t>
            </a:r>
          </a:p>
        </p:txBody>
      </p:sp>
      <p:sp>
        <p:nvSpPr>
          <p:cNvPr id="14" name="Rectangle 13"/>
          <p:cNvSpPr/>
          <p:nvPr/>
        </p:nvSpPr>
        <p:spPr>
          <a:xfrm>
            <a:off x="460377" y="505616"/>
            <a:ext cx="8226423" cy="1661993"/>
          </a:xfrm>
          <a:prstGeom prst="rect">
            <a:avLst/>
          </a:prstGeom>
        </p:spPr>
        <p:txBody>
          <a:bodyPr wrap="square">
            <a:spAutoFit/>
          </a:bodyPr>
          <a:lstStyle/>
          <a:p>
            <a:r>
              <a:rPr lang="en-AU" sz="4000" b="1" i="1" dirty="0">
                <a:solidFill>
                  <a:schemeClr val="tx1"/>
                </a:solidFill>
              </a:rPr>
              <a:t>“Copy this from the board!”</a:t>
            </a:r>
          </a:p>
          <a:p>
            <a:endParaRPr lang="en-AU" sz="800" b="1" dirty="0">
              <a:solidFill>
                <a:schemeClr val="tx1"/>
              </a:solidFill>
            </a:endParaRPr>
          </a:p>
          <a:p>
            <a:r>
              <a:rPr lang="en-AU" sz="2000" b="1" dirty="0">
                <a:solidFill>
                  <a:schemeClr val="tx1"/>
                </a:solidFill>
              </a:rPr>
              <a:t>Your task - copy and substitute each vowel with an @ alternately and # - start now!</a:t>
            </a:r>
          </a:p>
          <a:p>
            <a:endParaRPr lang="en-AU" sz="1400" i="1" dirty="0">
              <a:solidFill>
                <a:schemeClr val="tx1"/>
              </a:solidFill>
            </a:endParaRPr>
          </a:p>
        </p:txBody>
      </p:sp>
      <p:cxnSp>
        <p:nvCxnSpPr>
          <p:cNvPr id="15" name="Straight Connector 14"/>
          <p:cNvCxnSpPr/>
          <p:nvPr/>
        </p:nvCxnSpPr>
        <p:spPr bwMode="auto">
          <a:xfrm>
            <a:off x="655639" y="1947863"/>
            <a:ext cx="7246909"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aphicFrame>
        <p:nvGraphicFramePr>
          <p:cNvPr id="16" name="Table 15"/>
          <p:cNvGraphicFramePr>
            <a:graphicFrameLocks noGrp="1"/>
          </p:cNvGraphicFramePr>
          <p:nvPr>
            <p:extLst>
              <p:ext uri="{D42A27DB-BD31-4B8C-83A1-F6EECF244321}">
                <p14:modId xmlns:p14="http://schemas.microsoft.com/office/powerpoint/2010/main" val="2931324067"/>
              </p:ext>
            </p:extLst>
          </p:nvPr>
        </p:nvGraphicFramePr>
        <p:xfrm>
          <a:off x="7902548" y="347183"/>
          <a:ext cx="863600" cy="190500"/>
        </p:xfrm>
        <a:graphic>
          <a:graphicData uri="http://schemas.openxmlformats.org/drawingml/2006/table">
            <a:tbl>
              <a:tblPr/>
              <a:tblGrid>
                <a:gridCol w="863600">
                  <a:extLst>
                    <a:ext uri="{9D8B030D-6E8A-4147-A177-3AD203B41FA5}">
                      <a16:colId xmlns:a16="http://schemas.microsoft.com/office/drawing/2014/main" val="20000"/>
                    </a:ext>
                  </a:extLst>
                </a:gridCol>
              </a:tblGrid>
              <a:tr h="190500">
                <a:tc>
                  <a:txBody>
                    <a:bodyPr/>
                    <a:lstStyle/>
                    <a:p>
                      <a:pPr algn="r" fontAlgn="b"/>
                      <a:r>
                        <a:rPr lang="en-AU" sz="1100" b="0" i="0" u="none" strike="noStrike" dirty="0">
                          <a:solidFill>
                            <a:srgbClr val="000000"/>
                          </a:solidFill>
                          <a:latin typeface="Calibri"/>
                        </a:rPr>
                        <a:t>9:10:00 AM</a:t>
                      </a:r>
                    </a:p>
                  </a:txBody>
                  <a:tcPr marL="9525" marR="9525" marT="9525" marB="0" anchor="b">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17" name="Picture 2" descr="http://www.buzzle.com/img/articleImages/355078-31410-3.jpg"/>
          <p:cNvPicPr>
            <a:picLocks noChangeAspect="1" noChangeArrowheads="1"/>
          </p:cNvPicPr>
          <p:nvPr/>
        </p:nvPicPr>
        <p:blipFill>
          <a:blip r:embed="rId3" cstate="print"/>
          <a:srcRect/>
          <a:stretch>
            <a:fillRect/>
          </a:stretch>
        </p:blipFill>
        <p:spPr bwMode="auto">
          <a:xfrm>
            <a:off x="7526518" y="197952"/>
            <a:ext cx="1394460" cy="928070"/>
          </a:xfrm>
          <a:prstGeom prst="rect">
            <a:avLst/>
          </a:prstGeom>
          <a:noFill/>
          <a:ln w="9525">
            <a:noFill/>
            <a:miter lim="800000"/>
            <a:headEnd/>
            <a:tailEnd/>
          </a:ln>
        </p:spPr>
      </p:pic>
    </p:spTree>
    <p:extLst>
      <p:ext uri="{BB962C8B-B14F-4D97-AF65-F5344CB8AC3E}">
        <p14:creationId xmlns:p14="http://schemas.microsoft.com/office/powerpoint/2010/main" val="562390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14">
                                            <p:txEl>
                                              <p:pRg st="2" end="2"/>
                                            </p:txEl>
                                          </p:spTgt>
                                        </p:tgtEl>
                                        <p:attrNameLst>
                                          <p:attrName>style.visibility</p:attrName>
                                        </p:attrNameLst>
                                      </p:cBhvr>
                                      <p:to>
                                        <p:strVal val="visible"/>
                                      </p:to>
                                    </p:set>
                                    <p:animEffect transition="in" filter="fade">
                                      <p:cBhvr>
                                        <p:cTn id="11" dur="2000"/>
                                        <p:tgtEl>
                                          <p:spTgt spid="14">
                                            <p:txEl>
                                              <p:pRg st="2" end="2"/>
                                            </p:txEl>
                                          </p:spTgt>
                                        </p:tgtEl>
                                      </p:cBhvr>
                                    </p:animEffect>
                                  </p:childTnLst>
                                </p:cTn>
                              </p:par>
                            </p:childTnLst>
                          </p:cTn>
                        </p:par>
                        <p:par>
                          <p:cTn id="12" fill="hold">
                            <p:stCondLst>
                              <p:cond delay="3500"/>
                            </p:stCondLst>
                            <p:childTnLst>
                              <p:par>
                                <p:cTn id="13" presetID="10" presetClass="entr" presetSubtype="0" fill="hold" grpId="0" nodeType="afterEffect">
                                  <p:stCondLst>
                                    <p:cond delay="5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63516" y="3048000"/>
            <a:ext cx="3657600" cy="369332"/>
          </a:xfrm>
          <a:prstGeom prst="rect">
            <a:avLst/>
          </a:prstGeom>
          <a:noFill/>
        </p:spPr>
        <p:txBody>
          <a:bodyPr wrap="square" rtlCol="0">
            <a:spAutoFit/>
          </a:bodyPr>
          <a:lstStyle/>
          <a:p>
            <a:pPr algn="ctr"/>
            <a:r>
              <a:rPr lang="en-AU" dirty="0"/>
              <a:t>Outside the Square</a:t>
            </a:r>
          </a:p>
        </p:txBody>
      </p:sp>
      <p:pic>
        <p:nvPicPr>
          <p:cNvPr id="3" name="Picture 2" descr="http://static.freedownloadmanager.org/i/48/4464/446447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2979821"/>
            <a:ext cx="4572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8802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5" descr="http://mariasmovers.com/wp-content/uploads/2012/04/target-eco-umbrella.jpg"/>
          <p:cNvSpPr>
            <a:spLocks noChangeAspect="1" noChangeArrowheads="1"/>
          </p:cNvSpPr>
          <p:nvPr/>
        </p:nvSpPr>
        <p:spPr bwMode="auto">
          <a:xfrm>
            <a:off x="155577" y="-1233488"/>
            <a:ext cx="4010025" cy="25717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6" name="AutoShape 8" descr="http://3.bp.blogspot.com/-w41F59uWysw/TkVmkvHxEjI/AAAAAAAAB74/YwYruat-1YE/s1600/umbrella_001.jpg"/>
          <p:cNvSpPr>
            <a:spLocks noChangeAspect="1" noChangeArrowheads="1"/>
          </p:cNvSpPr>
          <p:nvPr/>
        </p:nvSpPr>
        <p:spPr bwMode="auto">
          <a:xfrm>
            <a:off x="155575" y="-1233488"/>
            <a:ext cx="2571750" cy="25717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pic>
        <p:nvPicPr>
          <p:cNvPr id="308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48005"/>
            <a:ext cx="8928992" cy="10849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638800" y="1348423"/>
            <a:ext cx="2880320" cy="1200329"/>
          </a:xfrm>
          <a:prstGeom prst="rect">
            <a:avLst/>
          </a:prstGeom>
        </p:spPr>
        <p:txBody>
          <a:bodyPr wrap="square">
            <a:spAutoFit/>
          </a:bodyPr>
          <a:lstStyle/>
          <a:p>
            <a:r>
              <a:rPr lang="en-AU" i="1" dirty="0" smtClean="0">
                <a:solidFill>
                  <a:schemeClr val="bg1"/>
                </a:solidFill>
                <a:latin typeface="+mj-lt"/>
              </a:rPr>
              <a:t>1 in 5 are affected by some form of language-based or ‘Dyslexic   styled’ learning difficulty</a:t>
            </a:r>
            <a:endParaRPr lang="en-AU" i="1" dirty="0">
              <a:solidFill>
                <a:schemeClr val="bg1"/>
              </a:solidFill>
              <a:latin typeface="+mj-lt"/>
            </a:endParaRPr>
          </a:p>
        </p:txBody>
      </p:sp>
      <p:sp>
        <p:nvSpPr>
          <p:cNvPr id="3" name="Rectangle 2"/>
          <p:cNvSpPr/>
          <p:nvPr/>
        </p:nvSpPr>
        <p:spPr>
          <a:xfrm>
            <a:off x="4165602" y="2916377"/>
            <a:ext cx="2869908" cy="923330"/>
          </a:xfrm>
          <a:prstGeom prst="rect">
            <a:avLst/>
          </a:prstGeom>
        </p:spPr>
        <p:txBody>
          <a:bodyPr wrap="square">
            <a:spAutoFit/>
          </a:bodyPr>
          <a:lstStyle/>
          <a:p>
            <a:r>
              <a:rPr lang="en-AU" i="1" dirty="0">
                <a:solidFill>
                  <a:schemeClr val="bg1"/>
                </a:solidFill>
                <a:latin typeface="+mj-lt"/>
              </a:rPr>
              <a:t>4% of the population are severely Dyslexic </a:t>
            </a:r>
          </a:p>
          <a:p>
            <a:endParaRPr lang="en-AU" sz="1800" u="sng" dirty="0">
              <a:solidFill>
                <a:schemeClr val="bg1"/>
              </a:solidFill>
              <a:latin typeface="+mj-lt"/>
            </a:endParaRPr>
          </a:p>
        </p:txBody>
      </p:sp>
      <p:sp>
        <p:nvSpPr>
          <p:cNvPr id="5" name="Rectangle 4"/>
          <p:cNvSpPr/>
          <p:nvPr/>
        </p:nvSpPr>
        <p:spPr>
          <a:xfrm>
            <a:off x="1905912" y="2122240"/>
            <a:ext cx="2440225" cy="923330"/>
          </a:xfrm>
          <a:prstGeom prst="rect">
            <a:avLst/>
          </a:prstGeom>
        </p:spPr>
        <p:txBody>
          <a:bodyPr wrap="square">
            <a:spAutoFit/>
          </a:bodyPr>
          <a:lstStyle/>
          <a:p>
            <a:r>
              <a:rPr lang="en-AU" i="1" dirty="0">
                <a:solidFill>
                  <a:schemeClr val="bg1"/>
                </a:solidFill>
                <a:latin typeface="+mj-lt"/>
              </a:rPr>
              <a:t>4 males to 1 female are currently being identified as Dyslexic</a:t>
            </a:r>
          </a:p>
        </p:txBody>
      </p:sp>
      <p:sp>
        <p:nvSpPr>
          <p:cNvPr id="7" name="Rectangle 6"/>
          <p:cNvSpPr/>
          <p:nvPr/>
        </p:nvSpPr>
        <p:spPr>
          <a:xfrm>
            <a:off x="814940" y="3953231"/>
            <a:ext cx="4622170" cy="923330"/>
          </a:xfrm>
          <a:prstGeom prst="rect">
            <a:avLst/>
          </a:prstGeom>
        </p:spPr>
        <p:txBody>
          <a:bodyPr wrap="square">
            <a:spAutoFit/>
          </a:bodyPr>
          <a:lstStyle/>
          <a:p>
            <a:r>
              <a:rPr lang="en-AU" b="1" i="1" dirty="0">
                <a:solidFill>
                  <a:schemeClr val="bg1"/>
                </a:solidFill>
                <a:latin typeface="+mj-lt"/>
              </a:rPr>
              <a:t>A few Dyslexics and non-Dyslexics suffer from 'visual stress’. For them, it’s more than a deficit in the </a:t>
            </a:r>
            <a:r>
              <a:rPr lang="en-AU" i="1" dirty="0">
                <a:solidFill>
                  <a:schemeClr val="bg1"/>
                </a:solidFill>
                <a:latin typeface="+mj-lt"/>
              </a:rPr>
              <a:t>phonological component </a:t>
            </a:r>
          </a:p>
        </p:txBody>
      </p:sp>
    </p:spTree>
    <p:extLst>
      <p:ext uri="{BB962C8B-B14F-4D97-AF65-F5344CB8AC3E}">
        <p14:creationId xmlns:p14="http://schemas.microsoft.com/office/powerpoint/2010/main" val="518347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4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0"/>
                            </p:stCondLst>
                            <p:childTnLst>
                              <p:par>
                                <p:cTn id="9" presetID="10" presetClass="entr" presetSubtype="0" fill="hold" grpId="0" nodeType="afterEffect">
                                  <p:stCondLst>
                                    <p:cond delay="45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0"/>
                            </p:stCondLst>
                            <p:childTnLst>
                              <p:par>
                                <p:cTn id="13" presetID="10" presetClass="entr" presetSubtype="0" fill="hold" grpId="0" nodeType="afterEffect">
                                  <p:stCondLst>
                                    <p:cond delay="45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0"/>
                            </p:stCondLst>
                            <p:childTnLst>
                              <p:par>
                                <p:cTn id="17" presetID="10" presetClass="entr" presetSubtype="0" fill="hold" grpId="0" nodeType="afterEffect">
                                  <p:stCondLst>
                                    <p:cond delay="45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smtClean="0">
                <a:latin typeface="Dyslexie regular" pitchFamily="2" charset="0"/>
              </a:rPr>
              <a:t>Fact or Fiction?</a:t>
            </a:r>
          </a:p>
        </p:txBody>
      </p:sp>
      <p:sp>
        <p:nvSpPr>
          <p:cNvPr id="17411" name="Content Placeholder 2"/>
          <p:cNvSpPr>
            <a:spLocks noGrp="1"/>
          </p:cNvSpPr>
          <p:nvPr>
            <p:ph idx="1"/>
          </p:nvPr>
        </p:nvSpPr>
        <p:spPr>
          <a:xfrm>
            <a:off x="762000" y="1981200"/>
            <a:ext cx="8229600" cy="3657600"/>
          </a:xfrm>
        </p:spPr>
        <p:txBody>
          <a:bodyPr/>
          <a:lstStyle/>
          <a:p>
            <a:pPr>
              <a:lnSpc>
                <a:spcPct val="80000"/>
              </a:lnSpc>
            </a:pPr>
            <a:r>
              <a:rPr lang="en-US" altLang="en-US" sz="2700" smtClean="0">
                <a:latin typeface="Dyslexie regular" pitchFamily="2" charset="0"/>
              </a:rPr>
              <a:t>Dyslexia is a visual difficulty.</a:t>
            </a:r>
          </a:p>
          <a:p>
            <a:pPr>
              <a:lnSpc>
                <a:spcPct val="80000"/>
              </a:lnSpc>
            </a:pPr>
            <a:r>
              <a:rPr lang="en-US" altLang="en-US" sz="2700" smtClean="0">
                <a:latin typeface="Dyslexie regular" pitchFamily="2" charset="0"/>
              </a:rPr>
              <a:t>People with dyslexia have a low IQ.</a:t>
            </a:r>
          </a:p>
          <a:p>
            <a:pPr>
              <a:lnSpc>
                <a:spcPct val="80000"/>
              </a:lnSpc>
            </a:pPr>
            <a:r>
              <a:rPr lang="en-US" altLang="en-US" sz="2700" smtClean="0">
                <a:latin typeface="Dyslexie regular" pitchFamily="2" charset="0"/>
              </a:rPr>
              <a:t>People with dyslexia can’t learn to read.</a:t>
            </a:r>
          </a:p>
          <a:p>
            <a:pPr>
              <a:lnSpc>
                <a:spcPct val="80000"/>
              </a:lnSpc>
            </a:pPr>
            <a:r>
              <a:rPr lang="en-US" altLang="en-US" sz="2700" smtClean="0">
                <a:latin typeface="Dyslexie regular" pitchFamily="2" charset="0"/>
              </a:rPr>
              <a:t>Dyslexia doesn’t affect mathematics. </a:t>
            </a:r>
          </a:p>
          <a:p>
            <a:pPr>
              <a:lnSpc>
                <a:spcPct val="80000"/>
              </a:lnSpc>
            </a:pPr>
            <a:r>
              <a:rPr lang="en-US" altLang="en-US" sz="2700" smtClean="0">
                <a:latin typeface="Dyslexie regular" pitchFamily="2" charset="0"/>
              </a:rPr>
              <a:t>Dyslexia </a:t>
            </a:r>
            <a:r>
              <a:rPr lang="en-US" altLang="en-US" sz="2700" smtClean="0">
                <a:solidFill>
                  <a:srgbClr val="000000"/>
                </a:solidFill>
                <a:latin typeface="Dyslexie regular" pitchFamily="2" charset="0"/>
              </a:rPr>
              <a:t>affects more boys than girls. </a:t>
            </a:r>
          </a:p>
          <a:p>
            <a:pPr>
              <a:lnSpc>
                <a:spcPct val="80000"/>
              </a:lnSpc>
            </a:pPr>
            <a:r>
              <a:rPr lang="en-US" altLang="en-US" sz="2700" smtClean="0">
                <a:solidFill>
                  <a:srgbClr val="000000"/>
                </a:solidFill>
                <a:latin typeface="Dyslexie regular" pitchFamily="2" charset="0"/>
              </a:rPr>
              <a:t>You can’t identify dyslexia until a child is 7 years old.</a:t>
            </a:r>
          </a:p>
          <a:p>
            <a:pPr>
              <a:lnSpc>
                <a:spcPct val="80000"/>
              </a:lnSpc>
            </a:pPr>
            <a:r>
              <a:rPr lang="en-US" altLang="en-US" sz="2700" smtClean="0">
                <a:solidFill>
                  <a:srgbClr val="000000"/>
                </a:solidFill>
                <a:latin typeface="Dyslexie regular" pitchFamily="2" charset="0"/>
              </a:rPr>
              <a:t>Coloured overlays or lenses assist students with dysleixa.</a:t>
            </a:r>
          </a:p>
        </p:txBody>
      </p:sp>
    </p:spTree>
    <p:extLst>
      <p:ext uri="{BB962C8B-B14F-4D97-AF65-F5344CB8AC3E}">
        <p14:creationId xmlns:p14="http://schemas.microsoft.com/office/powerpoint/2010/main" val="33583021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a:extLst>
              <a:ext uri="{FF2B5EF4-FFF2-40B4-BE49-F238E27FC236}">
                <a16:creationId xmlns:a16="http://schemas.microsoft.com/office/drawing/2014/main" id="{FC15B246-3CA4-4A7C-A32E-B7CADA357020}"/>
              </a:ext>
            </a:extLst>
          </p:cNvPr>
          <p:cNvSpPr>
            <a:spLocks noGrp="1" noChangeArrowheads="1"/>
          </p:cNvSpPr>
          <p:nvPr>
            <p:ph type="title"/>
          </p:nvPr>
        </p:nvSpPr>
        <p:spPr>
          <a:xfrm>
            <a:off x="762000" y="357188"/>
            <a:ext cx="8099425" cy="493712"/>
          </a:xfrm>
        </p:spPr>
        <p:txBody>
          <a:bodyPr>
            <a:normAutofit fontScale="90000"/>
          </a:bodyPr>
          <a:lstStyle/>
          <a:p>
            <a:pPr>
              <a:defRPr/>
            </a:pPr>
            <a:r>
              <a:rPr lang="en-US" sz="3000" dirty="0">
                <a:ea typeface="+mj-ea"/>
                <a:cs typeface="+mj-cs"/>
              </a:rPr>
              <a:t/>
            </a:r>
            <a:br>
              <a:rPr lang="en-US" sz="3000" dirty="0">
                <a:ea typeface="+mj-ea"/>
                <a:cs typeface="+mj-cs"/>
              </a:rPr>
            </a:br>
            <a:r>
              <a:rPr lang="en-US" sz="2800" b="1" dirty="0">
                <a:ea typeface="+mj-ea"/>
                <a:cs typeface="+mj-cs"/>
              </a:rPr>
              <a:t>The 4 subcomponents of Dyslexia </a:t>
            </a:r>
            <a:r>
              <a:rPr lang="en-US" sz="2800" dirty="0">
                <a:ea typeface="+mj-ea"/>
                <a:cs typeface="+mj-cs"/>
              </a:rPr>
              <a:t>- </a:t>
            </a:r>
            <a:r>
              <a:rPr lang="en-US" sz="2800" i="1" dirty="0">
                <a:ea typeface="+mj-ea"/>
                <a:cs typeface="+mj-cs"/>
              </a:rPr>
              <a:t>the </a:t>
            </a:r>
            <a:r>
              <a:rPr lang="en-AU" sz="2800" i="1" dirty="0">
                <a:ea typeface="+mj-ea"/>
                <a:cs typeface="+mj-cs"/>
              </a:rPr>
              <a:t>core issues</a:t>
            </a:r>
            <a:r>
              <a:rPr lang="en-AU" sz="2800" dirty="0">
                <a:ea typeface="+mj-ea"/>
                <a:cs typeface="+mj-cs"/>
              </a:rPr>
              <a:t/>
            </a:r>
            <a:br>
              <a:rPr lang="en-AU" sz="2800" dirty="0">
                <a:ea typeface="+mj-ea"/>
                <a:cs typeface="+mj-cs"/>
              </a:rPr>
            </a:br>
            <a:endParaRPr lang="en-US" sz="2800" dirty="0">
              <a:ea typeface="+mj-ea"/>
              <a:cs typeface="+mj-cs"/>
            </a:endParaRPr>
          </a:p>
        </p:txBody>
      </p:sp>
      <p:sp>
        <p:nvSpPr>
          <p:cNvPr id="38921" name="_s3081">
            <a:extLst>
              <a:ext uri="{FF2B5EF4-FFF2-40B4-BE49-F238E27FC236}">
                <a16:creationId xmlns:a16="http://schemas.microsoft.com/office/drawing/2014/main" id="{F9BE6A8A-8277-497F-9413-BFC0C8EDF258}"/>
              </a:ext>
            </a:extLst>
          </p:cNvPr>
          <p:cNvSpPr>
            <a:spLocks noChangeArrowheads="1"/>
          </p:cNvSpPr>
          <p:nvPr/>
        </p:nvSpPr>
        <p:spPr bwMode="auto">
          <a:xfrm>
            <a:off x="762000" y="5257800"/>
            <a:ext cx="1786751" cy="1471804"/>
          </a:xfrm>
          <a:prstGeom prst="roundRect">
            <a:avLst>
              <a:gd name="adj" fmla="val 16667"/>
            </a:avLst>
          </a:prstGeom>
          <a:solidFill>
            <a:srgbClr val="FF5050"/>
          </a:solidFill>
          <a:ln w="9525">
            <a:solidFill>
              <a:schemeClr val="tx1"/>
            </a:solidFill>
            <a:round/>
            <a:headEnd/>
            <a:tailEnd/>
          </a:ln>
          <a:scene3d>
            <a:camera prst="orthographicFront"/>
            <a:lightRig rig="threePt" dir="t"/>
          </a:scene3d>
          <a:sp3d>
            <a:bevelT/>
          </a:sp3d>
        </p:spPr>
        <p:txBody>
          <a:bodyPr wrap="none" lIns="0" tIns="0" rIns="0" bIns="0" anchor="ctr"/>
          <a:lstStyle/>
          <a:p>
            <a:pPr algn="ctr">
              <a:defRPr/>
            </a:pPr>
            <a:r>
              <a:rPr lang="en-US" sz="2000" b="1" dirty="0">
                <a:latin typeface="+mj-lt"/>
                <a:ea typeface="+mn-ea"/>
                <a:cs typeface="Arial" panose="020B0604020202020204" pitchFamily="34" charset="0"/>
              </a:rPr>
              <a:t>Phonological </a:t>
            </a:r>
          </a:p>
          <a:p>
            <a:pPr algn="ctr">
              <a:defRPr/>
            </a:pPr>
            <a:r>
              <a:rPr lang="en-US" sz="2000" b="1" dirty="0">
                <a:latin typeface="+mj-lt"/>
                <a:ea typeface="+mn-ea"/>
                <a:cs typeface="Arial" panose="020B0604020202020204" pitchFamily="34" charset="0"/>
              </a:rPr>
              <a:t>awareness</a:t>
            </a:r>
          </a:p>
        </p:txBody>
      </p:sp>
      <p:sp>
        <p:nvSpPr>
          <p:cNvPr id="38922" name="_s3082">
            <a:extLst>
              <a:ext uri="{FF2B5EF4-FFF2-40B4-BE49-F238E27FC236}">
                <a16:creationId xmlns:a16="http://schemas.microsoft.com/office/drawing/2014/main" id="{AE0AC163-41ED-43D5-9883-BA83A6706A35}"/>
              </a:ext>
            </a:extLst>
          </p:cNvPr>
          <p:cNvSpPr>
            <a:spLocks noChangeArrowheads="1"/>
          </p:cNvSpPr>
          <p:nvPr/>
        </p:nvSpPr>
        <p:spPr bwMode="auto">
          <a:xfrm>
            <a:off x="2807928" y="5257800"/>
            <a:ext cx="1558666" cy="1471804"/>
          </a:xfrm>
          <a:prstGeom prst="roundRect">
            <a:avLst>
              <a:gd name="adj" fmla="val 16667"/>
            </a:avLst>
          </a:prstGeom>
          <a:solidFill>
            <a:srgbClr val="FFFF00"/>
          </a:solidFill>
          <a:ln w="9525">
            <a:solidFill>
              <a:schemeClr val="tx1"/>
            </a:solidFill>
            <a:round/>
            <a:headEnd/>
            <a:tailEnd/>
          </a:ln>
          <a:scene3d>
            <a:camera prst="orthographicFront"/>
            <a:lightRig rig="threePt" dir="t"/>
          </a:scene3d>
          <a:sp3d>
            <a:bevelT/>
          </a:sp3d>
        </p:spPr>
        <p:txBody>
          <a:bodyPr wrap="none" lIns="0" tIns="0" rIns="0" bIns="0" anchor="ctr"/>
          <a:lstStyle/>
          <a:p>
            <a:pPr algn="ctr">
              <a:defRPr/>
            </a:pPr>
            <a:r>
              <a:rPr lang="en-US" sz="2000" b="1" dirty="0">
                <a:latin typeface="+mj-lt"/>
                <a:cs typeface="Arial" panose="020B0604020202020204" pitchFamily="34" charset="0"/>
              </a:rPr>
              <a:t>Rapid </a:t>
            </a:r>
          </a:p>
          <a:p>
            <a:pPr algn="ctr">
              <a:defRPr/>
            </a:pPr>
            <a:r>
              <a:rPr lang="en-US" sz="2000" b="1" dirty="0">
                <a:latin typeface="+mj-lt"/>
                <a:cs typeface="Arial" panose="020B0604020202020204" pitchFamily="34" charset="0"/>
              </a:rPr>
              <a:t>Automatized</a:t>
            </a:r>
          </a:p>
          <a:p>
            <a:pPr algn="ctr">
              <a:defRPr/>
            </a:pPr>
            <a:r>
              <a:rPr lang="en-US" sz="2000" b="1" dirty="0">
                <a:latin typeface="+mj-lt"/>
                <a:cs typeface="Arial" panose="020B0604020202020204" pitchFamily="34" charset="0"/>
              </a:rPr>
              <a:t>Naming</a:t>
            </a:r>
          </a:p>
          <a:p>
            <a:pPr algn="ctr">
              <a:defRPr/>
            </a:pPr>
            <a:r>
              <a:rPr lang="en-US" sz="2000" b="1" dirty="0">
                <a:latin typeface="+mj-lt"/>
                <a:cs typeface="Arial" panose="020B0604020202020204" pitchFamily="34" charset="0"/>
              </a:rPr>
              <a:t>(RAN)</a:t>
            </a:r>
          </a:p>
        </p:txBody>
      </p:sp>
      <p:sp>
        <p:nvSpPr>
          <p:cNvPr id="38923" name="_s3083">
            <a:extLst>
              <a:ext uri="{FF2B5EF4-FFF2-40B4-BE49-F238E27FC236}">
                <a16:creationId xmlns:a16="http://schemas.microsoft.com/office/drawing/2014/main" id="{8FB457C0-9A03-4EEB-A337-1C59239932C6}"/>
              </a:ext>
            </a:extLst>
          </p:cNvPr>
          <p:cNvSpPr>
            <a:spLocks noChangeArrowheads="1"/>
          </p:cNvSpPr>
          <p:nvPr/>
        </p:nvSpPr>
        <p:spPr bwMode="auto">
          <a:xfrm>
            <a:off x="4625771" y="5257800"/>
            <a:ext cx="1538792" cy="1471804"/>
          </a:xfrm>
          <a:prstGeom prst="roundRect">
            <a:avLst>
              <a:gd name="adj" fmla="val 16667"/>
            </a:avLst>
          </a:prstGeom>
          <a:solidFill>
            <a:srgbClr val="0099FF"/>
          </a:solidFill>
          <a:ln w="9525">
            <a:solidFill>
              <a:schemeClr val="tx1"/>
            </a:solidFill>
            <a:round/>
            <a:headEnd/>
            <a:tailEnd/>
          </a:ln>
          <a:scene3d>
            <a:camera prst="orthographicFront"/>
            <a:lightRig rig="threePt" dir="t"/>
          </a:scene3d>
          <a:sp3d>
            <a:bevelT/>
          </a:sp3d>
        </p:spPr>
        <p:txBody>
          <a:bodyPr wrap="none" lIns="0" tIns="0" rIns="0" bIns="0" anchor="ctr"/>
          <a:lstStyle/>
          <a:p>
            <a:pPr algn="ctr">
              <a:defRPr/>
            </a:pPr>
            <a:r>
              <a:rPr lang="en-AU" sz="1400" dirty="0">
                <a:ea typeface="+mn-ea"/>
                <a:cs typeface="Arial" panose="020B0604020202020204" pitchFamily="34" charset="0"/>
              </a:rPr>
              <a:t>  </a:t>
            </a:r>
            <a:r>
              <a:rPr lang="en-AU" sz="2000" b="1" dirty="0">
                <a:latin typeface="+mj-lt"/>
                <a:cs typeface="Arial" panose="020B0604020202020204" pitchFamily="34" charset="0"/>
              </a:rPr>
              <a:t>Auditory</a:t>
            </a:r>
            <a:r>
              <a:rPr lang="en-AU" sz="1400" b="1" dirty="0">
                <a:ea typeface="+mn-ea"/>
                <a:cs typeface="Arial" panose="020B0604020202020204" pitchFamily="34" charset="0"/>
              </a:rPr>
              <a:t> </a:t>
            </a:r>
            <a:endParaRPr lang="en-AU" sz="1400" b="1" dirty="0" smtClean="0">
              <a:ea typeface="+mn-ea"/>
              <a:cs typeface="Arial" panose="020B0604020202020204" pitchFamily="34" charset="0"/>
            </a:endParaRPr>
          </a:p>
          <a:p>
            <a:pPr algn="ctr">
              <a:defRPr/>
            </a:pPr>
            <a:r>
              <a:rPr lang="en-AU" sz="2000" b="1" dirty="0" smtClean="0">
                <a:latin typeface="+mj-lt"/>
                <a:cs typeface="Arial" panose="020B0604020202020204" pitchFamily="34" charset="0"/>
              </a:rPr>
              <a:t>working </a:t>
            </a:r>
            <a:endParaRPr lang="en-AU" sz="2000" b="1" dirty="0">
              <a:latin typeface="+mj-lt"/>
              <a:cs typeface="Arial" panose="020B0604020202020204" pitchFamily="34" charset="0"/>
            </a:endParaRPr>
          </a:p>
          <a:p>
            <a:pPr algn="ctr">
              <a:defRPr/>
            </a:pPr>
            <a:r>
              <a:rPr lang="en-AU" sz="2000" b="1" dirty="0">
                <a:latin typeface="+mj-lt"/>
                <a:cs typeface="Arial" panose="020B0604020202020204" pitchFamily="34" charset="0"/>
              </a:rPr>
              <a:t>Memory</a:t>
            </a:r>
            <a:endParaRPr lang="en-US" sz="2000" b="1" dirty="0">
              <a:latin typeface="+mj-lt"/>
              <a:cs typeface="Arial" panose="020B0604020202020204" pitchFamily="34" charset="0"/>
            </a:endParaRPr>
          </a:p>
        </p:txBody>
      </p:sp>
      <p:sp>
        <p:nvSpPr>
          <p:cNvPr id="38924" name="_s3084">
            <a:extLst>
              <a:ext uri="{FF2B5EF4-FFF2-40B4-BE49-F238E27FC236}">
                <a16:creationId xmlns:a16="http://schemas.microsoft.com/office/drawing/2014/main" id="{478B48BA-3673-4A56-9F80-6D292A4BE367}"/>
              </a:ext>
            </a:extLst>
          </p:cNvPr>
          <p:cNvSpPr>
            <a:spLocks noChangeArrowheads="1"/>
          </p:cNvSpPr>
          <p:nvPr/>
        </p:nvSpPr>
        <p:spPr bwMode="auto">
          <a:xfrm>
            <a:off x="6444127" y="5308064"/>
            <a:ext cx="1556873" cy="1421540"/>
          </a:xfrm>
          <a:prstGeom prst="roundRect">
            <a:avLst>
              <a:gd name="adj" fmla="val 16667"/>
            </a:avLst>
          </a:prstGeom>
          <a:solidFill>
            <a:srgbClr val="00FF00"/>
          </a:solidFill>
          <a:ln w="9525">
            <a:solidFill>
              <a:schemeClr val="tx1"/>
            </a:solidFill>
            <a:round/>
            <a:headEnd/>
            <a:tailEnd/>
          </a:ln>
          <a:scene3d>
            <a:camera prst="orthographicFront"/>
            <a:lightRig rig="threePt" dir="t"/>
          </a:scene3d>
          <a:sp3d>
            <a:bevelT/>
          </a:sp3d>
        </p:spPr>
        <p:txBody>
          <a:bodyPr wrap="none" lIns="0" tIns="0" rIns="0" bIns="0" anchor="ctr"/>
          <a:lstStyle/>
          <a:p>
            <a:pPr algn="ctr">
              <a:defRPr/>
            </a:pPr>
            <a:r>
              <a:rPr lang="en-US" sz="2000" b="1" dirty="0">
                <a:latin typeface="+mj-lt"/>
                <a:cs typeface="Arial" panose="020B0604020202020204" pitchFamily="34" charset="0"/>
              </a:rPr>
              <a:t>orthographic</a:t>
            </a:r>
          </a:p>
          <a:p>
            <a:pPr algn="ctr">
              <a:defRPr/>
            </a:pPr>
            <a:r>
              <a:rPr lang="en-US" sz="2000" b="1" dirty="0">
                <a:latin typeface="+mj-lt"/>
                <a:cs typeface="Arial" panose="020B0604020202020204" pitchFamily="34" charset="0"/>
              </a:rPr>
              <a:t>processing</a:t>
            </a:r>
          </a:p>
        </p:txBody>
      </p:sp>
      <p:sp>
        <p:nvSpPr>
          <p:cNvPr id="19471" name="Line Callout 2 2"/>
          <p:cNvSpPr>
            <a:spLocks/>
          </p:cNvSpPr>
          <p:nvPr/>
        </p:nvSpPr>
        <p:spPr bwMode="auto">
          <a:xfrm>
            <a:off x="7524750" y="3984625"/>
            <a:ext cx="914400" cy="460375"/>
          </a:xfrm>
          <a:prstGeom prst="borderCallout2">
            <a:avLst>
              <a:gd name="adj1" fmla="val 18750"/>
              <a:gd name="adj2" fmla="val -8333"/>
              <a:gd name="adj3" fmla="val 18750"/>
              <a:gd name="adj4" fmla="val -16667"/>
              <a:gd name="adj5" fmla="val 89338"/>
              <a:gd name="adj6" fmla="val -94944"/>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buFontTx/>
              <a:buNone/>
            </a:pPr>
            <a:endParaRPr lang="en-AU" altLang="en-US" sz="2400">
              <a:solidFill>
                <a:srgbClr val="663300"/>
              </a:solidFill>
            </a:endParaRPr>
          </a:p>
        </p:txBody>
      </p:sp>
      <p:sp>
        <p:nvSpPr>
          <p:cNvPr id="4" name="Line Callout 2 3">
            <a:extLst>
              <a:ext uri="{FF2B5EF4-FFF2-40B4-BE49-F238E27FC236}">
                <a16:creationId xmlns:a16="http://schemas.microsoft.com/office/drawing/2014/main" id="{D3864302-EBDC-46C6-AD12-26FB853930DD}"/>
              </a:ext>
            </a:extLst>
          </p:cNvPr>
          <p:cNvSpPr/>
          <p:nvPr/>
        </p:nvSpPr>
        <p:spPr bwMode="auto">
          <a:xfrm rot="192786" flipH="1">
            <a:off x="2883981" y="1035022"/>
            <a:ext cx="5296534" cy="2862322"/>
          </a:xfrm>
          <a:prstGeom prst="borderCallout2">
            <a:avLst>
              <a:gd name="adj1" fmla="val 20402"/>
              <a:gd name="adj2" fmla="val -2117"/>
              <a:gd name="adj3" fmla="val 137399"/>
              <a:gd name="adj4" fmla="val -3287"/>
              <a:gd name="adj5" fmla="val 136491"/>
              <a:gd name="adj6" fmla="val -2462"/>
            </a:avLst>
          </a:prstGeom>
          <a:solidFill>
            <a:srgbClr val="66FF33"/>
          </a:solidFill>
          <a:ln w="3175" cap="flat" cmpd="sng" algn="ctr">
            <a:solidFill>
              <a:schemeClr val="tx1"/>
            </a:solidFill>
            <a:prstDash val="solid"/>
            <a:round/>
            <a:headEnd type="none" w="med" len="med"/>
            <a:tailEnd type="none" w="med" len="med"/>
          </a:ln>
          <a:effectLst>
            <a:innerShdw blurRad="63500" dist="50800" dir="13500000">
              <a:prstClr val="black">
                <a:alpha val="50000"/>
              </a:prstClr>
            </a:innerShdw>
          </a:effectLst>
          <a:scene3d>
            <a:camera prst="perspectiveHeroicExtremeLeftFacing"/>
            <a:lightRig rig="threePt" dir="t"/>
          </a:scene3d>
        </p:spPr>
        <p:txBody>
          <a:bodyPr>
            <a:spAutoFit/>
          </a:bodyPr>
          <a:lstStyle/>
          <a:p>
            <a:pPr>
              <a:defRPr/>
            </a:pPr>
            <a:r>
              <a:rPr lang="en-AU" dirty="0">
                <a:latin typeface="+mj-lt"/>
                <a:ea typeface="+mn-ea"/>
                <a:cs typeface="Arial" panose="020B0604020202020204" pitchFamily="34" charset="0"/>
              </a:rPr>
              <a:t>The capacity to rapidly and accurately form images of the individual letters and spelling patterns of our language in memory. This includes letter  form and orientation, common letter combinations and syllable types.</a:t>
            </a:r>
          </a:p>
          <a:p>
            <a:pPr>
              <a:defRPr/>
            </a:pPr>
            <a:endParaRPr lang="en-AU" dirty="0">
              <a:latin typeface="+mj-lt"/>
              <a:ea typeface="+mn-ea"/>
              <a:cs typeface="Arial" panose="020B0604020202020204" pitchFamily="34" charset="0"/>
            </a:endParaRPr>
          </a:p>
          <a:p>
            <a:pPr>
              <a:defRPr/>
            </a:pPr>
            <a:r>
              <a:rPr lang="en-AU" dirty="0">
                <a:latin typeface="+mj-lt"/>
                <a:ea typeface="+mn-ea"/>
                <a:cs typeface="Arial" panose="020B0604020202020204" pitchFamily="34" charset="0"/>
              </a:rPr>
              <a:t>Does a word</a:t>
            </a:r>
          </a:p>
          <a:p>
            <a:pPr>
              <a:defRPr/>
            </a:pPr>
            <a:r>
              <a:rPr lang="en-AU" dirty="0">
                <a:latin typeface="+mj-lt"/>
                <a:ea typeface="+mn-ea"/>
                <a:cs typeface="Arial" panose="020B0604020202020204" pitchFamily="34" charset="0"/>
              </a:rPr>
              <a:t> look right …</a:t>
            </a:r>
            <a:r>
              <a:rPr lang="en-AU" b="1" dirty="0">
                <a:solidFill>
                  <a:srgbClr val="FF0000"/>
                </a:solidFill>
                <a:latin typeface="+mj-lt"/>
                <a:ea typeface="+mn-ea"/>
                <a:cs typeface="Arial" panose="020B0604020202020204" pitchFamily="34" charset="0"/>
              </a:rPr>
              <a:t>smoke</a:t>
            </a:r>
            <a:r>
              <a:rPr lang="en-AU" dirty="0">
                <a:solidFill>
                  <a:srgbClr val="FF0000"/>
                </a:solidFill>
                <a:latin typeface="+mj-lt"/>
                <a:ea typeface="+mn-ea"/>
                <a:cs typeface="Arial" panose="020B0604020202020204" pitchFamily="34" charset="0"/>
              </a:rPr>
              <a:t> </a:t>
            </a:r>
            <a:r>
              <a:rPr lang="en-AU" dirty="0">
                <a:latin typeface="+mj-lt"/>
                <a:ea typeface="+mn-ea"/>
                <a:cs typeface="Arial" panose="020B0604020202020204" pitchFamily="34" charset="0"/>
              </a:rPr>
              <a:t>and </a:t>
            </a:r>
            <a:r>
              <a:rPr lang="en-AU" b="1" dirty="0" err="1">
                <a:solidFill>
                  <a:srgbClr val="FF0000"/>
                </a:solidFill>
                <a:latin typeface="+mj-lt"/>
                <a:ea typeface="+mn-ea"/>
                <a:cs typeface="Arial" panose="020B0604020202020204" pitchFamily="34" charset="0"/>
              </a:rPr>
              <a:t>smoak</a:t>
            </a:r>
            <a:r>
              <a:rPr lang="en-AU" dirty="0">
                <a:latin typeface="+mj-lt"/>
                <a:ea typeface="+mn-ea"/>
                <a:cs typeface="Arial" panose="020B0604020202020204" pitchFamily="34" charset="0"/>
              </a:rPr>
              <a:t>?</a:t>
            </a:r>
          </a:p>
          <a:p>
            <a:pPr>
              <a:defRPr/>
            </a:pPr>
            <a:r>
              <a:rPr lang="en-AU" dirty="0">
                <a:latin typeface="+mj-lt"/>
                <a:ea typeface="+mn-ea"/>
                <a:cs typeface="Arial" panose="020B0604020202020204" pitchFamily="34" charset="0"/>
              </a:rPr>
              <a:t>Only a stable orthographic image of the word smoke will help as both are phonologically right</a:t>
            </a:r>
          </a:p>
        </p:txBody>
      </p:sp>
      <p:sp>
        <p:nvSpPr>
          <p:cNvPr id="21" name="Line Callout 2 20">
            <a:extLst>
              <a:ext uri="{FF2B5EF4-FFF2-40B4-BE49-F238E27FC236}">
                <a16:creationId xmlns:a16="http://schemas.microsoft.com/office/drawing/2014/main" id="{93FB592A-C21D-4EA5-B97C-61083682AAA4}"/>
              </a:ext>
            </a:extLst>
          </p:cNvPr>
          <p:cNvSpPr/>
          <p:nvPr/>
        </p:nvSpPr>
        <p:spPr bwMode="auto">
          <a:xfrm flipH="1">
            <a:off x="3246648" y="3854833"/>
            <a:ext cx="4277680" cy="1323439"/>
          </a:xfrm>
          <a:prstGeom prst="borderCallout2">
            <a:avLst>
              <a:gd name="adj1" fmla="val 101799"/>
              <a:gd name="adj2" fmla="val 45902"/>
              <a:gd name="adj3" fmla="val 108677"/>
              <a:gd name="adj4" fmla="val 49070"/>
              <a:gd name="adj5" fmla="val 121286"/>
              <a:gd name="adj6" fmla="val 57096"/>
            </a:avLst>
          </a:prstGeom>
          <a:solidFill>
            <a:srgbClr val="0099FF"/>
          </a:solidFill>
          <a:ln w="3175" cap="flat" cmpd="sng" algn="ctr">
            <a:solidFill>
              <a:schemeClr val="tx1"/>
            </a:solidFill>
            <a:prstDash val="solid"/>
            <a:round/>
            <a:headEnd type="none" w="med" len="med"/>
            <a:tailEnd type="none" w="med" len="med"/>
          </a:ln>
          <a:effectLst>
            <a:innerShdw blurRad="63500" dist="50800" dir="13500000">
              <a:prstClr val="black">
                <a:alpha val="50000"/>
              </a:prstClr>
            </a:innerShdw>
          </a:effectLst>
          <a:scene3d>
            <a:camera prst="perspectiveHeroicExtremeLeftFacing"/>
            <a:lightRig rig="threePt" dir="t"/>
          </a:scene3d>
        </p:spPr>
        <p:txBody>
          <a:bodyPr>
            <a:spAutoFit/>
          </a:bodyPr>
          <a:lstStyle/>
          <a:p>
            <a:pPr>
              <a:defRPr/>
            </a:pPr>
            <a:r>
              <a:rPr lang="en-AU" sz="2000" dirty="0">
                <a:solidFill>
                  <a:schemeClr val="bg1"/>
                </a:solidFill>
                <a:ea typeface="+mn-ea"/>
                <a:cs typeface="Arial" panose="020B0604020202020204" pitchFamily="34" charset="0"/>
              </a:rPr>
              <a:t>The remembering of instructions or bits of information </a:t>
            </a:r>
            <a:r>
              <a:rPr lang="en-AU" sz="2000" dirty="0" smtClean="0">
                <a:solidFill>
                  <a:schemeClr val="bg1"/>
                </a:solidFill>
                <a:ea typeface="+mn-ea"/>
                <a:cs typeface="Arial" panose="020B0604020202020204" pitchFamily="34" charset="0"/>
              </a:rPr>
              <a:t>(including phonemes) given </a:t>
            </a:r>
            <a:r>
              <a:rPr lang="en-AU" sz="2000" dirty="0">
                <a:solidFill>
                  <a:schemeClr val="bg1"/>
                </a:solidFill>
                <a:ea typeface="+mn-ea"/>
                <a:cs typeface="Arial" panose="020B0604020202020204" pitchFamily="34" charset="0"/>
              </a:rPr>
              <a:t>in the auditory mode </a:t>
            </a:r>
            <a:r>
              <a:rPr lang="en-AU" sz="2000" dirty="0">
                <a:solidFill>
                  <a:schemeClr val="bg1"/>
                </a:solidFill>
                <a:cs typeface="Arial" panose="020B0604020202020204" pitchFamily="34" charset="0"/>
              </a:rPr>
              <a:t>(</a:t>
            </a:r>
            <a:r>
              <a:rPr lang="en-AU" sz="2000" dirty="0" smtClean="0">
                <a:solidFill>
                  <a:schemeClr val="bg1"/>
                </a:solidFill>
                <a:ea typeface="+mn-ea"/>
                <a:cs typeface="Arial" panose="020B0604020202020204" pitchFamily="34" charset="0"/>
              </a:rPr>
              <a:t>the sound </a:t>
            </a:r>
            <a:r>
              <a:rPr lang="en-AU" sz="2000" dirty="0">
                <a:solidFill>
                  <a:schemeClr val="bg1"/>
                </a:solidFill>
                <a:ea typeface="+mn-ea"/>
                <a:cs typeface="Arial" panose="020B0604020202020204" pitchFamily="34" charset="0"/>
              </a:rPr>
              <a:t>recorder in your </a:t>
            </a:r>
            <a:r>
              <a:rPr lang="en-AU" sz="2000" dirty="0" smtClean="0">
                <a:solidFill>
                  <a:schemeClr val="bg1"/>
                </a:solidFill>
                <a:ea typeface="+mn-ea"/>
                <a:cs typeface="Arial" panose="020B0604020202020204" pitchFamily="34" charset="0"/>
              </a:rPr>
              <a:t>head)</a:t>
            </a:r>
            <a:endParaRPr lang="en-AU" sz="2000" dirty="0">
              <a:solidFill>
                <a:schemeClr val="bg1"/>
              </a:solidFill>
              <a:ea typeface="+mn-ea"/>
              <a:cs typeface="Arial" panose="020B0604020202020204" pitchFamily="34" charset="0"/>
            </a:endParaRPr>
          </a:p>
        </p:txBody>
      </p:sp>
      <p:sp>
        <p:nvSpPr>
          <p:cNvPr id="22" name="Line Callout 2 21">
            <a:extLst>
              <a:ext uri="{FF2B5EF4-FFF2-40B4-BE49-F238E27FC236}">
                <a16:creationId xmlns:a16="http://schemas.microsoft.com/office/drawing/2014/main" id="{2E3652DF-835B-43F8-9176-3B5B2608EAC1}"/>
              </a:ext>
            </a:extLst>
          </p:cNvPr>
          <p:cNvSpPr/>
          <p:nvPr/>
        </p:nvSpPr>
        <p:spPr bwMode="auto">
          <a:xfrm rot="21265816">
            <a:off x="54350" y="1266656"/>
            <a:ext cx="4182686" cy="1323439"/>
          </a:xfrm>
          <a:prstGeom prst="borderCallout2">
            <a:avLst>
              <a:gd name="adj1" fmla="val 14706"/>
              <a:gd name="adj2" fmla="val -2320"/>
              <a:gd name="adj3" fmla="val 30333"/>
              <a:gd name="adj4" fmla="val -13010"/>
              <a:gd name="adj5" fmla="val 305086"/>
              <a:gd name="adj6" fmla="val 24722"/>
            </a:avLst>
          </a:prstGeom>
          <a:solidFill>
            <a:srgbClr val="FF5050"/>
          </a:solidFill>
          <a:ln w="3175" cap="flat" cmpd="sng" algn="ctr">
            <a:solidFill>
              <a:schemeClr val="tx1"/>
            </a:solidFill>
            <a:prstDash val="solid"/>
            <a:round/>
            <a:headEnd type="none" w="med" len="med"/>
            <a:tailEnd type="none" w="med" len="med"/>
          </a:ln>
          <a:effectLst>
            <a:innerShdw blurRad="63500" dist="50800" dir="13500000">
              <a:prstClr val="black">
                <a:alpha val="50000"/>
              </a:prstClr>
            </a:innerShdw>
          </a:effectLst>
          <a:scene3d>
            <a:camera prst="perspectiveContrastingRightFacing"/>
            <a:lightRig rig="threePt" dir="t"/>
          </a:scene3d>
        </p:spPr>
        <p:txBody>
          <a:bodyPr>
            <a:spAutoFit/>
          </a:bodyPr>
          <a:lstStyle/>
          <a:p>
            <a:pPr>
              <a:defRPr/>
            </a:pPr>
            <a:r>
              <a:rPr lang="en-AU" sz="2000" dirty="0">
                <a:latin typeface="+mj-lt"/>
                <a:ea typeface="+mn-ea"/>
                <a:cs typeface="Arial" panose="020B0604020202020204" pitchFamily="34" charset="0"/>
              </a:rPr>
              <a:t>Ability to break words down into sounds, to hear the sounds and syllables, be able to discriminate these sounds, and to manipulate them</a:t>
            </a:r>
          </a:p>
        </p:txBody>
      </p:sp>
      <p:sp>
        <p:nvSpPr>
          <p:cNvPr id="23" name="Line Callout 2 22">
            <a:extLst>
              <a:ext uri="{FF2B5EF4-FFF2-40B4-BE49-F238E27FC236}">
                <a16:creationId xmlns:a16="http://schemas.microsoft.com/office/drawing/2014/main" id="{C9D54D96-7265-4874-807E-215E6833831B}"/>
              </a:ext>
            </a:extLst>
          </p:cNvPr>
          <p:cNvSpPr/>
          <p:nvPr/>
        </p:nvSpPr>
        <p:spPr bwMode="auto">
          <a:xfrm>
            <a:off x="307827" y="3193114"/>
            <a:ext cx="3983560" cy="1323439"/>
          </a:xfrm>
          <a:prstGeom prst="borderCallout2">
            <a:avLst>
              <a:gd name="adj1" fmla="val 102390"/>
              <a:gd name="adj2" fmla="val 59550"/>
              <a:gd name="adj3" fmla="val 134485"/>
              <a:gd name="adj4" fmla="val 51124"/>
              <a:gd name="adj5" fmla="val 178047"/>
              <a:gd name="adj6" fmla="val 62741"/>
            </a:avLst>
          </a:prstGeom>
          <a:solidFill>
            <a:srgbClr val="FFFF00"/>
          </a:solidFill>
          <a:ln w="3175" cap="flat" cmpd="sng" algn="ctr">
            <a:solidFill>
              <a:schemeClr val="tx1"/>
            </a:solidFill>
            <a:prstDash val="solid"/>
            <a:round/>
            <a:headEnd type="none" w="med" len="med"/>
            <a:tailEnd type="none" w="med" len="med"/>
          </a:ln>
          <a:effectLst>
            <a:innerShdw blurRad="63500" dist="50800" dir="13500000">
              <a:prstClr val="black">
                <a:alpha val="50000"/>
              </a:prstClr>
            </a:innerShdw>
          </a:effectLst>
          <a:scene3d>
            <a:camera prst="perspectiveContrastingRightFacing"/>
            <a:lightRig rig="threePt" dir="t"/>
          </a:scene3d>
        </p:spPr>
        <p:txBody>
          <a:bodyPr>
            <a:spAutoFit/>
          </a:bodyPr>
          <a:lstStyle/>
          <a:p>
            <a:pPr>
              <a:defRPr/>
            </a:pPr>
            <a:r>
              <a:rPr lang="en-AU" sz="2000" dirty="0">
                <a:latin typeface="+mj-lt"/>
                <a:ea typeface="+mn-ea"/>
                <a:cs typeface="Arial" panose="020B0604020202020204" pitchFamily="34" charset="0"/>
              </a:rPr>
              <a:t>How fast objects, pictures, colours, letters or numbers can be recalled aloud - RAN time is a strong predictor about reading ability</a:t>
            </a:r>
          </a:p>
        </p:txBody>
      </p:sp>
    </p:spTree>
    <p:extLst>
      <p:ext uri="{BB962C8B-B14F-4D97-AF65-F5344CB8AC3E}">
        <p14:creationId xmlns:p14="http://schemas.microsoft.com/office/powerpoint/2010/main" val="2476755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fade">
                                      <p:cBhvr>
                                        <p:cTn id="7" dur="2000"/>
                                        <p:tgtEl>
                                          <p:spTgt spid="38914"/>
                                        </p:tgtEl>
                                      </p:cBhvr>
                                    </p:animEffect>
                                  </p:childTnLst>
                                </p:cTn>
                              </p:par>
                            </p:childTnLst>
                          </p:cTn>
                        </p:par>
                        <p:par>
                          <p:cTn id="8" fill="hold" nodeType="afterGroup">
                            <p:stCondLst>
                              <p:cond delay="2000"/>
                            </p:stCondLst>
                            <p:childTnLst>
                              <p:par>
                                <p:cTn id="9" presetID="10" presetClass="entr" presetSubtype="0" fill="hold" nodeType="afterEffect">
                                  <p:stCondLst>
                                    <p:cond delay="400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3000"/>
                                        <p:tgtEl>
                                          <p:spTgt spid="22"/>
                                        </p:tgtEl>
                                      </p:cBhvr>
                                    </p:animEffect>
                                  </p:childTnLst>
                                </p:cTn>
                              </p:par>
                            </p:childTnLst>
                          </p:cTn>
                        </p:par>
                        <p:par>
                          <p:cTn id="12" fill="hold" nodeType="afterGroup">
                            <p:stCondLst>
                              <p:cond delay="9000"/>
                            </p:stCondLst>
                            <p:childTnLst>
                              <p:par>
                                <p:cTn id="13" presetID="10" presetClass="entr" presetSubtype="0" fill="hold" nodeType="afterEffect">
                                  <p:stCondLst>
                                    <p:cond delay="650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3000"/>
                                        <p:tgtEl>
                                          <p:spTgt spid="23"/>
                                        </p:tgtEl>
                                      </p:cBhvr>
                                    </p:animEffect>
                                  </p:childTnLst>
                                </p:cTn>
                              </p:par>
                            </p:childTnLst>
                          </p:cTn>
                        </p:par>
                        <p:par>
                          <p:cTn id="16" fill="hold" nodeType="afterGroup">
                            <p:stCondLst>
                              <p:cond delay="18500"/>
                            </p:stCondLst>
                            <p:childTnLst>
                              <p:par>
                                <p:cTn id="17" presetID="10" presetClass="entr" presetSubtype="0" fill="hold" nodeType="afterEffect">
                                  <p:stCondLst>
                                    <p:cond delay="600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3000"/>
                                        <p:tgtEl>
                                          <p:spTgt spid="21"/>
                                        </p:tgtEl>
                                      </p:cBhvr>
                                    </p:animEffect>
                                  </p:childTnLst>
                                </p:cTn>
                              </p:par>
                            </p:childTnLst>
                          </p:cTn>
                        </p:par>
                        <p:par>
                          <p:cTn id="20" fill="hold" nodeType="afterGroup">
                            <p:stCondLst>
                              <p:cond delay="27500"/>
                            </p:stCondLst>
                            <p:childTnLst>
                              <p:par>
                                <p:cTn id="21" presetID="10" presetClass="entr" presetSubtype="0" fill="hold" nodeType="afterEffect">
                                  <p:stCondLst>
                                    <p:cond delay="700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_s3081">
            <a:extLst>
              <a:ext uri="{FF2B5EF4-FFF2-40B4-BE49-F238E27FC236}">
                <a16:creationId xmlns:a16="http://schemas.microsoft.com/office/drawing/2014/main" id="{FDB2EB6E-4D43-4622-A8E4-83DB820D7DE4}"/>
              </a:ext>
            </a:extLst>
          </p:cNvPr>
          <p:cNvSpPr>
            <a:spLocks noChangeArrowheads="1"/>
          </p:cNvSpPr>
          <p:nvPr/>
        </p:nvSpPr>
        <p:spPr bwMode="auto">
          <a:xfrm>
            <a:off x="304800" y="361042"/>
            <a:ext cx="1828800" cy="1295400"/>
          </a:xfrm>
          <a:prstGeom prst="roundRect">
            <a:avLst>
              <a:gd name="adj" fmla="val 16667"/>
            </a:avLst>
          </a:prstGeom>
          <a:solidFill>
            <a:srgbClr val="FF5050"/>
          </a:solidFill>
          <a:ln w="9525">
            <a:solidFill>
              <a:schemeClr val="tx1"/>
            </a:solidFill>
            <a:round/>
            <a:headEnd/>
            <a:tailEnd/>
          </a:ln>
          <a:scene3d>
            <a:camera prst="orthographicFront"/>
            <a:lightRig rig="threePt" dir="t"/>
          </a:scene3d>
          <a:sp3d>
            <a:bevelT/>
          </a:sp3d>
        </p:spPr>
        <p:txBody>
          <a:bodyPr wrap="none" lIns="0" tIns="0" rIns="0" bIns="0" anchor="ctr"/>
          <a:lstStyle/>
          <a:p>
            <a:pPr algn="ctr">
              <a:defRPr/>
            </a:pPr>
            <a:r>
              <a:rPr lang="en-US" sz="2000" b="1" dirty="0">
                <a:latin typeface="+mj-lt"/>
                <a:ea typeface="+mn-ea"/>
                <a:cs typeface="Arial" panose="020B0604020202020204" pitchFamily="34" charset="0"/>
              </a:rPr>
              <a:t>Phonological </a:t>
            </a:r>
          </a:p>
          <a:p>
            <a:pPr algn="ctr">
              <a:defRPr/>
            </a:pPr>
            <a:r>
              <a:rPr lang="en-US" sz="2000" b="1" dirty="0">
                <a:latin typeface="+mj-lt"/>
                <a:ea typeface="+mn-ea"/>
                <a:cs typeface="Arial" panose="020B0604020202020204" pitchFamily="34" charset="0"/>
              </a:rPr>
              <a:t>awareness</a:t>
            </a:r>
          </a:p>
        </p:txBody>
      </p:sp>
      <p:sp>
        <p:nvSpPr>
          <p:cNvPr id="21509" name="Rectangle 9"/>
          <p:cNvSpPr>
            <a:spLocks noChangeArrowheads="1"/>
          </p:cNvSpPr>
          <p:nvPr/>
        </p:nvSpPr>
        <p:spPr bwMode="auto">
          <a:xfrm>
            <a:off x="304800" y="2133600"/>
            <a:ext cx="84582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AU" altLang="en-US" sz="2000" dirty="0" smtClean="0">
                <a:latin typeface="Arial" panose="020B0604020202020204" pitchFamily="34" charset="0"/>
              </a:rPr>
              <a:t>Ability to mentally </a:t>
            </a:r>
            <a:r>
              <a:rPr lang="en-AU" altLang="en-US" sz="2000" dirty="0">
                <a:latin typeface="Arial" panose="020B0604020202020204" pitchFamily="34" charset="0"/>
              </a:rPr>
              <a:t>break words down into their smallest units of sound (phonemes), to hear these phonemes in isolation (discriminate), chop them off of words (isolate) and to manipulate them (move them around and blend them back together). These skills are a precursor to being able to read and spell with the alphabet.</a:t>
            </a:r>
          </a:p>
          <a:p>
            <a:pPr>
              <a:spcBef>
                <a:spcPct val="0"/>
              </a:spcBef>
              <a:buFontTx/>
              <a:buNone/>
            </a:pPr>
            <a:endParaRPr lang="en-AU" altLang="en-US" sz="2000" dirty="0">
              <a:latin typeface="Arial" panose="020B0604020202020204" pitchFamily="34" charset="0"/>
            </a:endParaRPr>
          </a:p>
          <a:p>
            <a:pPr>
              <a:spcBef>
                <a:spcPct val="0"/>
              </a:spcBef>
              <a:buFontTx/>
              <a:buNone/>
            </a:pPr>
            <a:r>
              <a:rPr lang="en-AU" altLang="en-US" sz="2000" dirty="0">
                <a:solidFill>
                  <a:srgbClr val="7030A0"/>
                </a:solidFill>
                <a:latin typeface="Arial" panose="020B0604020202020204" pitchFamily="34" charset="0"/>
              </a:rPr>
              <a:t>Without specialist </a:t>
            </a:r>
            <a:r>
              <a:rPr lang="en-AU" altLang="en-US" sz="2000" dirty="0" smtClean="0">
                <a:solidFill>
                  <a:srgbClr val="7030A0"/>
                </a:solidFill>
                <a:latin typeface="Arial" panose="020B0604020202020204" pitchFamily="34" charset="0"/>
              </a:rPr>
              <a:t>intervention, </a:t>
            </a:r>
            <a:r>
              <a:rPr lang="en-AU" altLang="en-US" sz="2000" dirty="0">
                <a:solidFill>
                  <a:srgbClr val="7030A0"/>
                </a:solidFill>
                <a:latin typeface="Arial" panose="020B0604020202020204" pitchFamily="34" charset="0"/>
              </a:rPr>
              <a:t>these difficulties hamstring decoding ability and </a:t>
            </a:r>
            <a:r>
              <a:rPr lang="en-AU" altLang="en-US" sz="2000" dirty="0">
                <a:solidFill>
                  <a:srgbClr val="FF0000"/>
                </a:solidFill>
                <a:latin typeface="Arial" panose="020B0604020202020204" pitchFamily="34" charset="0"/>
              </a:rPr>
              <a:t>decoding is the bedrock of fluent reading </a:t>
            </a:r>
            <a:r>
              <a:rPr lang="en-AU" altLang="en-US" sz="2000" dirty="0">
                <a:solidFill>
                  <a:srgbClr val="7030A0"/>
                </a:solidFill>
                <a:latin typeface="Arial" panose="020B0604020202020204" pitchFamily="34" charset="0"/>
              </a:rPr>
              <a:t>– the vast majority do not get specialist evidence-based intervention.</a:t>
            </a:r>
          </a:p>
          <a:p>
            <a:pPr>
              <a:spcBef>
                <a:spcPct val="0"/>
              </a:spcBef>
              <a:buFontTx/>
              <a:buNone/>
            </a:pPr>
            <a:endParaRPr lang="en-AU" altLang="en-US" sz="2000" dirty="0">
              <a:latin typeface="Arial" panose="020B0604020202020204" pitchFamily="34" charset="0"/>
            </a:endParaRPr>
          </a:p>
          <a:p>
            <a:pPr>
              <a:spcBef>
                <a:spcPct val="0"/>
              </a:spcBef>
              <a:buFontTx/>
              <a:buNone/>
            </a:pPr>
            <a:r>
              <a:rPr lang="en-AU" altLang="en-US" sz="2000" dirty="0">
                <a:latin typeface="Arial" panose="020B0604020202020204" pitchFamily="34" charset="0"/>
              </a:rPr>
              <a:t>From here, the </a:t>
            </a:r>
            <a:r>
              <a:rPr lang="en-AU" altLang="en-US" sz="2400" i="1" dirty="0">
                <a:solidFill>
                  <a:srgbClr val="FF0000"/>
                </a:solidFill>
                <a:latin typeface="Arial" panose="020B0604020202020204" pitchFamily="34" charset="0"/>
              </a:rPr>
              <a:t>Matthew Effect </a:t>
            </a:r>
            <a:r>
              <a:rPr lang="en-AU" altLang="en-US" sz="2000" dirty="0">
                <a:latin typeface="Arial" panose="020B0604020202020204" pitchFamily="34" charset="0"/>
              </a:rPr>
              <a:t>kicks in…</a:t>
            </a:r>
          </a:p>
          <a:p>
            <a:pPr>
              <a:spcBef>
                <a:spcPct val="0"/>
              </a:spcBef>
              <a:buFontTx/>
              <a:buNone/>
            </a:pPr>
            <a:endParaRPr lang="en-AU" altLang="en-US" sz="2000" dirty="0">
              <a:solidFill>
                <a:srgbClr val="00B050"/>
              </a:solidFill>
              <a:latin typeface="Arial" panose="020B0604020202020204" pitchFamily="34" charset="0"/>
            </a:endParaRPr>
          </a:p>
          <a:p>
            <a:pPr>
              <a:spcBef>
                <a:spcPct val="0"/>
              </a:spcBef>
              <a:buFontTx/>
              <a:buNone/>
            </a:pPr>
            <a:r>
              <a:rPr lang="en-AU" altLang="en-US" sz="2000" dirty="0">
                <a:solidFill>
                  <a:srgbClr val="00B050"/>
                </a:solidFill>
                <a:latin typeface="Arial" panose="020B0604020202020204" pitchFamily="34" charset="0"/>
              </a:rPr>
              <a:t>This is why these kids’ reading ability would horrify you.</a:t>
            </a:r>
          </a:p>
        </p:txBody>
      </p:sp>
      <p:sp>
        <p:nvSpPr>
          <p:cNvPr id="21510" name="TextBox 10"/>
          <p:cNvSpPr txBox="1">
            <a:spLocks noChangeArrowheads="1"/>
          </p:cNvSpPr>
          <p:nvPr/>
        </p:nvSpPr>
        <p:spPr bwMode="auto">
          <a:xfrm>
            <a:off x="2493963" y="339725"/>
            <a:ext cx="3581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AU" altLang="en-US" dirty="0">
                <a:latin typeface="Arial" panose="020B0604020202020204" pitchFamily="34" charset="0"/>
              </a:rPr>
              <a:t>The Phonological core </a:t>
            </a:r>
            <a:r>
              <a:rPr lang="en-AU" altLang="en-US" dirty="0" smtClean="0">
                <a:latin typeface="Arial" panose="020B0604020202020204" pitchFamily="34" charset="0"/>
              </a:rPr>
              <a:t>deficit</a:t>
            </a:r>
            <a:endParaRPr lang="en-AU" altLang="en-US" dirty="0">
              <a:latin typeface="Arial" panose="020B0604020202020204" pitchFamily="34" charset="0"/>
            </a:endParaRPr>
          </a:p>
        </p:txBody>
      </p:sp>
      <p:pic>
        <p:nvPicPr>
          <p:cNvPr id="21511" name="Picture 6" descr="Image result for phonologic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5725" y="339725"/>
            <a:ext cx="2403475"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67344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6" descr="http://lshss.pubs.asha.org/data/Journals/LSHSS/929077/3fig1.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947738"/>
            <a:ext cx="7315200" cy="559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itle 1"/>
          <p:cNvSpPr>
            <a:spLocks noGrp="1"/>
          </p:cNvSpPr>
          <p:nvPr>
            <p:ph type="title"/>
          </p:nvPr>
        </p:nvSpPr>
        <p:spPr>
          <a:xfrm>
            <a:off x="25400" y="76200"/>
            <a:ext cx="6446838" cy="1114425"/>
          </a:xfrm>
        </p:spPr>
        <p:txBody>
          <a:bodyPr/>
          <a:lstStyle/>
          <a:p>
            <a:r>
              <a:rPr lang="en-AU" altLang="en-US" smtClean="0">
                <a:solidFill>
                  <a:srgbClr val="7030A0"/>
                </a:solidFill>
              </a:rPr>
              <a:t>Phonological Awareness</a:t>
            </a:r>
          </a:p>
        </p:txBody>
      </p:sp>
    </p:spTree>
    <p:extLst>
      <p:ext uri="{BB962C8B-B14F-4D97-AF65-F5344CB8AC3E}">
        <p14:creationId xmlns:p14="http://schemas.microsoft.com/office/powerpoint/2010/main" val="22616021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457200"/>
            <a:ext cx="8229600" cy="1143000"/>
          </a:xfrm>
        </p:spPr>
        <p:txBody>
          <a:bodyPr>
            <a:normAutofit fontScale="90000"/>
          </a:bodyPr>
          <a:lstStyle/>
          <a:p>
            <a:r>
              <a:rPr lang="en-AU" altLang="en-US" smtClean="0"/>
              <a:t>Something to show the folks back at work…..</a:t>
            </a:r>
          </a:p>
        </p:txBody>
      </p:sp>
      <p:sp>
        <p:nvSpPr>
          <p:cNvPr id="24579" name="Rectangle 4"/>
          <p:cNvSpPr>
            <a:spLocks noChangeArrowheads="1"/>
          </p:cNvSpPr>
          <p:nvPr/>
        </p:nvSpPr>
        <p:spPr bwMode="auto">
          <a:xfrm>
            <a:off x="209550" y="4953000"/>
            <a:ext cx="87249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AU" altLang="en-US" sz="2600" u="sng">
                <a:solidFill>
                  <a:srgbClr val="0563C1"/>
                </a:solidFill>
                <a:hlinkClick r:id="rId2"/>
              </a:rPr>
              <a:t>https://www.youtube.com/watch?v=PhwxWv_D_YU&amp;t=873s</a:t>
            </a:r>
            <a:r>
              <a:rPr lang="en-AU" altLang="en-US" sz="2600">
                <a:solidFill>
                  <a:srgbClr val="000000"/>
                </a:solidFill>
              </a:rPr>
              <a:t> </a:t>
            </a:r>
            <a:endParaRPr lang="en-AU" altLang="en-US" sz="2600">
              <a:latin typeface="Arial" panose="020B0604020202020204" pitchFamily="34" charset="0"/>
            </a:endParaRPr>
          </a:p>
        </p:txBody>
      </p:sp>
      <p:pic>
        <p:nvPicPr>
          <p:cNvPr id="2458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362200"/>
            <a:ext cx="91440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46911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10"/>
          <p:cNvSpPr txBox="1">
            <a:spLocks noChangeArrowheads="1"/>
          </p:cNvSpPr>
          <p:nvPr/>
        </p:nvSpPr>
        <p:spPr bwMode="auto">
          <a:xfrm>
            <a:off x="2057400" y="347663"/>
            <a:ext cx="4398963"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AU" altLang="en-US">
                <a:latin typeface="Arial" panose="020B0604020202020204" pitchFamily="34" charset="0"/>
              </a:rPr>
              <a:t>Slow Automatized Rapid Naming (RAN)</a:t>
            </a:r>
          </a:p>
        </p:txBody>
      </p:sp>
      <p:sp>
        <p:nvSpPr>
          <p:cNvPr id="6" name="_s3082">
            <a:extLst>
              <a:ext uri="{FF2B5EF4-FFF2-40B4-BE49-F238E27FC236}">
                <a16:creationId xmlns:a16="http://schemas.microsoft.com/office/drawing/2014/main" id="{03717FBD-0858-4521-A938-E4C41BAAE233}"/>
              </a:ext>
            </a:extLst>
          </p:cNvPr>
          <p:cNvSpPr>
            <a:spLocks noChangeArrowheads="1"/>
          </p:cNvSpPr>
          <p:nvPr/>
        </p:nvSpPr>
        <p:spPr bwMode="auto">
          <a:xfrm>
            <a:off x="304800" y="339706"/>
            <a:ext cx="1558151" cy="1243204"/>
          </a:xfrm>
          <a:prstGeom prst="roundRect">
            <a:avLst>
              <a:gd name="adj" fmla="val 16667"/>
            </a:avLst>
          </a:prstGeom>
          <a:solidFill>
            <a:srgbClr val="FFFF00"/>
          </a:solidFill>
          <a:ln w="9525">
            <a:solidFill>
              <a:schemeClr val="tx1"/>
            </a:solidFill>
            <a:round/>
            <a:headEnd/>
            <a:tailEnd/>
          </a:ln>
          <a:scene3d>
            <a:camera prst="orthographicFront"/>
            <a:lightRig rig="threePt" dir="t"/>
          </a:scene3d>
          <a:sp3d>
            <a:bevelT/>
          </a:sp3d>
        </p:spPr>
        <p:txBody>
          <a:bodyPr wrap="none" lIns="0" tIns="0" rIns="0" bIns="0" anchor="ctr"/>
          <a:lstStyle/>
          <a:p>
            <a:pPr algn="ctr">
              <a:defRPr/>
            </a:pPr>
            <a:r>
              <a:rPr lang="en-US" sz="1600" b="1" dirty="0">
                <a:latin typeface="+mj-lt"/>
                <a:ea typeface="+mn-ea"/>
                <a:cs typeface="Arial" panose="020B0604020202020204" pitchFamily="34" charset="0"/>
              </a:rPr>
              <a:t>Rapid </a:t>
            </a:r>
          </a:p>
          <a:p>
            <a:pPr algn="ctr">
              <a:defRPr/>
            </a:pPr>
            <a:r>
              <a:rPr lang="en-US" sz="1600" b="1" dirty="0">
                <a:latin typeface="+mj-lt"/>
                <a:ea typeface="+mn-ea"/>
                <a:cs typeface="Arial" panose="020B0604020202020204" pitchFamily="34" charset="0"/>
              </a:rPr>
              <a:t>Automatized</a:t>
            </a:r>
          </a:p>
          <a:p>
            <a:pPr algn="ctr">
              <a:defRPr/>
            </a:pPr>
            <a:r>
              <a:rPr lang="en-US" sz="1600" b="1" dirty="0">
                <a:latin typeface="+mj-lt"/>
                <a:ea typeface="+mn-ea"/>
                <a:cs typeface="Arial" panose="020B0604020202020204" pitchFamily="34" charset="0"/>
              </a:rPr>
              <a:t>Naming</a:t>
            </a:r>
          </a:p>
          <a:p>
            <a:pPr algn="ctr">
              <a:defRPr/>
            </a:pPr>
            <a:r>
              <a:rPr lang="en-US" sz="1600" b="1" dirty="0">
                <a:latin typeface="+mj-lt"/>
                <a:ea typeface="+mn-ea"/>
                <a:cs typeface="Arial" panose="020B0604020202020204" pitchFamily="34" charset="0"/>
              </a:rPr>
              <a:t>(RAN)</a:t>
            </a:r>
          </a:p>
        </p:txBody>
      </p:sp>
      <p:sp>
        <p:nvSpPr>
          <p:cNvPr id="22534" name="Rectangle 1">
            <a:extLst>
              <a:ext uri="{FF2B5EF4-FFF2-40B4-BE49-F238E27FC236}">
                <a16:creationId xmlns:a16="http://schemas.microsoft.com/office/drawing/2014/main" id="{580A42AE-9CE7-4166-ADBF-ADD1DC9D1EE1}"/>
              </a:ext>
            </a:extLst>
          </p:cNvPr>
          <p:cNvSpPr>
            <a:spLocks noChangeArrowheads="1"/>
          </p:cNvSpPr>
          <p:nvPr/>
        </p:nvSpPr>
        <p:spPr bwMode="auto">
          <a:xfrm>
            <a:off x="304800" y="2057400"/>
            <a:ext cx="8594725"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defRPr/>
            </a:pPr>
            <a:r>
              <a:rPr lang="en-AU" altLang="en-US" sz="2000" dirty="0">
                <a:latin typeface="Arial" panose="020B0604020202020204" pitchFamily="34" charset="0"/>
              </a:rPr>
              <a:t>Refers to how quickly people can retrieve phonological information from long term memory (names of objects, pictures, colours, letters or numbers) and say their names aloud - </a:t>
            </a:r>
            <a:r>
              <a:rPr lang="en-AU" altLang="en-US" sz="2000" dirty="0">
                <a:solidFill>
                  <a:srgbClr val="FF0000"/>
                </a:solidFill>
                <a:latin typeface="Arial" panose="020B0604020202020204" pitchFamily="34" charset="0"/>
              </a:rPr>
              <a:t>RAN is a strong predictor of reading ability.</a:t>
            </a:r>
          </a:p>
          <a:p>
            <a:pPr>
              <a:spcBef>
                <a:spcPct val="0"/>
              </a:spcBef>
              <a:buFontTx/>
              <a:buNone/>
              <a:defRPr/>
            </a:pPr>
            <a:endParaRPr lang="en-AU" altLang="en-US" sz="2000" dirty="0">
              <a:solidFill>
                <a:srgbClr val="FF0000"/>
              </a:solidFill>
              <a:latin typeface="Arial" panose="020B0604020202020204" pitchFamily="34" charset="0"/>
            </a:endParaRPr>
          </a:p>
          <a:p>
            <a:pPr>
              <a:spcBef>
                <a:spcPct val="0"/>
              </a:spcBef>
              <a:buFontTx/>
              <a:buNone/>
              <a:defRPr/>
            </a:pPr>
            <a:r>
              <a:rPr lang="en-AU" altLang="en-US" sz="2000" dirty="0">
                <a:solidFill>
                  <a:srgbClr val="00B050"/>
                </a:solidFill>
                <a:effectLst>
                  <a:outerShdw blurRad="38100" dist="38100" dir="2700000" algn="tl">
                    <a:srgbClr val="000000">
                      <a:alpha val="43137"/>
                    </a:srgbClr>
                  </a:outerShdw>
                </a:effectLst>
                <a:latin typeface="Arial" panose="020B0604020202020204" pitchFamily="34" charset="0"/>
              </a:rPr>
              <a:t>Of course – fast RAN of </a:t>
            </a:r>
            <a:r>
              <a:rPr lang="en-AU" altLang="en-US" sz="2000" dirty="0" smtClean="0">
                <a:solidFill>
                  <a:srgbClr val="00B050"/>
                </a:solidFill>
                <a:effectLst>
                  <a:outerShdw blurRad="38100" dist="38100" dir="2700000" algn="tl">
                    <a:srgbClr val="000000">
                      <a:alpha val="43137"/>
                    </a:srgbClr>
                  </a:outerShdw>
                </a:effectLst>
                <a:latin typeface="Arial" panose="020B0604020202020204" pitchFamily="34" charset="0"/>
              </a:rPr>
              <a:t>words</a:t>
            </a:r>
            <a:r>
              <a:rPr lang="en-AU" altLang="en-US" sz="2000" dirty="0">
                <a:solidFill>
                  <a:srgbClr val="00B050"/>
                </a:solidFill>
                <a:effectLst>
                  <a:outerShdw blurRad="38100" dist="38100" dir="2700000" algn="tl">
                    <a:srgbClr val="000000">
                      <a:alpha val="43137"/>
                    </a:srgbClr>
                  </a:outerShdw>
                </a:effectLst>
                <a:latin typeface="Arial" panose="020B0604020202020204" pitchFamily="34" charset="0"/>
              </a:rPr>
              <a:t>, morphemes, syllables and letters is critical to fluent reading</a:t>
            </a:r>
            <a:r>
              <a:rPr lang="en-AU" altLang="en-US" sz="2000" dirty="0">
                <a:effectLst>
                  <a:outerShdw blurRad="38100" dist="38100" dir="2700000" algn="tl">
                    <a:srgbClr val="000000">
                      <a:alpha val="43137"/>
                    </a:srgbClr>
                  </a:outerShdw>
                </a:effectLst>
                <a:latin typeface="Arial" panose="020B0604020202020204" pitchFamily="34" charset="0"/>
              </a:rPr>
              <a:t>.</a:t>
            </a:r>
          </a:p>
          <a:p>
            <a:pPr>
              <a:spcBef>
                <a:spcPct val="0"/>
              </a:spcBef>
              <a:buFontTx/>
              <a:buNone/>
              <a:defRPr/>
            </a:pPr>
            <a:endParaRPr lang="en-AU" altLang="en-US" sz="2000" dirty="0">
              <a:latin typeface="Arial" panose="020B0604020202020204" pitchFamily="34" charset="0"/>
            </a:endParaRPr>
          </a:p>
          <a:p>
            <a:pPr>
              <a:spcBef>
                <a:spcPct val="0"/>
              </a:spcBef>
              <a:buFontTx/>
              <a:buNone/>
              <a:defRPr/>
            </a:pPr>
            <a:r>
              <a:rPr lang="en-AU" altLang="en-US" sz="2000" dirty="0">
                <a:latin typeface="Arial" panose="020B0604020202020204" pitchFamily="34" charset="0"/>
              </a:rPr>
              <a:t>Many studies have shown that Rapid Naming is an area of weakness in many people with dyslexia. </a:t>
            </a:r>
          </a:p>
          <a:p>
            <a:pPr>
              <a:spcBef>
                <a:spcPct val="0"/>
              </a:spcBef>
              <a:buFontTx/>
              <a:buNone/>
              <a:defRPr/>
            </a:pPr>
            <a:endParaRPr lang="en-AU" altLang="en-US" sz="2000" dirty="0">
              <a:latin typeface="Arial" panose="020B0604020202020204" pitchFamily="34" charset="0"/>
            </a:endParaRPr>
          </a:p>
          <a:p>
            <a:pPr>
              <a:spcBef>
                <a:spcPct val="0"/>
              </a:spcBef>
              <a:buFontTx/>
              <a:buNone/>
              <a:defRPr/>
            </a:pPr>
            <a:r>
              <a:rPr lang="en-AU" altLang="en-US" sz="2000" dirty="0">
                <a:solidFill>
                  <a:srgbClr val="FF0000"/>
                </a:solidFill>
                <a:latin typeface="Arial" panose="020B0604020202020204" pitchFamily="34" charset="0"/>
              </a:rPr>
              <a:t>Slow RAN will persist throughout life even if the phonological core deficit has been remediated so, reading will always be…..</a:t>
            </a:r>
          </a:p>
          <a:p>
            <a:pPr>
              <a:spcBef>
                <a:spcPct val="0"/>
              </a:spcBef>
              <a:buFontTx/>
              <a:buNone/>
              <a:defRPr/>
            </a:pPr>
            <a:endParaRPr lang="en-AU" altLang="en-US" sz="2000" dirty="0">
              <a:latin typeface="Arial" panose="020B0604020202020204" pitchFamily="34" charset="0"/>
            </a:endParaRPr>
          </a:p>
        </p:txBody>
      </p:sp>
    </p:spTree>
    <p:extLst>
      <p:ext uri="{BB962C8B-B14F-4D97-AF65-F5344CB8AC3E}">
        <p14:creationId xmlns:p14="http://schemas.microsoft.com/office/powerpoint/2010/main" val="8891357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normAutofit fontScale="90000"/>
          </a:bodyPr>
          <a:lstStyle/>
          <a:p>
            <a:r>
              <a:rPr lang="en-US" altLang="en-US" b="1" i="1" smtClean="0"/>
              <a:t>Rapid Automatized Naming/Rapid Alternating Stimulus</a:t>
            </a:r>
          </a:p>
        </p:txBody>
      </p:sp>
      <p:pic>
        <p:nvPicPr>
          <p:cNvPr id="26627" name="SmartArt Placeholder 3"/>
          <p:cNvPicPr>
            <a:picLocks noGrp="1" noChangeAspect="1" noChangeArrowheads="1"/>
          </p:cNvPicPr>
          <p:nvPr>
            <p:ph type="dgm" idx="1"/>
          </p:nvPr>
        </p:nvPicPr>
        <p:blipFill>
          <a:blip r:embed="rId3">
            <a:extLst>
              <a:ext uri="{28A0092B-C50C-407E-A947-70E740481C1C}">
                <a14:useLocalDpi xmlns:a14="http://schemas.microsoft.com/office/drawing/2010/main" val="0"/>
              </a:ext>
            </a:extLst>
          </a:blip>
          <a:srcRect t="2104" b="2104"/>
          <a:stretch>
            <a:fillRect/>
          </a:stretch>
        </p:blipFill>
        <p:spPr>
          <a:xfrm>
            <a:off x="533400" y="1828800"/>
            <a:ext cx="8001000" cy="4400550"/>
          </a:xfrm>
        </p:spPr>
      </p:pic>
    </p:spTree>
    <p:extLst>
      <p:ext uri="{BB962C8B-B14F-4D97-AF65-F5344CB8AC3E}">
        <p14:creationId xmlns:p14="http://schemas.microsoft.com/office/powerpoint/2010/main" val="30668519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1.bp.blogspot.com/-KdNOLRBotoU/TaHnInWb04I/AAAAAAAABno/wpXcwu1zfCU/s1600/BeeMedia_Sad-Boy+%25289%2529.jpg"/>
          <p:cNvSpPr>
            <a:spLocks noChangeAspect="1" noChangeArrowheads="1"/>
          </p:cNvSpPr>
          <p:nvPr/>
        </p:nvSpPr>
        <p:spPr bwMode="auto">
          <a:xfrm>
            <a:off x="155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3" name="AutoShape 5" descr="http://www.myconfinedspace.com/wp-content/uploads/2007/11/sad-boy-and-dog.jpg"/>
          <p:cNvSpPr>
            <a:spLocks noChangeAspect="1" noChangeArrowheads="1"/>
          </p:cNvSpPr>
          <p:nvPr/>
        </p:nvSpPr>
        <p:spPr bwMode="auto">
          <a:xfrm>
            <a:off x="155575" y="-2354263"/>
            <a:ext cx="5676900" cy="49053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9" name="Rectangle 8"/>
          <p:cNvSpPr/>
          <p:nvPr/>
        </p:nvSpPr>
        <p:spPr>
          <a:xfrm>
            <a:off x="763791" y="5410200"/>
            <a:ext cx="7602077" cy="1015663"/>
          </a:xfrm>
          <a:prstGeom prst="rect">
            <a:avLst/>
          </a:prstGeom>
        </p:spPr>
        <p:txBody>
          <a:bodyPr wrap="square">
            <a:spAutoFit/>
          </a:bodyPr>
          <a:lstStyle/>
          <a:p>
            <a:r>
              <a:rPr lang="en-AU" sz="2000" i="1" dirty="0">
                <a:solidFill>
                  <a:sysClr val="windowText" lastClr="000000"/>
                </a:solidFill>
                <a:effectLst/>
              </a:rPr>
              <a:t>This presentation is for the kids who set off to school intending to learn to read and write, but falter because of an unexpected learning difficulty, namely Dyslexia, Dysgraphia, Dyscalculia, or all of them</a:t>
            </a:r>
          </a:p>
        </p:txBody>
      </p:sp>
      <p:pic>
        <p:nvPicPr>
          <p:cNvPr id="7" name="Picture 6" descr="http://www.birminghammommy.com/wp-content/uploads/2010/02/iStock_000010053673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
            <a:ext cx="8208911" cy="5582779"/>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5441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0" presetClass="entr" presetSubtype="0" fill="hold" grpId="0" nodeType="afterEffect">
                                  <p:stCondLst>
                                    <p:cond delay="1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smtClean="0"/>
              <a:t>RAN/RAS- Example of scoring</a:t>
            </a:r>
          </a:p>
        </p:txBody>
      </p:sp>
      <p:graphicFrame>
        <p:nvGraphicFramePr>
          <p:cNvPr id="28675" name="Object 3"/>
          <p:cNvGraphicFramePr>
            <a:graphicFrameLocks noChangeAspect="1"/>
          </p:cNvGraphicFramePr>
          <p:nvPr/>
        </p:nvGraphicFramePr>
        <p:xfrm>
          <a:off x="255588" y="1905000"/>
          <a:ext cx="8855075" cy="4265613"/>
        </p:xfrm>
        <a:graphic>
          <a:graphicData uri="http://schemas.openxmlformats.org/presentationml/2006/ole">
            <mc:AlternateContent xmlns:mc="http://schemas.openxmlformats.org/markup-compatibility/2006">
              <mc:Choice xmlns:v="urn:schemas-microsoft-com:vml" Requires="v">
                <p:oleObj spid="_x0000_s1028" name="Document" r:id="rId4" imgW="5879884" imgH="2831996" progId="Word.Document.12">
                  <p:embed/>
                </p:oleObj>
              </mc:Choice>
              <mc:Fallback>
                <p:oleObj name="Document" r:id="rId4" imgW="5879884" imgH="2831996" progId="Word.Document.12">
                  <p:embed/>
                  <p:pic>
                    <p:nvPicPr>
                      <p:cNvPr id="28675"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88" y="1905000"/>
                        <a:ext cx="8855075" cy="426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0948427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10"/>
          <p:cNvSpPr txBox="1">
            <a:spLocks noChangeArrowheads="1"/>
          </p:cNvSpPr>
          <p:nvPr/>
        </p:nvSpPr>
        <p:spPr bwMode="auto">
          <a:xfrm>
            <a:off x="2057400" y="347663"/>
            <a:ext cx="37338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AU" altLang="en-US">
                <a:latin typeface="Arial" panose="020B0604020202020204" pitchFamily="34" charset="0"/>
              </a:rPr>
              <a:t>Working memory weakness</a:t>
            </a:r>
          </a:p>
        </p:txBody>
      </p:sp>
      <p:sp>
        <p:nvSpPr>
          <p:cNvPr id="5" name="_s3083">
            <a:extLst>
              <a:ext uri="{FF2B5EF4-FFF2-40B4-BE49-F238E27FC236}">
                <a16:creationId xmlns:a16="http://schemas.microsoft.com/office/drawing/2014/main" id="{DA42A6F1-425D-49C8-9948-F93B93A6A898}"/>
              </a:ext>
            </a:extLst>
          </p:cNvPr>
          <p:cNvSpPr>
            <a:spLocks noChangeArrowheads="1"/>
          </p:cNvSpPr>
          <p:nvPr/>
        </p:nvSpPr>
        <p:spPr bwMode="auto">
          <a:xfrm>
            <a:off x="304800" y="264419"/>
            <a:ext cx="1558151" cy="1243204"/>
          </a:xfrm>
          <a:prstGeom prst="roundRect">
            <a:avLst>
              <a:gd name="adj" fmla="val 16667"/>
            </a:avLst>
          </a:prstGeom>
          <a:solidFill>
            <a:srgbClr val="0099FF"/>
          </a:solidFill>
          <a:ln w="9525">
            <a:solidFill>
              <a:schemeClr val="tx1"/>
            </a:solidFill>
            <a:round/>
            <a:headEnd/>
            <a:tailEnd/>
          </a:ln>
          <a:scene3d>
            <a:camera prst="orthographicFront"/>
            <a:lightRig rig="threePt" dir="t"/>
          </a:scene3d>
          <a:sp3d>
            <a:bevelT/>
          </a:sp3d>
        </p:spPr>
        <p:txBody>
          <a:bodyPr wrap="none" lIns="0" tIns="0" rIns="0" bIns="0" anchor="ctr"/>
          <a:lstStyle/>
          <a:p>
            <a:pPr algn="ctr">
              <a:defRPr/>
            </a:pPr>
            <a:r>
              <a:rPr lang="en-AU" sz="1400" dirty="0">
                <a:ea typeface="+mn-ea"/>
                <a:cs typeface="Arial" panose="020B0604020202020204" pitchFamily="34" charset="0"/>
              </a:rPr>
              <a:t>  </a:t>
            </a:r>
            <a:r>
              <a:rPr lang="en-AU" sz="1400" b="1" dirty="0">
                <a:ea typeface="+mn-ea"/>
                <a:cs typeface="Arial" panose="020B0604020202020204" pitchFamily="34" charset="0"/>
              </a:rPr>
              <a:t>Auditory working </a:t>
            </a:r>
          </a:p>
          <a:p>
            <a:pPr algn="ctr">
              <a:defRPr/>
            </a:pPr>
            <a:r>
              <a:rPr lang="en-AU" sz="1400" b="1" dirty="0">
                <a:ea typeface="+mn-ea"/>
                <a:cs typeface="Arial" panose="020B0604020202020204" pitchFamily="34" charset="0"/>
              </a:rPr>
              <a:t>Memory</a:t>
            </a:r>
            <a:endParaRPr lang="en-US" sz="1400" b="1" dirty="0">
              <a:latin typeface="+mj-lt"/>
              <a:ea typeface="+mn-ea"/>
              <a:cs typeface="Arial" panose="020B0604020202020204" pitchFamily="34" charset="0"/>
            </a:endParaRPr>
          </a:p>
        </p:txBody>
      </p:sp>
      <p:sp>
        <p:nvSpPr>
          <p:cNvPr id="30726" name="Rectangle 3"/>
          <p:cNvSpPr>
            <a:spLocks noChangeArrowheads="1"/>
          </p:cNvSpPr>
          <p:nvPr/>
        </p:nvSpPr>
        <p:spPr bwMode="auto">
          <a:xfrm>
            <a:off x="411163" y="1981200"/>
            <a:ext cx="8382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AU" altLang="en-US" sz="1800">
                <a:latin typeface="Arial" panose="020B0604020202020204" pitchFamily="34" charset="0"/>
              </a:rPr>
              <a:t>the ability we have to </a:t>
            </a:r>
            <a:r>
              <a:rPr lang="en-AU" altLang="en-US" sz="1800">
                <a:solidFill>
                  <a:srgbClr val="FF0000"/>
                </a:solidFill>
                <a:latin typeface="Arial" panose="020B0604020202020204" pitchFamily="34" charset="0"/>
              </a:rPr>
              <a:t>hold</a:t>
            </a:r>
            <a:r>
              <a:rPr lang="en-AU" altLang="en-US" sz="1800">
                <a:latin typeface="Arial" panose="020B0604020202020204" pitchFamily="34" charset="0"/>
              </a:rPr>
              <a:t> in mind and </a:t>
            </a:r>
            <a:r>
              <a:rPr lang="en-AU" altLang="en-US" sz="1800">
                <a:solidFill>
                  <a:srgbClr val="FF0000"/>
                </a:solidFill>
                <a:latin typeface="Arial" panose="020B0604020202020204" pitchFamily="34" charset="0"/>
              </a:rPr>
              <a:t>mentally manipulate </a:t>
            </a:r>
            <a:r>
              <a:rPr lang="en-AU" altLang="en-US" sz="1800">
                <a:latin typeface="Arial" panose="020B0604020202020204" pitchFamily="34" charset="0"/>
              </a:rPr>
              <a:t>information over short periods of time. Working memory like the mental workspace that we use to store important information in the course of our mental activities</a:t>
            </a:r>
          </a:p>
          <a:p>
            <a:pPr>
              <a:spcBef>
                <a:spcPct val="0"/>
              </a:spcBef>
              <a:buFontTx/>
              <a:buNone/>
            </a:pPr>
            <a:endParaRPr lang="en-AU" altLang="en-US" sz="1800">
              <a:latin typeface="Arial" panose="020B0604020202020204" pitchFamily="34" charset="0"/>
            </a:endParaRPr>
          </a:p>
          <a:p>
            <a:pPr>
              <a:spcBef>
                <a:spcPct val="0"/>
              </a:spcBef>
              <a:buFontTx/>
              <a:buNone/>
            </a:pPr>
            <a:r>
              <a:rPr lang="en-AU" altLang="en-US" sz="1800">
                <a:solidFill>
                  <a:srgbClr val="FF0000"/>
                </a:solidFill>
                <a:latin typeface="Arial" panose="020B0604020202020204" pitchFamily="34" charset="0"/>
              </a:rPr>
              <a:t>There’s nothing that improves it other than understanding it and using strategies</a:t>
            </a:r>
          </a:p>
          <a:p>
            <a:pPr>
              <a:spcBef>
                <a:spcPct val="0"/>
              </a:spcBef>
              <a:buFontTx/>
              <a:buNone/>
            </a:pPr>
            <a:endParaRPr lang="en-AU" altLang="en-US" sz="1800">
              <a:latin typeface="Arial" panose="020B0604020202020204" pitchFamily="34" charset="0"/>
            </a:endParaRPr>
          </a:p>
          <a:p>
            <a:pPr>
              <a:spcBef>
                <a:spcPct val="0"/>
              </a:spcBef>
              <a:buFontTx/>
              <a:buNone/>
            </a:pPr>
            <a:r>
              <a:rPr lang="en-AU" altLang="en-US" sz="1800">
                <a:solidFill>
                  <a:srgbClr val="7030A0"/>
                </a:solidFill>
                <a:latin typeface="Arial" panose="020B0604020202020204" pitchFamily="34" charset="0"/>
              </a:rPr>
              <a:t>Activities often require the child to hold in mind some information (for example, a sentence to be written down) while doing something that for them is mentally challenging (such as spelling the individual words in the sentence). These are the kinds of activities on which children with poor working memory struggle with most, and often fail to complete them properly because they have lost from working memory the crucial information needed to guide their actions. </a:t>
            </a:r>
          </a:p>
          <a:p>
            <a:pPr>
              <a:spcBef>
                <a:spcPct val="0"/>
              </a:spcBef>
              <a:buFontTx/>
              <a:buNone/>
            </a:pPr>
            <a:endParaRPr lang="en-AU" altLang="en-US" sz="1800">
              <a:latin typeface="Arial" panose="020B0604020202020204" pitchFamily="34" charset="0"/>
            </a:endParaRPr>
          </a:p>
          <a:p>
            <a:pPr>
              <a:spcBef>
                <a:spcPct val="0"/>
              </a:spcBef>
              <a:buFontTx/>
              <a:buNone/>
            </a:pPr>
            <a:r>
              <a:rPr lang="en-AU" altLang="en-US" sz="1800">
                <a:latin typeface="Arial" panose="020B0604020202020204" pitchFamily="34" charset="0"/>
              </a:rPr>
              <a:t>Children with poor working memory also have problems following lengthy instructions to do one thing after another, because they forget the instruction before the whole sequence of actions has been completed.</a:t>
            </a:r>
          </a:p>
        </p:txBody>
      </p:sp>
      <p:pic>
        <p:nvPicPr>
          <p:cNvPr id="30727" name="Picture 2" descr="https://openclipart.org/image/2400px/svg_to_png/194608/140442907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1238" y="265113"/>
            <a:ext cx="1431925"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57640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ChangeArrowheads="1"/>
          </p:cNvSpPr>
          <p:nvPr/>
        </p:nvSpPr>
        <p:spPr bwMode="auto">
          <a:xfrm>
            <a:off x="2355850" y="32448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800">
                <a:latin typeface="Arial" panose="020B0604020202020204" pitchFamily="34" charset="0"/>
              </a:rPr>
              <a:t>  </a:t>
            </a:r>
          </a:p>
        </p:txBody>
      </p:sp>
      <p:pic>
        <p:nvPicPr>
          <p:cNvPr id="32771" name="Picture 5" descr="http://dreamatico.com/data_images/fear/fear-3.jpg"/>
          <p:cNvPicPr>
            <a:picLocks noChangeAspect="1" noChangeArrowheads="1"/>
          </p:cNvPicPr>
          <p:nvPr/>
        </p:nvPicPr>
        <p:blipFill>
          <a:blip r:embed="rId3">
            <a:extLst>
              <a:ext uri="{28A0092B-C50C-407E-A947-70E740481C1C}">
                <a14:useLocalDpi xmlns:a14="http://schemas.microsoft.com/office/drawing/2010/main" val="0"/>
              </a:ext>
            </a:extLst>
          </a:blip>
          <a:srcRect l="11308"/>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itle 1"/>
          <p:cNvSpPr>
            <a:spLocks noGrp="1"/>
          </p:cNvSpPr>
          <p:nvPr>
            <p:ph type="title"/>
          </p:nvPr>
        </p:nvSpPr>
        <p:spPr>
          <a:xfrm>
            <a:off x="228600" y="479425"/>
            <a:ext cx="8686800" cy="1143000"/>
          </a:xfrm>
        </p:spPr>
        <p:txBody>
          <a:bodyPr>
            <a:normAutofit fontScale="90000"/>
          </a:bodyPr>
          <a:lstStyle/>
          <a:p>
            <a:r>
              <a:rPr lang="en-US" altLang="en-US" sz="4000" smtClean="0">
                <a:solidFill>
                  <a:schemeClr val="bg1"/>
                </a:solidFill>
              </a:rPr>
              <a:t>Hippopotomonstrosesquippedaliophobia</a:t>
            </a:r>
            <a:r>
              <a:rPr lang="en-US" altLang="en-US" sz="3600" smtClean="0">
                <a:solidFill>
                  <a:schemeClr val="bg1"/>
                </a:solidFill>
              </a:rPr>
              <a:t>  </a:t>
            </a:r>
            <a:r>
              <a:rPr lang="en-US" altLang="en-US" sz="3600" smtClean="0"/>
              <a:t/>
            </a:r>
            <a:br>
              <a:rPr lang="en-US" altLang="en-US" sz="3600" smtClean="0"/>
            </a:br>
            <a:endParaRPr lang="en-US" altLang="en-US" sz="3600" smtClean="0"/>
          </a:p>
        </p:txBody>
      </p:sp>
      <p:sp>
        <p:nvSpPr>
          <p:cNvPr id="2" name="TextBox 1"/>
          <p:cNvSpPr txBox="1">
            <a:spLocks noChangeArrowheads="1"/>
          </p:cNvSpPr>
          <p:nvPr/>
        </p:nvSpPr>
        <p:spPr bwMode="auto">
          <a:xfrm>
            <a:off x="3048000" y="4267200"/>
            <a:ext cx="2628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AU" altLang="en-US" sz="1800">
                <a:latin typeface="Arial" panose="020B0604020202020204" pitchFamily="34" charset="0"/>
              </a:rPr>
              <a:t>Fear of long words</a:t>
            </a:r>
          </a:p>
        </p:txBody>
      </p:sp>
    </p:spTree>
    <p:extLst>
      <p:ext uri="{BB962C8B-B14F-4D97-AF65-F5344CB8AC3E}">
        <p14:creationId xmlns:p14="http://schemas.microsoft.com/office/powerpoint/2010/main" val="2556502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457200"/>
            <a:ext cx="8229600" cy="1143000"/>
          </a:xfrm>
        </p:spPr>
        <p:txBody>
          <a:bodyPr>
            <a:normAutofit fontScale="90000"/>
          </a:bodyPr>
          <a:lstStyle/>
          <a:p>
            <a:r>
              <a:rPr lang="en-AU" altLang="en-US" smtClean="0"/>
              <a:t>Something to show the folks back at work…..</a:t>
            </a:r>
          </a:p>
        </p:txBody>
      </p:sp>
      <p:sp>
        <p:nvSpPr>
          <p:cNvPr id="34819" name="Rectangle 4"/>
          <p:cNvSpPr>
            <a:spLocks noChangeArrowheads="1"/>
          </p:cNvSpPr>
          <p:nvPr/>
        </p:nvSpPr>
        <p:spPr bwMode="auto">
          <a:xfrm>
            <a:off x="990600" y="5105400"/>
            <a:ext cx="87249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AU" altLang="en-US" sz="2600" u="sng">
                <a:solidFill>
                  <a:srgbClr val="0563C1"/>
                </a:solidFill>
              </a:rPr>
              <a:t>https://www.youtube.com/watch?v=YSz-okYyzxQ</a:t>
            </a:r>
            <a:r>
              <a:rPr lang="en-AU" altLang="en-US" sz="2600">
                <a:solidFill>
                  <a:srgbClr val="000000"/>
                </a:solidFill>
              </a:rPr>
              <a:t> </a:t>
            </a:r>
            <a:endParaRPr lang="en-AU" altLang="en-US" sz="2600">
              <a:latin typeface="Arial" panose="020B0604020202020204" pitchFamily="34" charset="0"/>
            </a:endParaRPr>
          </a:p>
        </p:txBody>
      </p:sp>
      <p:pic>
        <p:nvPicPr>
          <p:cNvPr id="3482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 y="2324100"/>
            <a:ext cx="9144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50474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609600"/>
            <a:ext cx="4210050" cy="538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Box 4"/>
          <p:cNvSpPr txBox="1">
            <a:spLocks noChangeArrowheads="1"/>
          </p:cNvSpPr>
          <p:nvPr/>
        </p:nvSpPr>
        <p:spPr bwMode="auto">
          <a:xfrm>
            <a:off x="304800" y="914400"/>
            <a:ext cx="32004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AU" altLang="en-US" sz="1800">
                <a:latin typeface="Arial" panose="020B0604020202020204" pitchFamily="34" charset="0"/>
              </a:rPr>
              <a:t>An understanding of working memory is fundamental to good teaching:</a:t>
            </a:r>
          </a:p>
          <a:p>
            <a:pPr>
              <a:spcBef>
                <a:spcPct val="0"/>
              </a:spcBef>
              <a:buFontTx/>
              <a:buNone/>
            </a:pPr>
            <a:endParaRPr lang="en-AU" altLang="en-US" sz="1800">
              <a:latin typeface="Arial" panose="020B0604020202020204" pitchFamily="34" charset="0"/>
            </a:endParaRPr>
          </a:p>
          <a:p>
            <a:pPr>
              <a:spcBef>
                <a:spcPct val="0"/>
              </a:spcBef>
              <a:buFontTx/>
              <a:buNone/>
            </a:pPr>
            <a:r>
              <a:rPr lang="en-AU" altLang="en-US" sz="1800" u="sng">
                <a:latin typeface="Arial" panose="020B0604020202020204" pitchFamily="34" charset="0"/>
              </a:rPr>
              <a:t>This is essential reading</a:t>
            </a:r>
          </a:p>
        </p:txBody>
      </p:sp>
    </p:spTree>
    <p:extLst>
      <p:ext uri="{BB962C8B-B14F-4D97-AF65-F5344CB8AC3E}">
        <p14:creationId xmlns:p14="http://schemas.microsoft.com/office/powerpoint/2010/main" val="25084289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10"/>
          <p:cNvSpPr txBox="1">
            <a:spLocks noChangeArrowheads="1"/>
          </p:cNvSpPr>
          <p:nvPr/>
        </p:nvSpPr>
        <p:spPr bwMode="auto">
          <a:xfrm>
            <a:off x="2057400" y="347663"/>
            <a:ext cx="37338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AU" altLang="en-US">
                <a:latin typeface="Arial" panose="020B0604020202020204" pitchFamily="34" charset="0"/>
              </a:rPr>
              <a:t>Poor Orthographic Processing </a:t>
            </a:r>
          </a:p>
        </p:txBody>
      </p:sp>
      <p:sp>
        <p:nvSpPr>
          <p:cNvPr id="6" name="_s3084">
            <a:extLst>
              <a:ext uri="{FF2B5EF4-FFF2-40B4-BE49-F238E27FC236}">
                <a16:creationId xmlns:a16="http://schemas.microsoft.com/office/drawing/2014/main" id="{1808E653-8435-4596-83C8-03FE424D667A}"/>
              </a:ext>
            </a:extLst>
          </p:cNvPr>
          <p:cNvSpPr>
            <a:spLocks noChangeArrowheads="1"/>
          </p:cNvSpPr>
          <p:nvPr/>
        </p:nvSpPr>
        <p:spPr bwMode="auto">
          <a:xfrm>
            <a:off x="410911" y="296317"/>
            <a:ext cx="1558151" cy="1243204"/>
          </a:xfrm>
          <a:prstGeom prst="roundRect">
            <a:avLst>
              <a:gd name="adj" fmla="val 16667"/>
            </a:avLst>
          </a:prstGeom>
          <a:solidFill>
            <a:srgbClr val="00FF00"/>
          </a:solidFill>
          <a:ln w="9525">
            <a:solidFill>
              <a:schemeClr val="tx1"/>
            </a:solidFill>
            <a:round/>
            <a:headEnd/>
            <a:tailEnd/>
          </a:ln>
          <a:scene3d>
            <a:camera prst="orthographicFront"/>
            <a:lightRig rig="threePt" dir="t"/>
          </a:scene3d>
          <a:sp3d>
            <a:bevelT/>
          </a:sp3d>
        </p:spPr>
        <p:txBody>
          <a:bodyPr wrap="none" lIns="0" tIns="0" rIns="0" bIns="0" anchor="ctr"/>
          <a:lstStyle/>
          <a:p>
            <a:pPr algn="ctr">
              <a:defRPr/>
            </a:pPr>
            <a:r>
              <a:rPr lang="en-US" sz="1600" b="1" dirty="0">
                <a:latin typeface="+mj-lt"/>
                <a:ea typeface="+mn-ea"/>
                <a:cs typeface="Arial" panose="020B0604020202020204" pitchFamily="34" charset="0"/>
              </a:rPr>
              <a:t>Visual-</a:t>
            </a:r>
          </a:p>
          <a:p>
            <a:pPr algn="ctr">
              <a:defRPr/>
            </a:pPr>
            <a:r>
              <a:rPr lang="en-US" sz="1600" b="1" dirty="0">
                <a:latin typeface="+mj-lt"/>
                <a:ea typeface="+mn-ea"/>
                <a:cs typeface="Arial" panose="020B0604020202020204" pitchFamily="34" charset="0"/>
              </a:rPr>
              <a:t>orthographic</a:t>
            </a:r>
          </a:p>
          <a:p>
            <a:pPr algn="ctr">
              <a:defRPr/>
            </a:pPr>
            <a:r>
              <a:rPr lang="en-US" sz="1600" b="1" dirty="0">
                <a:latin typeface="+mj-lt"/>
                <a:ea typeface="+mn-ea"/>
                <a:cs typeface="Arial" panose="020B0604020202020204" pitchFamily="34" charset="0"/>
              </a:rPr>
              <a:t>processing</a:t>
            </a:r>
          </a:p>
        </p:txBody>
      </p:sp>
      <p:sp>
        <p:nvSpPr>
          <p:cNvPr id="37894" name="Rectangle 1"/>
          <p:cNvSpPr>
            <a:spLocks noChangeArrowheads="1"/>
          </p:cNvSpPr>
          <p:nvPr/>
        </p:nvSpPr>
        <p:spPr bwMode="auto">
          <a:xfrm>
            <a:off x="411163" y="1905000"/>
            <a:ext cx="8428037"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AU" altLang="en-US" sz="2400">
                <a:solidFill>
                  <a:srgbClr val="FF0000"/>
                </a:solidFill>
                <a:latin typeface="Arial" panose="020B0604020202020204" pitchFamily="34" charset="0"/>
              </a:rPr>
              <a:t>Ortho</a:t>
            </a:r>
            <a:r>
              <a:rPr lang="en-AU" altLang="en-US" sz="2400">
                <a:latin typeface="Arial" panose="020B0604020202020204" pitchFamily="34" charset="0"/>
              </a:rPr>
              <a:t> - straight </a:t>
            </a:r>
          </a:p>
          <a:p>
            <a:pPr>
              <a:spcBef>
                <a:spcPct val="0"/>
              </a:spcBef>
              <a:buFontTx/>
              <a:buNone/>
            </a:pPr>
            <a:r>
              <a:rPr lang="en-AU" altLang="en-US" sz="2400">
                <a:solidFill>
                  <a:srgbClr val="FF0000"/>
                </a:solidFill>
                <a:latin typeface="Arial" panose="020B0604020202020204" pitchFamily="34" charset="0"/>
              </a:rPr>
              <a:t>Graph</a:t>
            </a:r>
            <a:r>
              <a:rPr lang="en-AU" altLang="en-US" sz="2400">
                <a:latin typeface="Arial" panose="020B0604020202020204" pitchFamily="34" charset="0"/>
              </a:rPr>
              <a:t> - writing</a:t>
            </a:r>
          </a:p>
          <a:p>
            <a:pPr>
              <a:spcBef>
                <a:spcPct val="0"/>
              </a:spcBef>
              <a:buFontTx/>
              <a:buNone/>
            </a:pPr>
            <a:endParaRPr lang="en-AU" altLang="en-US" sz="1800">
              <a:latin typeface="Arial" panose="020B0604020202020204" pitchFamily="34" charset="0"/>
            </a:endParaRPr>
          </a:p>
          <a:p>
            <a:pPr>
              <a:spcBef>
                <a:spcPct val="0"/>
              </a:spcBef>
              <a:buFontTx/>
              <a:buNone/>
            </a:pPr>
            <a:endParaRPr lang="en-AU" altLang="en-US" sz="1800">
              <a:latin typeface="Arial" panose="020B0604020202020204" pitchFamily="34" charset="0"/>
            </a:endParaRPr>
          </a:p>
          <a:p>
            <a:pPr>
              <a:spcBef>
                <a:spcPct val="0"/>
              </a:spcBef>
              <a:buFontTx/>
              <a:buNone/>
            </a:pPr>
            <a:r>
              <a:rPr lang="en-AU" altLang="en-US" sz="1800">
                <a:latin typeface="Arial" panose="020B0604020202020204" pitchFamily="34" charset="0"/>
              </a:rPr>
              <a:t>The capacity to rapidly and accurately form images of the individual letters and spelling patterns of our language in memory. This includes letter  form and orientation, common letter combinations and syllable types.</a:t>
            </a:r>
          </a:p>
          <a:p>
            <a:pPr>
              <a:spcBef>
                <a:spcPct val="0"/>
              </a:spcBef>
              <a:buFontTx/>
              <a:buNone/>
            </a:pPr>
            <a:endParaRPr lang="en-AU" altLang="en-US" sz="1800">
              <a:latin typeface="Arial" panose="020B0604020202020204" pitchFamily="34" charset="0"/>
            </a:endParaRPr>
          </a:p>
          <a:p>
            <a:pPr>
              <a:spcBef>
                <a:spcPct val="0"/>
              </a:spcBef>
              <a:buFontTx/>
              <a:buNone/>
            </a:pPr>
            <a:r>
              <a:rPr lang="en-AU" altLang="en-US" sz="1800">
                <a:latin typeface="Arial" panose="020B0604020202020204" pitchFamily="34" charset="0"/>
              </a:rPr>
              <a:t>Does a word look right …</a:t>
            </a:r>
            <a:r>
              <a:rPr lang="en-AU" altLang="en-US" sz="3600" b="1">
                <a:solidFill>
                  <a:srgbClr val="FF0000"/>
                </a:solidFill>
                <a:latin typeface="Arial" panose="020B0604020202020204" pitchFamily="34" charset="0"/>
              </a:rPr>
              <a:t>smoke</a:t>
            </a:r>
            <a:r>
              <a:rPr lang="en-AU" altLang="en-US" sz="1800">
                <a:solidFill>
                  <a:srgbClr val="FF0000"/>
                </a:solidFill>
                <a:latin typeface="Arial" panose="020B0604020202020204" pitchFamily="34" charset="0"/>
              </a:rPr>
              <a:t> </a:t>
            </a:r>
            <a:r>
              <a:rPr lang="en-AU" altLang="en-US" sz="1800">
                <a:latin typeface="Arial" panose="020B0604020202020204" pitchFamily="34" charset="0"/>
              </a:rPr>
              <a:t>and </a:t>
            </a:r>
            <a:r>
              <a:rPr lang="en-AU" altLang="en-US" sz="3600" b="1">
                <a:solidFill>
                  <a:srgbClr val="FF0000"/>
                </a:solidFill>
                <a:latin typeface="Arial" panose="020B0604020202020204" pitchFamily="34" charset="0"/>
              </a:rPr>
              <a:t>smoak</a:t>
            </a:r>
            <a:r>
              <a:rPr lang="en-AU" altLang="en-US" sz="1800" b="1">
                <a:solidFill>
                  <a:srgbClr val="FF0000"/>
                </a:solidFill>
                <a:latin typeface="Arial" panose="020B0604020202020204" pitchFamily="34" charset="0"/>
              </a:rPr>
              <a:t> </a:t>
            </a:r>
            <a:r>
              <a:rPr lang="en-AU" altLang="en-US" sz="1800">
                <a:latin typeface="Arial" panose="020B0604020202020204" pitchFamily="34" charset="0"/>
              </a:rPr>
              <a:t>?</a:t>
            </a:r>
          </a:p>
          <a:p>
            <a:pPr>
              <a:spcBef>
                <a:spcPct val="0"/>
              </a:spcBef>
              <a:buFontTx/>
              <a:buNone/>
            </a:pPr>
            <a:endParaRPr lang="en-AU" altLang="en-US" sz="1800">
              <a:latin typeface="Arial" panose="020B0604020202020204" pitchFamily="34" charset="0"/>
            </a:endParaRPr>
          </a:p>
          <a:p>
            <a:pPr>
              <a:spcBef>
                <a:spcPct val="0"/>
              </a:spcBef>
              <a:buFontTx/>
              <a:buNone/>
            </a:pPr>
            <a:r>
              <a:rPr lang="en-AU" altLang="en-US" sz="1800">
                <a:latin typeface="Arial" panose="020B0604020202020204" pitchFamily="34" charset="0"/>
              </a:rPr>
              <a:t>Only a stable orthographic image of the word smoke will help as both are phonologically right</a:t>
            </a:r>
          </a:p>
          <a:p>
            <a:pPr>
              <a:spcBef>
                <a:spcPct val="0"/>
              </a:spcBef>
              <a:buFontTx/>
              <a:buNone/>
            </a:pPr>
            <a:endParaRPr lang="en-AU" altLang="en-US" sz="1800">
              <a:latin typeface="Arial" panose="020B0604020202020204" pitchFamily="34" charset="0"/>
            </a:endParaRPr>
          </a:p>
          <a:p>
            <a:pPr>
              <a:spcBef>
                <a:spcPct val="0"/>
              </a:spcBef>
              <a:buFontTx/>
              <a:buNone/>
            </a:pPr>
            <a:r>
              <a:rPr lang="en-AU" altLang="en-US" sz="1800">
                <a:latin typeface="Arial" panose="020B0604020202020204" pitchFamily="34" charset="0"/>
              </a:rPr>
              <a:t>Orthographic processing weaknesses show up in spelling. </a:t>
            </a:r>
          </a:p>
        </p:txBody>
      </p:sp>
      <p:pic>
        <p:nvPicPr>
          <p:cNvPr id="37895"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3238" y="150813"/>
            <a:ext cx="3541712"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01058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p:cNvPicPr>
            <a:picLocks noChangeAspect="1"/>
          </p:cNvPicPr>
          <p:nvPr/>
        </p:nvPicPr>
        <p:blipFill>
          <a:blip r:embed="rId2">
            <a:extLst>
              <a:ext uri="{28A0092B-C50C-407E-A947-70E740481C1C}">
                <a14:useLocalDpi xmlns:a14="http://schemas.microsoft.com/office/drawing/2010/main" val="0"/>
              </a:ext>
            </a:extLst>
          </a:blip>
          <a:srcRect l="790" t="1108" b="2"/>
          <a:stretch>
            <a:fillRect/>
          </a:stretch>
        </p:blipFill>
        <p:spPr bwMode="auto">
          <a:xfrm>
            <a:off x="0" y="100013"/>
            <a:ext cx="9144000" cy="665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1447800" y="1368425"/>
            <a:ext cx="6400800" cy="45243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AU" altLang="en-US" sz="3600">
                <a:solidFill>
                  <a:srgbClr val="FFFF00"/>
                </a:solidFill>
              </a:rPr>
              <a:t>Spelling rules are lifesavers for folks with dyslexia</a:t>
            </a:r>
          </a:p>
          <a:p>
            <a:pPr algn="ctr">
              <a:spcBef>
                <a:spcPct val="0"/>
              </a:spcBef>
              <a:buFontTx/>
              <a:buNone/>
            </a:pPr>
            <a:endParaRPr lang="en-AU" altLang="en-US" sz="3600">
              <a:solidFill>
                <a:schemeClr val="bg1"/>
              </a:solidFill>
            </a:endParaRPr>
          </a:p>
          <a:p>
            <a:pPr algn="ctr">
              <a:spcBef>
                <a:spcPct val="0"/>
              </a:spcBef>
              <a:buFontTx/>
              <a:buNone/>
            </a:pPr>
            <a:r>
              <a:rPr lang="en-AU" altLang="en-US" sz="3600">
                <a:solidFill>
                  <a:schemeClr val="bg1"/>
                </a:solidFill>
              </a:rPr>
              <a:t>With time and practice they help to compensate for poor </a:t>
            </a:r>
            <a:r>
              <a:rPr lang="en-AU" altLang="en-US" sz="3600">
                <a:solidFill>
                  <a:srgbClr val="FFFF00"/>
                </a:solidFill>
              </a:rPr>
              <a:t>orthographic processing</a:t>
            </a:r>
          </a:p>
          <a:p>
            <a:pPr algn="ctr">
              <a:spcBef>
                <a:spcPct val="0"/>
              </a:spcBef>
              <a:buFontTx/>
              <a:buNone/>
            </a:pPr>
            <a:endParaRPr lang="en-AU" altLang="en-US" sz="3600">
              <a:solidFill>
                <a:schemeClr val="bg1"/>
              </a:solidFill>
            </a:endParaRPr>
          </a:p>
          <a:p>
            <a:pPr algn="ctr">
              <a:spcBef>
                <a:spcPct val="0"/>
              </a:spcBef>
              <a:buFontTx/>
              <a:buNone/>
            </a:pPr>
            <a:r>
              <a:rPr lang="en-AU" altLang="en-US" sz="3600">
                <a:solidFill>
                  <a:schemeClr val="bg1"/>
                </a:solidFill>
              </a:rPr>
              <a:t>Don’t be told otherwise</a:t>
            </a:r>
          </a:p>
        </p:txBody>
      </p:sp>
      <p:sp>
        <p:nvSpPr>
          <p:cNvPr id="3" name="TextBox 2"/>
          <p:cNvSpPr txBox="1">
            <a:spLocks noChangeArrowheads="1"/>
          </p:cNvSpPr>
          <p:nvPr/>
        </p:nvSpPr>
        <p:spPr bwMode="auto">
          <a:xfrm>
            <a:off x="5410200" y="365125"/>
            <a:ext cx="3429000" cy="3698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AU" altLang="en-US" sz="1800">
                <a:latin typeface="Arial" panose="020B0604020202020204" pitchFamily="34" charset="0"/>
              </a:rPr>
              <a:t>This poster is for sale – see Bill</a:t>
            </a:r>
          </a:p>
        </p:txBody>
      </p:sp>
    </p:spTree>
    <p:extLst>
      <p:ext uri="{BB962C8B-B14F-4D97-AF65-F5344CB8AC3E}">
        <p14:creationId xmlns:p14="http://schemas.microsoft.com/office/powerpoint/2010/main" val="35880004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229600" cy="1143000"/>
          </a:xfrm>
        </p:spPr>
        <p:txBody>
          <a:bodyPr/>
          <a:lstStyle/>
          <a:p>
            <a:pPr algn="l"/>
            <a:r>
              <a:rPr lang="en-AU" dirty="0">
                <a:solidFill>
                  <a:srgbClr val="FF0000"/>
                </a:solidFill>
              </a:rPr>
              <a:t>A glimpse into the agony</a:t>
            </a:r>
          </a:p>
        </p:txBody>
      </p:sp>
      <p:sp>
        <p:nvSpPr>
          <p:cNvPr id="6" name="TextBox 5"/>
          <p:cNvSpPr txBox="1"/>
          <p:nvPr/>
        </p:nvSpPr>
        <p:spPr>
          <a:xfrm>
            <a:off x="405442" y="1600200"/>
            <a:ext cx="5029200" cy="1969770"/>
          </a:xfrm>
          <a:prstGeom prst="rect">
            <a:avLst/>
          </a:prstGeom>
          <a:noFill/>
        </p:spPr>
        <p:txBody>
          <a:bodyPr wrap="square" rtlCol="0">
            <a:spAutoFit/>
          </a:bodyPr>
          <a:lstStyle/>
          <a:p>
            <a:endParaRPr lang="en-AU" dirty="0">
              <a:solidFill>
                <a:srgbClr val="006600"/>
              </a:solidFill>
            </a:endParaRPr>
          </a:p>
          <a:p>
            <a:r>
              <a:rPr lang="en-AU" sz="3600" dirty="0">
                <a:solidFill>
                  <a:srgbClr val="006600"/>
                </a:solidFill>
              </a:rPr>
              <a:t>“Not a Cruel Fiction”</a:t>
            </a:r>
          </a:p>
          <a:p>
            <a:r>
              <a:rPr lang="en-AU" sz="1400" dirty="0">
                <a:solidFill>
                  <a:srgbClr val="002060"/>
                </a:solidFill>
              </a:rPr>
              <a:t>https://www.youtube.com/watch?v=rRdgip22h9I</a:t>
            </a:r>
            <a:endParaRPr lang="en-AU" sz="1400" dirty="0"/>
          </a:p>
          <a:p>
            <a:endParaRPr lang="en-AU" sz="1400" dirty="0">
              <a:solidFill>
                <a:srgbClr val="002060"/>
              </a:solidFill>
            </a:endParaRPr>
          </a:p>
          <a:p>
            <a:endParaRPr lang="en-AU" sz="1000" dirty="0">
              <a:solidFill>
                <a:srgbClr val="002060"/>
              </a:solidFill>
            </a:endParaRPr>
          </a:p>
          <a:p>
            <a:endParaRPr lang="en-AU" sz="1000" dirty="0">
              <a:solidFill>
                <a:srgbClr val="002060"/>
              </a:solidFill>
            </a:endParaRPr>
          </a:p>
          <a:p>
            <a:endParaRPr lang="en-AU" sz="1000" dirty="0">
              <a:solidFill>
                <a:srgbClr val="002060"/>
              </a:solidFill>
            </a:endParaRPr>
          </a:p>
          <a:p>
            <a:r>
              <a:rPr lang="en-AU" sz="1000" dirty="0">
                <a:solidFill>
                  <a:srgbClr val="002060"/>
                </a:solidFill>
              </a:rPr>
              <a:t> </a:t>
            </a:r>
            <a:endParaRPr lang="en-AU" sz="1000" dirty="0"/>
          </a:p>
        </p:txBody>
      </p:sp>
      <p:pic>
        <p:nvPicPr>
          <p:cNvPr id="1032" name="Picture 8" descr="http://straightspeed.files.wordpress.com/2011/07/jackie_stewart1.jpg"/>
          <p:cNvPicPr>
            <a:picLocks noChangeAspect="1" noChangeArrowheads="1"/>
          </p:cNvPicPr>
          <p:nvPr/>
        </p:nvPicPr>
        <p:blipFill>
          <a:blip r:embed="rId3" cstate="print"/>
          <a:srcRect/>
          <a:stretch>
            <a:fillRect/>
          </a:stretch>
        </p:blipFill>
        <p:spPr bwMode="auto">
          <a:xfrm>
            <a:off x="3581400" y="3200400"/>
            <a:ext cx="4953000" cy="3135686"/>
          </a:xfrm>
          <a:prstGeom prst="rect">
            <a:avLst/>
          </a:prstGeom>
          <a:noFill/>
        </p:spPr>
      </p:pic>
      <p:sp>
        <p:nvSpPr>
          <p:cNvPr id="7" name="TextBox 6"/>
          <p:cNvSpPr txBox="1"/>
          <p:nvPr/>
        </p:nvSpPr>
        <p:spPr>
          <a:xfrm>
            <a:off x="5105400" y="1524000"/>
            <a:ext cx="3429000" cy="1200329"/>
          </a:xfrm>
          <a:prstGeom prst="rect">
            <a:avLst/>
          </a:prstGeom>
          <a:noFill/>
        </p:spPr>
        <p:txBody>
          <a:bodyPr wrap="square" rtlCol="0">
            <a:spAutoFit/>
          </a:bodyPr>
          <a:lstStyle/>
          <a:p>
            <a:pPr algn="ctr"/>
            <a:r>
              <a:rPr lang="en-AU" sz="3600" i="1" dirty="0"/>
              <a:t>“The imposter within”</a:t>
            </a:r>
          </a:p>
        </p:txBody>
      </p:sp>
      <p:pic>
        <p:nvPicPr>
          <p:cNvPr id="8" name="Picture 2" descr="http://static.freedownloadmanager.org/i/48/4464/446447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981200"/>
            <a:ext cx="4572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82113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AU" dirty="0">
                <a:solidFill>
                  <a:srgbClr val="FF0000"/>
                </a:solidFill>
              </a:rPr>
              <a:t>Definition, </a:t>
            </a:r>
            <a:r>
              <a:rPr lang="en-AU" dirty="0">
                <a:solidFill>
                  <a:srgbClr val="006600"/>
                </a:solidFill>
              </a:rPr>
              <a:t>Your Task: groups of 4</a:t>
            </a:r>
          </a:p>
        </p:txBody>
      </p:sp>
      <p:sp>
        <p:nvSpPr>
          <p:cNvPr id="3" name="Content Placeholder 2"/>
          <p:cNvSpPr>
            <a:spLocks noGrp="1"/>
          </p:cNvSpPr>
          <p:nvPr>
            <p:ph idx="1"/>
          </p:nvPr>
        </p:nvSpPr>
        <p:spPr>
          <a:xfrm>
            <a:off x="457200" y="1600200"/>
            <a:ext cx="8229600" cy="4800600"/>
          </a:xfrm>
        </p:spPr>
        <p:txBody>
          <a:bodyPr>
            <a:normAutofit fontScale="85000" lnSpcReduction="20000"/>
          </a:bodyPr>
          <a:lstStyle/>
          <a:p>
            <a:pPr marL="0" indent="0">
              <a:buNone/>
            </a:pPr>
            <a:r>
              <a:rPr lang="en-AU" dirty="0"/>
              <a:t>Take all three definitions and come up with </a:t>
            </a:r>
          </a:p>
          <a:p>
            <a:pPr marL="0" indent="0">
              <a:buNone/>
            </a:pPr>
            <a:r>
              <a:rPr lang="en-AU" dirty="0"/>
              <a:t>4 things you want us all to remember about dyslexia.</a:t>
            </a:r>
          </a:p>
          <a:p>
            <a:pPr marL="0" indent="0">
              <a:buNone/>
            </a:pPr>
            <a:endParaRPr lang="en-AU" dirty="0"/>
          </a:p>
          <a:p>
            <a:pPr marL="0" indent="0">
              <a:buNone/>
            </a:pPr>
            <a:r>
              <a:rPr lang="en-AU" dirty="0"/>
              <a:t>Plan to present these to us as creatively as you like: </a:t>
            </a:r>
          </a:p>
          <a:p>
            <a:pPr marL="0" indent="0">
              <a:buNone/>
            </a:pPr>
            <a:endParaRPr lang="en-AU" dirty="0"/>
          </a:p>
          <a:p>
            <a:pPr marL="633413" indent="-280988"/>
            <a:r>
              <a:rPr lang="en-AU" dirty="0">
                <a:solidFill>
                  <a:srgbClr val="006600"/>
                </a:solidFill>
              </a:rPr>
              <a:t>Visually</a:t>
            </a:r>
          </a:p>
          <a:p>
            <a:pPr marL="633413" indent="-280988"/>
            <a:r>
              <a:rPr lang="en-AU" dirty="0">
                <a:solidFill>
                  <a:srgbClr val="006600"/>
                </a:solidFill>
              </a:rPr>
              <a:t>Auditory</a:t>
            </a:r>
          </a:p>
          <a:p>
            <a:pPr marL="633413" indent="-280988"/>
            <a:r>
              <a:rPr lang="en-AU" dirty="0">
                <a:solidFill>
                  <a:srgbClr val="006600"/>
                </a:solidFill>
              </a:rPr>
              <a:t>Kinaesthetically</a:t>
            </a:r>
          </a:p>
          <a:p>
            <a:pPr marL="0" indent="0">
              <a:buNone/>
            </a:pPr>
            <a:endParaRPr lang="en-AU" dirty="0"/>
          </a:p>
          <a:p>
            <a:pPr marL="0" indent="0">
              <a:buNone/>
            </a:pPr>
            <a:r>
              <a:rPr lang="en-AU" dirty="0"/>
              <a:t>You want to help it to stick in our memories, you have 10 minutes.  </a:t>
            </a:r>
            <a:br>
              <a:rPr lang="en-AU" dirty="0"/>
            </a:br>
            <a:endParaRPr lang="en-AU" dirty="0"/>
          </a:p>
        </p:txBody>
      </p:sp>
      <p:graphicFrame>
        <p:nvGraphicFramePr>
          <p:cNvPr id="4" name="Table 3"/>
          <p:cNvGraphicFramePr>
            <a:graphicFrameLocks noGrp="1"/>
          </p:cNvGraphicFramePr>
          <p:nvPr/>
        </p:nvGraphicFramePr>
        <p:xfrm>
          <a:off x="8077200" y="304800"/>
          <a:ext cx="736600" cy="323850"/>
        </p:xfrm>
        <a:graphic>
          <a:graphicData uri="http://schemas.openxmlformats.org/drawingml/2006/table">
            <a:tbl>
              <a:tblPr/>
              <a:tblGrid>
                <a:gridCol w="736600">
                  <a:extLst>
                    <a:ext uri="{9D8B030D-6E8A-4147-A177-3AD203B41FA5}">
                      <a16:colId xmlns:a16="http://schemas.microsoft.com/office/drawing/2014/main" val="20000"/>
                    </a:ext>
                  </a:extLst>
                </a:gridCol>
              </a:tblGrid>
              <a:tr h="323850">
                <a:tc>
                  <a:txBody>
                    <a:bodyPr/>
                    <a:lstStyle/>
                    <a:p>
                      <a:pPr algn="r" fontAlgn="b"/>
                      <a:r>
                        <a:rPr lang="en-AU" sz="1100" b="0" i="0" u="none" strike="noStrike" dirty="0">
                          <a:solidFill>
                            <a:srgbClr val="000000"/>
                          </a:solidFill>
                          <a:latin typeface="Calibri"/>
                        </a:rPr>
                        <a:t>9:18:00 AM</a:t>
                      </a:r>
                    </a:p>
                  </a:txBody>
                  <a:tcPr marL="9525" marR="9525" marT="9525" marB="0" anchor="b">
                    <a:lnL>
                      <a:noFill/>
                    </a:lnL>
                    <a:lnR>
                      <a:noFill/>
                    </a:lnR>
                    <a:lnT>
                      <a:noFill/>
                    </a:lnT>
                    <a:lnB>
                      <a:noFill/>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3190859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25ADB910D894EBAAF278C237BB79A89@DLLKX1S"/>
          <p:cNvPicPr>
            <a:picLocks noChangeAspect="1" noChangeArrowheads="1"/>
          </p:cNvPicPr>
          <p:nvPr/>
        </p:nvPicPr>
        <p:blipFill>
          <a:blip r:embed="rId3" cstate="print"/>
          <a:srcRect/>
          <a:stretch>
            <a:fillRect/>
          </a:stretch>
        </p:blipFill>
        <p:spPr bwMode="auto">
          <a:xfrm>
            <a:off x="609600" y="609600"/>
            <a:ext cx="7700026" cy="5750957"/>
          </a:xfrm>
          <a:prstGeom prst="rect">
            <a:avLst/>
          </a:prstGeom>
          <a:noFill/>
          <a:ln w="9525">
            <a:noFill/>
            <a:miter lim="800000"/>
            <a:headEnd/>
            <a:tailEnd/>
          </a:ln>
        </p:spPr>
      </p:pic>
    </p:spTree>
    <p:extLst>
      <p:ext uri="{BB962C8B-B14F-4D97-AF65-F5344CB8AC3E}">
        <p14:creationId xmlns:p14="http://schemas.microsoft.com/office/powerpoint/2010/main" val="3922675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533400" y="2743200"/>
            <a:ext cx="8136904" cy="553998"/>
          </a:xfrm>
          <a:prstGeom prst="rect">
            <a:avLst/>
          </a:prstGeom>
        </p:spPr>
        <p:txBody>
          <a:bodyPr wrap="square">
            <a:spAutoFit/>
          </a:bodyPr>
          <a:lstStyle/>
          <a:p>
            <a:r>
              <a:rPr lang="en-AU" sz="3000" i="1" dirty="0">
                <a:solidFill>
                  <a:schemeClr val="bg1"/>
                </a:solidFill>
                <a:latin typeface="+mj-lt"/>
              </a:rPr>
              <a:t>“I don’t want to be here anymore…” (to 3:02)</a:t>
            </a:r>
          </a:p>
        </p:txBody>
      </p:sp>
      <p:sp>
        <p:nvSpPr>
          <p:cNvPr id="3" name="Rectangle 2"/>
          <p:cNvSpPr/>
          <p:nvPr/>
        </p:nvSpPr>
        <p:spPr>
          <a:xfrm>
            <a:off x="762000" y="3733800"/>
            <a:ext cx="5791200" cy="369332"/>
          </a:xfrm>
          <a:prstGeom prst="rect">
            <a:avLst/>
          </a:prstGeom>
        </p:spPr>
        <p:txBody>
          <a:bodyPr wrap="square">
            <a:spAutoFit/>
          </a:bodyPr>
          <a:lstStyle/>
          <a:p>
            <a:r>
              <a:rPr lang="en-AU" dirty="0">
                <a:solidFill>
                  <a:srgbClr val="FF0000"/>
                </a:solidFill>
              </a:rPr>
              <a:t>https://www.youtube.com/watch?v=xqhTFuDG6KI</a:t>
            </a:r>
          </a:p>
        </p:txBody>
      </p:sp>
      <p:pic>
        <p:nvPicPr>
          <p:cNvPr id="4" name="Picture 2" descr="http://static.freedownloadmanager.org/i/48/4464/446447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9332" y="2743200"/>
            <a:ext cx="4572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0400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524000"/>
          </a:xfrm>
        </p:spPr>
        <p:txBody>
          <a:bodyPr>
            <a:normAutofit fontScale="90000"/>
          </a:bodyPr>
          <a:lstStyle/>
          <a:p>
            <a:r>
              <a:rPr lang="en-AU" dirty="0">
                <a:solidFill>
                  <a:srgbClr val="FF0000"/>
                </a:solidFill>
                <a:effectLst>
                  <a:outerShdw blurRad="38100" dist="38100" dir="2700000" algn="tl">
                    <a:srgbClr val="000000">
                      <a:alpha val="43137"/>
                    </a:srgbClr>
                  </a:outerShdw>
                </a:effectLst>
              </a:rPr>
              <a:t>Environmental factor </a:t>
            </a:r>
            <a:br>
              <a:rPr lang="en-AU" dirty="0">
                <a:solidFill>
                  <a:srgbClr val="FF0000"/>
                </a:solidFill>
                <a:effectLst>
                  <a:outerShdw blurRad="38100" dist="38100" dir="2700000" algn="tl">
                    <a:srgbClr val="000000">
                      <a:alpha val="43137"/>
                    </a:srgbClr>
                  </a:outerShdw>
                </a:effectLst>
              </a:rPr>
            </a:br>
            <a:r>
              <a:rPr lang="en-AU" dirty="0">
                <a:solidFill>
                  <a:srgbClr val="FF0000"/>
                </a:solidFill>
                <a:effectLst>
                  <a:outerShdw blurRad="38100" dist="38100" dir="2700000" algn="tl">
                    <a:srgbClr val="000000">
                      <a:alpha val="43137"/>
                    </a:srgbClr>
                  </a:outerShdw>
                </a:effectLst>
              </a:rPr>
              <a:t>English most difficult language </a:t>
            </a:r>
            <a:r>
              <a:rPr lang="en-AU" dirty="0">
                <a:effectLst>
                  <a:outerShdw blurRad="38100" dist="38100" dir="2700000" algn="tl">
                    <a:srgbClr val="000000">
                      <a:alpha val="43137"/>
                    </a:srgbClr>
                  </a:outerShdw>
                </a:effectLst>
              </a:rPr>
              <a:t/>
            </a:r>
            <a:br>
              <a:rPr lang="en-AU" dirty="0">
                <a:effectLst>
                  <a:outerShdw blurRad="38100" dist="38100" dir="2700000" algn="tl">
                    <a:srgbClr val="000000">
                      <a:alpha val="43137"/>
                    </a:srgbClr>
                  </a:outerShdw>
                </a:effectLst>
              </a:rPr>
            </a:br>
            <a:r>
              <a:rPr lang="en-AU" sz="2700" dirty="0"/>
              <a:t>Seymour, 2003 in Gabreili</a:t>
            </a:r>
            <a:endParaRPr lang="en-AU" sz="4000" dirty="0"/>
          </a:p>
        </p:txBody>
      </p:sp>
      <p:sp>
        <p:nvSpPr>
          <p:cNvPr id="3" name="Content Placeholder 2"/>
          <p:cNvSpPr>
            <a:spLocks noGrp="1"/>
          </p:cNvSpPr>
          <p:nvPr>
            <p:ph sz="half" idx="1"/>
          </p:nvPr>
        </p:nvSpPr>
        <p:spPr>
          <a:xfrm>
            <a:off x="467544" y="2328559"/>
            <a:ext cx="4038600" cy="4300842"/>
          </a:xfrm>
        </p:spPr>
        <p:txBody>
          <a:bodyPr>
            <a:normAutofit/>
          </a:bodyPr>
          <a:lstStyle/>
          <a:p>
            <a:pPr lvl="0">
              <a:buNone/>
            </a:pPr>
            <a:r>
              <a:rPr lang="en-AU" sz="3200" b="1" dirty="0">
                <a:solidFill>
                  <a:srgbClr val="7030A0"/>
                </a:solidFill>
              </a:rPr>
              <a:t>Easiest Languages</a:t>
            </a:r>
          </a:p>
          <a:p>
            <a:pPr lvl="0"/>
            <a:r>
              <a:rPr lang="en-AU" dirty="0"/>
              <a:t>Italian</a:t>
            </a:r>
          </a:p>
          <a:p>
            <a:pPr lvl="0"/>
            <a:r>
              <a:rPr lang="en-AU" dirty="0"/>
              <a:t>Icelandic</a:t>
            </a:r>
          </a:p>
          <a:p>
            <a:pPr lvl="0"/>
            <a:r>
              <a:rPr lang="en-AU" dirty="0"/>
              <a:t>Norwegian</a:t>
            </a:r>
          </a:p>
          <a:p>
            <a:pPr lvl="0"/>
            <a:r>
              <a:rPr lang="en-AU" dirty="0"/>
              <a:t>Spanish</a:t>
            </a:r>
          </a:p>
          <a:p>
            <a:pPr lvl="0"/>
            <a:r>
              <a:rPr lang="en-AU" dirty="0"/>
              <a:t>German</a:t>
            </a:r>
          </a:p>
          <a:p>
            <a:pPr lvl="0"/>
            <a:r>
              <a:rPr lang="en-AU" dirty="0"/>
              <a:t>Dutch</a:t>
            </a:r>
          </a:p>
          <a:p>
            <a:pPr lvl="0"/>
            <a:r>
              <a:rPr lang="en-AU" dirty="0"/>
              <a:t>Finnish</a:t>
            </a:r>
          </a:p>
          <a:p>
            <a:endParaRPr lang="en-AU" dirty="0"/>
          </a:p>
        </p:txBody>
      </p:sp>
      <p:sp>
        <p:nvSpPr>
          <p:cNvPr id="4" name="Content Placeholder 3"/>
          <p:cNvSpPr>
            <a:spLocks noGrp="1"/>
          </p:cNvSpPr>
          <p:nvPr>
            <p:ph sz="half" idx="2"/>
          </p:nvPr>
        </p:nvSpPr>
        <p:spPr>
          <a:xfrm>
            <a:off x="4644008" y="2332037"/>
            <a:ext cx="4271392" cy="3230563"/>
          </a:xfrm>
        </p:spPr>
        <p:txBody>
          <a:bodyPr>
            <a:normAutofit/>
          </a:bodyPr>
          <a:lstStyle/>
          <a:p>
            <a:pPr marL="7938" lvl="0" indent="9525">
              <a:buNone/>
            </a:pPr>
            <a:r>
              <a:rPr lang="en-AU" sz="3200" b="1" dirty="0">
                <a:solidFill>
                  <a:srgbClr val="7030A0"/>
                </a:solidFill>
              </a:rPr>
              <a:t>Most difficult languages</a:t>
            </a:r>
          </a:p>
          <a:p>
            <a:pPr lvl="0"/>
            <a:r>
              <a:rPr lang="en-AU" dirty="0"/>
              <a:t>English</a:t>
            </a:r>
          </a:p>
          <a:p>
            <a:pPr lvl="0"/>
            <a:r>
              <a:rPr lang="en-AU" dirty="0"/>
              <a:t>Danish</a:t>
            </a:r>
          </a:p>
          <a:p>
            <a:pPr marL="360363" lvl="0" indent="-360363"/>
            <a:r>
              <a:rPr lang="en-AU" dirty="0"/>
              <a:t>French</a:t>
            </a:r>
          </a:p>
          <a:p>
            <a:endParaRPr lang="en-AU" dirty="0"/>
          </a:p>
        </p:txBody>
      </p:sp>
    </p:spTree>
    <p:extLst>
      <p:ext uri="{BB962C8B-B14F-4D97-AF65-F5344CB8AC3E}">
        <p14:creationId xmlns:p14="http://schemas.microsoft.com/office/powerpoint/2010/main" val="41347008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toonpool.com/user/589/files/golfing_god_157555.jpg"/>
          <p:cNvPicPr>
            <a:picLocks noChangeAspect="1" noChangeArrowheads="1"/>
          </p:cNvPicPr>
          <p:nvPr/>
        </p:nvPicPr>
        <p:blipFill>
          <a:blip r:embed="rId3" cstate="print"/>
          <a:srcRect/>
          <a:stretch>
            <a:fillRect/>
          </a:stretch>
        </p:blipFill>
        <p:spPr bwMode="auto">
          <a:xfrm>
            <a:off x="304800" y="1752600"/>
            <a:ext cx="4941698" cy="5105400"/>
          </a:xfrm>
          <a:prstGeom prst="rect">
            <a:avLst/>
          </a:prstGeom>
          <a:noFill/>
        </p:spPr>
      </p:pic>
      <p:sp>
        <p:nvSpPr>
          <p:cNvPr id="6" name="Rounded Rectangular Callout 5"/>
          <p:cNvSpPr/>
          <p:nvPr/>
        </p:nvSpPr>
        <p:spPr>
          <a:xfrm>
            <a:off x="457200" y="304800"/>
            <a:ext cx="7086600" cy="1219200"/>
          </a:xfrm>
          <a:prstGeom prst="wedgeRoundRectCallout">
            <a:avLst>
              <a:gd name="adj1" fmla="val -25140"/>
              <a:gd name="adj2" fmla="val 10382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b="1" dirty="0"/>
              <a:t>It’s time we toughened you up. In your next time on earth you will be born with dyslexia</a:t>
            </a:r>
          </a:p>
        </p:txBody>
      </p:sp>
      <p:sp>
        <p:nvSpPr>
          <p:cNvPr id="7" name="Rounded Rectangular Callout 6"/>
          <p:cNvSpPr/>
          <p:nvPr/>
        </p:nvSpPr>
        <p:spPr>
          <a:xfrm>
            <a:off x="5638800" y="1905000"/>
            <a:ext cx="3200400" cy="3276600"/>
          </a:xfrm>
          <a:prstGeom prst="wedgeRoundRectCallout">
            <a:avLst>
              <a:gd name="adj1" fmla="val -75290"/>
              <a:gd name="adj2" fmla="val -1499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b="1" dirty="0"/>
              <a:t>OK Boss, I can live with that as long as I’m born in Italy, Iceland, Norway, Spain, Germany or Finland! </a:t>
            </a:r>
            <a:r>
              <a:rPr lang="en-AU" sz="2400" b="1" dirty="0">
                <a:solidFill>
                  <a:srgbClr val="FFFF00"/>
                </a:solidFill>
              </a:rPr>
              <a:t>If its an English speaking country, I’m calling the union!</a:t>
            </a:r>
          </a:p>
        </p:txBody>
      </p:sp>
    </p:spTree>
    <p:extLst>
      <p:ext uri="{BB962C8B-B14F-4D97-AF65-F5344CB8AC3E}">
        <p14:creationId xmlns:p14="http://schemas.microsoft.com/office/powerpoint/2010/main" val="13949707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68313" y="260350"/>
            <a:ext cx="8229600" cy="1143000"/>
          </a:xfrm>
        </p:spPr>
        <p:txBody>
          <a:bodyPr>
            <a:normAutofit fontScale="90000"/>
          </a:bodyPr>
          <a:lstStyle/>
          <a:p>
            <a:r>
              <a:rPr lang="en-AU" dirty="0">
                <a:solidFill>
                  <a:srgbClr val="FF0000"/>
                </a:solidFill>
                <a:effectLst>
                  <a:outerShdw blurRad="38100" dist="38100" dir="2700000" algn="tl">
                    <a:srgbClr val="000000">
                      <a:alpha val="43137"/>
                    </a:srgbClr>
                  </a:outerShdw>
                </a:effectLst>
              </a:rPr>
              <a:t>Causes:</a:t>
            </a:r>
            <a:br>
              <a:rPr lang="en-AU" dirty="0">
                <a:solidFill>
                  <a:srgbClr val="FF0000"/>
                </a:solidFill>
                <a:effectLst>
                  <a:outerShdw blurRad="38100" dist="38100" dir="2700000" algn="tl">
                    <a:srgbClr val="000000">
                      <a:alpha val="43137"/>
                    </a:srgbClr>
                  </a:outerShdw>
                </a:effectLst>
              </a:rPr>
            </a:br>
            <a:r>
              <a:rPr lang="en-AU" dirty="0">
                <a:solidFill>
                  <a:srgbClr val="FF0000"/>
                </a:solidFill>
                <a:effectLst>
                  <a:outerShdw blurRad="38100" dist="38100" dir="2700000" algn="tl">
                    <a:srgbClr val="000000">
                      <a:alpha val="43137"/>
                    </a:srgbClr>
                  </a:outerShdw>
                </a:effectLst>
              </a:rPr>
              <a:t>Australian research (2010)</a:t>
            </a:r>
          </a:p>
        </p:txBody>
      </p:sp>
      <p:sp>
        <p:nvSpPr>
          <p:cNvPr id="36867" name="Content Placeholder 2"/>
          <p:cNvSpPr>
            <a:spLocks noGrp="1"/>
          </p:cNvSpPr>
          <p:nvPr>
            <p:ph idx="1"/>
          </p:nvPr>
        </p:nvSpPr>
        <p:spPr>
          <a:xfrm>
            <a:off x="468313" y="2060575"/>
            <a:ext cx="8229600" cy="4525963"/>
          </a:xfrm>
        </p:spPr>
        <p:txBody>
          <a:bodyPr/>
          <a:lstStyle/>
          <a:p>
            <a:pPr>
              <a:buNone/>
            </a:pPr>
            <a:r>
              <a:rPr lang="en-AU" dirty="0"/>
              <a:t>“…there is no single cause of developmental dyslexia and it is likely that multiple causes interact in complex ways to impair reading acquisition...”</a:t>
            </a:r>
          </a:p>
          <a:p>
            <a:endParaRPr lang="en-AU" dirty="0"/>
          </a:p>
          <a:p>
            <a:endParaRPr lang="en-AU" dirty="0"/>
          </a:p>
          <a:p>
            <a:r>
              <a:rPr lang="en-AU" sz="2000" dirty="0"/>
              <a:t>Anne Castles, Gregor McLean and Genevieve McArthur</a:t>
            </a:r>
          </a:p>
          <a:p>
            <a:r>
              <a:rPr lang="en-AU" sz="2000" dirty="0"/>
              <a:t>Macquarie Centre for Cognitive Science.</a:t>
            </a:r>
          </a:p>
          <a:p>
            <a:r>
              <a:rPr lang="en-AU" sz="2000" dirty="0"/>
              <a:t>Dyslexia (neuropsychological) John Wiley &amp; Sons Vol 1, May/June (2010)</a:t>
            </a:r>
            <a:endParaRPr lang="en-AU" sz="2400" dirty="0"/>
          </a:p>
        </p:txBody>
      </p:sp>
    </p:spTree>
    <p:extLst>
      <p:ext uri="{BB962C8B-B14F-4D97-AF65-F5344CB8AC3E}">
        <p14:creationId xmlns:p14="http://schemas.microsoft.com/office/powerpoint/2010/main" val="7498608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a:solidFill>
                  <a:srgbClr val="FF0000"/>
                </a:solidFill>
                <a:effectLst>
                  <a:outerShdw blurRad="38100" dist="38100" dir="2700000" algn="tl">
                    <a:srgbClr val="000000">
                      <a:alpha val="43137"/>
                    </a:srgbClr>
                  </a:outerShdw>
                </a:effectLst>
              </a:rPr>
              <a:t>So: What is Phonological Awareness?</a:t>
            </a:r>
          </a:p>
        </p:txBody>
      </p:sp>
      <p:sp>
        <p:nvSpPr>
          <p:cNvPr id="4" name="TextBox 3"/>
          <p:cNvSpPr txBox="1"/>
          <p:nvPr/>
        </p:nvSpPr>
        <p:spPr>
          <a:xfrm>
            <a:off x="457200" y="1447801"/>
            <a:ext cx="8001000" cy="5170646"/>
          </a:xfrm>
          <a:prstGeom prst="rect">
            <a:avLst/>
          </a:prstGeom>
          <a:noFill/>
        </p:spPr>
        <p:txBody>
          <a:bodyPr wrap="square" rtlCol="0">
            <a:spAutoFit/>
          </a:bodyPr>
          <a:lstStyle/>
          <a:p>
            <a:r>
              <a:rPr lang="en-AU" sz="3600" dirty="0"/>
              <a:t>Pre-teaching of terms you’ll need</a:t>
            </a:r>
          </a:p>
          <a:p>
            <a:pPr algn="r"/>
            <a:endParaRPr lang="en-AU" sz="3600" dirty="0"/>
          </a:p>
          <a:p>
            <a:pPr marL="263525" indent="-263525" algn="r">
              <a:buFont typeface="Arial" pitchFamily="34" charset="0"/>
              <a:buChar char="•"/>
            </a:pPr>
            <a:r>
              <a:rPr lang="en-AU" sz="2800" dirty="0">
                <a:solidFill>
                  <a:srgbClr val="C00000"/>
                </a:solidFill>
              </a:rPr>
              <a:t>What’s a Phoneme?</a:t>
            </a:r>
          </a:p>
          <a:p>
            <a:pPr marL="263525" indent="-263525" algn="r">
              <a:buFont typeface="Arial" pitchFamily="34" charset="0"/>
              <a:buChar char="•"/>
            </a:pPr>
            <a:r>
              <a:rPr lang="en-AU" sz="2800" dirty="0">
                <a:solidFill>
                  <a:srgbClr val="006600"/>
                </a:solidFill>
              </a:rPr>
              <a:t>What’s working memory?</a:t>
            </a:r>
          </a:p>
          <a:p>
            <a:pPr marL="263525" indent="-263525" algn="r">
              <a:buFont typeface="Arial" pitchFamily="34" charset="0"/>
              <a:buChar char="•"/>
            </a:pPr>
            <a:r>
              <a:rPr lang="en-AU" sz="2800" dirty="0">
                <a:solidFill>
                  <a:srgbClr val="C00000"/>
                </a:solidFill>
              </a:rPr>
              <a:t>What’s Irregular spelling?</a:t>
            </a:r>
          </a:p>
          <a:p>
            <a:pPr marL="263525" indent="-263525" algn="r">
              <a:buFont typeface="Arial" pitchFamily="34" charset="0"/>
              <a:buChar char="•"/>
            </a:pPr>
            <a:r>
              <a:rPr lang="en-AU" sz="2800" dirty="0">
                <a:solidFill>
                  <a:srgbClr val="006600"/>
                </a:solidFill>
              </a:rPr>
              <a:t>What’s verbal memory?</a:t>
            </a:r>
          </a:p>
          <a:p>
            <a:pPr marL="263525" indent="-263525" algn="r">
              <a:buFont typeface="Arial" pitchFamily="34" charset="0"/>
              <a:buChar char="•"/>
            </a:pPr>
            <a:r>
              <a:rPr lang="en-AU" sz="2800" dirty="0">
                <a:solidFill>
                  <a:srgbClr val="C00000"/>
                </a:solidFill>
              </a:rPr>
              <a:t>What’s sound blending?</a:t>
            </a:r>
          </a:p>
          <a:p>
            <a:pPr marL="263525" indent="-263525" algn="r">
              <a:buFont typeface="Arial" pitchFamily="34" charset="0"/>
              <a:buChar char="•"/>
            </a:pPr>
            <a:r>
              <a:rPr lang="en-AU" sz="2800" dirty="0">
                <a:solidFill>
                  <a:srgbClr val="006600"/>
                </a:solidFill>
              </a:rPr>
              <a:t>What are non-words?</a:t>
            </a:r>
          </a:p>
          <a:p>
            <a:endParaRPr lang="en-AU" dirty="0"/>
          </a:p>
          <a:p>
            <a:endParaRPr lang="en-AU" dirty="0"/>
          </a:p>
          <a:p>
            <a:r>
              <a:rPr lang="en-AU" dirty="0">
                <a:hlinkClick r:id="rId3"/>
              </a:rPr>
              <a:t>http://www.youtube.com/watch?v=71a_uVEH_dw</a:t>
            </a:r>
            <a:endParaRPr lang="en-AU" dirty="0"/>
          </a:p>
          <a:p>
            <a:r>
              <a:rPr lang="en-AU" b="1" dirty="0"/>
              <a:t>The Phonological disorder </a:t>
            </a:r>
            <a:r>
              <a:rPr lang="en-AU" dirty="0"/>
              <a:t>(after Hatcher &amp; </a:t>
            </a:r>
            <a:r>
              <a:rPr lang="en-AU" dirty="0" err="1"/>
              <a:t>Snowling</a:t>
            </a:r>
            <a:r>
              <a:rPr lang="en-AU" dirty="0"/>
              <a:t>)</a:t>
            </a:r>
          </a:p>
          <a:p>
            <a:pPr>
              <a:buFont typeface="Arial" pitchFamily="34" charset="0"/>
              <a:buChar char="•"/>
            </a:pPr>
            <a:endParaRPr lang="en-AU" dirty="0"/>
          </a:p>
        </p:txBody>
      </p:sp>
      <p:pic>
        <p:nvPicPr>
          <p:cNvPr id="41986" name="Picture 2" descr="http://us.123rf.com/400wm/400/400/Garry518/Garry5181003/Garry518100300042/6593258-object-on-white--toy-plastic-letters-and-numbers.jpg"/>
          <p:cNvPicPr>
            <a:picLocks noChangeAspect="1" noChangeArrowheads="1"/>
          </p:cNvPicPr>
          <p:nvPr/>
        </p:nvPicPr>
        <p:blipFill>
          <a:blip r:embed="rId4" cstate="print"/>
          <a:srcRect/>
          <a:stretch>
            <a:fillRect/>
          </a:stretch>
        </p:blipFill>
        <p:spPr bwMode="auto">
          <a:xfrm>
            <a:off x="457200" y="2514600"/>
            <a:ext cx="3543299" cy="2362200"/>
          </a:xfrm>
          <a:prstGeom prst="rect">
            <a:avLst/>
          </a:prstGeom>
          <a:noFill/>
        </p:spPr>
      </p:pic>
    </p:spTree>
    <p:extLst>
      <p:ext uri="{BB962C8B-B14F-4D97-AF65-F5344CB8AC3E}">
        <p14:creationId xmlns:p14="http://schemas.microsoft.com/office/powerpoint/2010/main" val="31553101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solidFill>
                  <a:srgbClr val="FF0000"/>
                </a:solidFill>
                <a:effectLst>
                  <a:outerShdw blurRad="38100" dist="38100" dir="2700000" algn="tl">
                    <a:srgbClr val="000000">
                      <a:alpha val="43137"/>
                    </a:srgbClr>
                  </a:outerShdw>
                </a:effectLst>
              </a:rPr>
              <a:t>Testing Phonological Awareness</a:t>
            </a:r>
          </a:p>
        </p:txBody>
      </p:sp>
      <p:sp>
        <p:nvSpPr>
          <p:cNvPr id="4" name="TextBox 3"/>
          <p:cNvSpPr txBox="1"/>
          <p:nvPr/>
        </p:nvSpPr>
        <p:spPr>
          <a:xfrm>
            <a:off x="436880" y="1779687"/>
            <a:ext cx="8001000" cy="4093428"/>
          </a:xfrm>
          <a:prstGeom prst="rect">
            <a:avLst/>
          </a:prstGeom>
          <a:noFill/>
        </p:spPr>
        <p:txBody>
          <a:bodyPr wrap="square" rtlCol="0">
            <a:spAutoFit/>
          </a:bodyPr>
          <a:lstStyle/>
          <a:p>
            <a:r>
              <a:rPr lang="en-AU" sz="3200" dirty="0" smtClean="0">
                <a:solidFill>
                  <a:srgbClr val="FF0000"/>
                </a:solidFill>
              </a:rPr>
              <a:t>P</a:t>
            </a:r>
            <a:r>
              <a:rPr lang="en-AU" sz="3200" dirty="0" smtClean="0"/>
              <a:t>honological</a:t>
            </a:r>
            <a:r>
              <a:rPr lang="en-AU" sz="3200" dirty="0" smtClean="0">
                <a:solidFill>
                  <a:srgbClr val="FF0000"/>
                </a:solidFill>
              </a:rPr>
              <a:t> A</a:t>
            </a:r>
            <a:r>
              <a:rPr lang="en-AU" sz="3200" dirty="0" smtClean="0"/>
              <a:t>wareness</a:t>
            </a:r>
            <a:r>
              <a:rPr lang="en-AU" sz="3200" dirty="0" smtClean="0">
                <a:solidFill>
                  <a:srgbClr val="FF0000"/>
                </a:solidFill>
              </a:rPr>
              <a:t> S</a:t>
            </a:r>
            <a:r>
              <a:rPr lang="en-AU" sz="3200" dirty="0" smtClean="0"/>
              <a:t>creening </a:t>
            </a:r>
            <a:r>
              <a:rPr lang="en-AU" sz="3200" dirty="0" smtClean="0">
                <a:solidFill>
                  <a:srgbClr val="FF0000"/>
                </a:solidFill>
              </a:rPr>
              <a:t>T</a:t>
            </a:r>
            <a:r>
              <a:rPr lang="en-AU" sz="3200" dirty="0" smtClean="0"/>
              <a:t>est</a:t>
            </a:r>
            <a:r>
              <a:rPr lang="en-AU" sz="3200" dirty="0" smtClean="0">
                <a:solidFill>
                  <a:srgbClr val="FF0000"/>
                </a:solidFill>
              </a:rPr>
              <a:t>– </a:t>
            </a:r>
            <a:r>
              <a:rPr lang="en-AU" sz="3200" dirty="0"/>
              <a:t>Kilpatrick (</a:t>
            </a:r>
            <a:r>
              <a:rPr lang="en-AU" sz="3200" dirty="0" err="1"/>
              <a:t>McInnes</a:t>
            </a:r>
            <a:r>
              <a:rPr lang="en-AU" sz="3200" dirty="0"/>
              <a:t>)</a:t>
            </a:r>
          </a:p>
          <a:p>
            <a:endParaRPr lang="en-AU" sz="3200" dirty="0">
              <a:solidFill>
                <a:srgbClr val="FF0000"/>
              </a:solidFill>
            </a:endParaRPr>
          </a:p>
          <a:p>
            <a:r>
              <a:rPr lang="en-AU" sz="3200" dirty="0" smtClean="0">
                <a:solidFill>
                  <a:srgbClr val="FF0000"/>
                </a:solidFill>
              </a:rPr>
              <a:t>S</a:t>
            </a:r>
            <a:r>
              <a:rPr lang="en-AU" sz="3200" dirty="0" smtClean="0"/>
              <a:t>utherland </a:t>
            </a:r>
            <a:r>
              <a:rPr lang="en-AU" sz="3200" dirty="0">
                <a:solidFill>
                  <a:srgbClr val="FF0000"/>
                </a:solidFill>
              </a:rPr>
              <a:t>P</a:t>
            </a:r>
            <a:r>
              <a:rPr lang="en-AU" sz="3200" dirty="0"/>
              <a:t>honological </a:t>
            </a:r>
            <a:r>
              <a:rPr lang="en-AU" sz="3200" dirty="0">
                <a:solidFill>
                  <a:srgbClr val="FF0000"/>
                </a:solidFill>
              </a:rPr>
              <a:t>A</a:t>
            </a:r>
            <a:r>
              <a:rPr lang="en-AU" sz="3200" dirty="0"/>
              <a:t>wareness </a:t>
            </a:r>
            <a:r>
              <a:rPr lang="en-AU" sz="3200" dirty="0">
                <a:solidFill>
                  <a:srgbClr val="FF0000"/>
                </a:solidFill>
              </a:rPr>
              <a:t>T</a:t>
            </a:r>
            <a:r>
              <a:rPr lang="en-AU" sz="3200" dirty="0"/>
              <a:t>est (</a:t>
            </a:r>
            <a:r>
              <a:rPr lang="en-AU" sz="3200" dirty="0">
                <a:solidFill>
                  <a:srgbClr val="FF0000"/>
                </a:solidFill>
              </a:rPr>
              <a:t>SPAT</a:t>
            </a:r>
            <a:r>
              <a:rPr lang="en-AU" sz="3200" dirty="0"/>
              <a:t>)</a:t>
            </a:r>
          </a:p>
          <a:p>
            <a:endParaRPr lang="en-AU" sz="3200" dirty="0"/>
          </a:p>
          <a:p>
            <a:r>
              <a:rPr lang="en-AU" sz="3200" dirty="0" smtClean="0"/>
              <a:t>The list goes on and on….</a:t>
            </a:r>
            <a:endParaRPr lang="en-AU" sz="3200" dirty="0"/>
          </a:p>
          <a:p>
            <a:endParaRPr lang="en-AU" sz="3200" dirty="0"/>
          </a:p>
          <a:p>
            <a:pPr algn="r"/>
            <a:endParaRPr lang="en-AU" sz="3600" dirty="0"/>
          </a:p>
        </p:txBody>
      </p:sp>
    </p:spTree>
    <p:extLst>
      <p:ext uri="{BB962C8B-B14F-4D97-AF65-F5344CB8AC3E}">
        <p14:creationId xmlns:p14="http://schemas.microsoft.com/office/powerpoint/2010/main" val="8505341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16827" y="1823657"/>
            <a:ext cx="5867400" cy="4899837"/>
          </a:xfrm>
          <a:prstGeom prst="rect">
            <a:avLst/>
          </a:prstGeom>
        </p:spPr>
      </p:pic>
      <p:pic>
        <p:nvPicPr>
          <p:cNvPr id="5" name="Picture 4"/>
          <p:cNvPicPr>
            <a:picLocks noChangeAspect="1"/>
          </p:cNvPicPr>
          <p:nvPr/>
        </p:nvPicPr>
        <p:blipFill>
          <a:blip r:embed="rId3"/>
          <a:stretch>
            <a:fillRect/>
          </a:stretch>
        </p:blipFill>
        <p:spPr>
          <a:xfrm>
            <a:off x="0" y="-6927"/>
            <a:ext cx="6172200" cy="1830584"/>
          </a:xfrm>
          <a:prstGeom prst="rect">
            <a:avLst/>
          </a:prstGeom>
        </p:spPr>
      </p:pic>
      <p:pic>
        <p:nvPicPr>
          <p:cNvPr id="6" name="Picture 5"/>
          <p:cNvPicPr>
            <a:picLocks noChangeAspect="1"/>
          </p:cNvPicPr>
          <p:nvPr/>
        </p:nvPicPr>
        <p:blipFill>
          <a:blip r:embed="rId4"/>
          <a:stretch>
            <a:fillRect/>
          </a:stretch>
        </p:blipFill>
        <p:spPr>
          <a:xfrm>
            <a:off x="6400800" y="93545"/>
            <a:ext cx="2867025" cy="828675"/>
          </a:xfrm>
          <a:prstGeom prst="rect">
            <a:avLst/>
          </a:prstGeom>
        </p:spPr>
      </p:pic>
    </p:spTree>
    <p:extLst>
      <p:ext uri="{BB962C8B-B14F-4D97-AF65-F5344CB8AC3E}">
        <p14:creationId xmlns:p14="http://schemas.microsoft.com/office/powerpoint/2010/main" val="39176657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solidFill>
                  <a:srgbClr val="FF0000"/>
                </a:solidFill>
                <a:effectLst>
                  <a:outerShdw blurRad="38100" dist="38100" dir="2700000" algn="tl">
                    <a:srgbClr val="000000">
                      <a:alpha val="43137"/>
                    </a:srgbClr>
                  </a:outerShdw>
                </a:effectLst>
              </a:rPr>
              <a:t>Testing Phonological Awareness</a:t>
            </a:r>
          </a:p>
        </p:txBody>
      </p:sp>
      <p:pic>
        <p:nvPicPr>
          <p:cNvPr id="47106" name="Picture 2" descr="http://www.edsco.com.au/spnet6/img/P/E/A/0/2/PEA-02055.jpg"/>
          <p:cNvPicPr>
            <a:picLocks noChangeAspect="1" noChangeArrowheads="1"/>
          </p:cNvPicPr>
          <p:nvPr/>
        </p:nvPicPr>
        <p:blipFill>
          <a:blip r:embed="rId3" cstate="print"/>
          <a:srcRect/>
          <a:stretch>
            <a:fillRect/>
          </a:stretch>
        </p:blipFill>
        <p:spPr bwMode="auto">
          <a:xfrm>
            <a:off x="7467600" y="3548915"/>
            <a:ext cx="1347710" cy="1898424"/>
          </a:xfrm>
          <a:prstGeom prst="rect">
            <a:avLst/>
          </a:prstGeom>
          <a:noFill/>
        </p:spPr>
      </p:pic>
      <p:graphicFrame>
        <p:nvGraphicFramePr>
          <p:cNvPr id="5" name="Table 4"/>
          <p:cNvGraphicFramePr>
            <a:graphicFrameLocks noGrp="1"/>
          </p:cNvGraphicFramePr>
          <p:nvPr>
            <p:extLst>
              <p:ext uri="{D42A27DB-BD31-4B8C-83A1-F6EECF244321}">
                <p14:modId xmlns:p14="http://schemas.microsoft.com/office/powerpoint/2010/main" val="4213408194"/>
              </p:ext>
            </p:extLst>
          </p:nvPr>
        </p:nvGraphicFramePr>
        <p:xfrm>
          <a:off x="7772400" y="304800"/>
          <a:ext cx="863600" cy="190500"/>
        </p:xfrm>
        <a:graphic>
          <a:graphicData uri="http://schemas.openxmlformats.org/drawingml/2006/table">
            <a:tbl>
              <a:tblPr/>
              <a:tblGrid>
                <a:gridCol w="863600">
                  <a:extLst>
                    <a:ext uri="{9D8B030D-6E8A-4147-A177-3AD203B41FA5}">
                      <a16:colId xmlns:a16="http://schemas.microsoft.com/office/drawing/2014/main" val="20000"/>
                    </a:ext>
                  </a:extLst>
                </a:gridCol>
              </a:tblGrid>
              <a:tr h="190500">
                <a:tc>
                  <a:txBody>
                    <a:bodyPr/>
                    <a:lstStyle/>
                    <a:p>
                      <a:pPr algn="r" fontAlgn="b"/>
                      <a:endParaRPr lang="en-AU" sz="1100" b="0" i="0" u="none" strike="noStrike" dirty="0">
                        <a:solidFill>
                          <a:srgbClr val="000000"/>
                        </a:solidFill>
                        <a:latin typeface="Calibri"/>
                      </a:endParaRPr>
                    </a:p>
                  </a:txBody>
                  <a:tcPr marL="9525" marR="9525" marT="9525" marB="0" anchor="b">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3" name="TextBox 2"/>
          <p:cNvSpPr txBox="1"/>
          <p:nvPr/>
        </p:nvSpPr>
        <p:spPr>
          <a:xfrm>
            <a:off x="1091046" y="1875409"/>
            <a:ext cx="838200" cy="1631216"/>
          </a:xfrm>
          <a:prstGeom prst="rect">
            <a:avLst/>
          </a:prstGeom>
          <a:noFill/>
        </p:spPr>
        <p:txBody>
          <a:bodyPr wrap="square" rtlCol="0">
            <a:spAutoFit/>
          </a:bodyPr>
          <a:lstStyle/>
          <a:p>
            <a:r>
              <a:rPr lang="en-AU" sz="2000" dirty="0"/>
              <a:t>3</a:t>
            </a:r>
          </a:p>
          <a:p>
            <a:r>
              <a:rPr lang="en-AU" sz="2000" dirty="0"/>
              <a:t>3</a:t>
            </a:r>
          </a:p>
          <a:p>
            <a:r>
              <a:rPr lang="en-AU" sz="2000" dirty="0"/>
              <a:t>4</a:t>
            </a:r>
          </a:p>
          <a:p>
            <a:r>
              <a:rPr lang="en-AU" sz="2000" dirty="0"/>
              <a:t>4</a:t>
            </a:r>
          </a:p>
          <a:p>
            <a:r>
              <a:rPr lang="en-AU" sz="2000" dirty="0"/>
              <a:t>3</a:t>
            </a:r>
          </a:p>
        </p:txBody>
      </p:sp>
      <p:sp>
        <p:nvSpPr>
          <p:cNvPr id="7" name="TextBox 6"/>
          <p:cNvSpPr txBox="1"/>
          <p:nvPr/>
        </p:nvSpPr>
        <p:spPr>
          <a:xfrm>
            <a:off x="1887682" y="1917699"/>
            <a:ext cx="838200" cy="1631216"/>
          </a:xfrm>
          <a:prstGeom prst="rect">
            <a:avLst/>
          </a:prstGeom>
          <a:noFill/>
        </p:spPr>
        <p:txBody>
          <a:bodyPr wrap="square" rtlCol="0">
            <a:spAutoFit/>
          </a:bodyPr>
          <a:lstStyle/>
          <a:p>
            <a:r>
              <a:rPr lang="en-AU" sz="2000" dirty="0"/>
              <a:t>2</a:t>
            </a:r>
          </a:p>
          <a:p>
            <a:r>
              <a:rPr lang="en-AU" sz="2000" dirty="0"/>
              <a:t>3</a:t>
            </a:r>
          </a:p>
          <a:p>
            <a:r>
              <a:rPr lang="en-AU" sz="2000" dirty="0"/>
              <a:t>3</a:t>
            </a:r>
          </a:p>
          <a:p>
            <a:r>
              <a:rPr lang="en-AU" sz="2000" dirty="0"/>
              <a:t>5</a:t>
            </a:r>
          </a:p>
          <a:p>
            <a:r>
              <a:rPr lang="en-AU" sz="2000" dirty="0"/>
              <a:t>3</a:t>
            </a:r>
          </a:p>
        </p:txBody>
      </p:sp>
      <p:sp>
        <p:nvSpPr>
          <p:cNvPr id="6" name="TextBox 5"/>
          <p:cNvSpPr txBox="1"/>
          <p:nvPr/>
        </p:nvSpPr>
        <p:spPr>
          <a:xfrm>
            <a:off x="342900" y="1917699"/>
            <a:ext cx="762000" cy="461665"/>
          </a:xfrm>
          <a:prstGeom prst="rect">
            <a:avLst/>
          </a:prstGeom>
          <a:noFill/>
        </p:spPr>
        <p:txBody>
          <a:bodyPr wrap="square" rtlCol="0">
            <a:spAutoFit/>
          </a:bodyPr>
          <a:lstStyle/>
          <a:p>
            <a:r>
              <a:rPr lang="en-AU" sz="2400" b="1" dirty="0"/>
              <a:t>1.</a:t>
            </a:r>
            <a:r>
              <a:rPr lang="en-AU" dirty="0"/>
              <a:t> </a:t>
            </a:r>
          </a:p>
        </p:txBody>
      </p:sp>
      <p:sp>
        <p:nvSpPr>
          <p:cNvPr id="9" name="TextBox 8"/>
          <p:cNvSpPr txBox="1"/>
          <p:nvPr/>
        </p:nvSpPr>
        <p:spPr>
          <a:xfrm>
            <a:off x="3276600" y="1892298"/>
            <a:ext cx="762000" cy="461665"/>
          </a:xfrm>
          <a:prstGeom prst="rect">
            <a:avLst/>
          </a:prstGeom>
          <a:noFill/>
        </p:spPr>
        <p:txBody>
          <a:bodyPr wrap="square" rtlCol="0">
            <a:spAutoFit/>
          </a:bodyPr>
          <a:lstStyle/>
          <a:p>
            <a:r>
              <a:rPr lang="en-AU" sz="2400" b="1" dirty="0"/>
              <a:t>2. </a:t>
            </a:r>
            <a:r>
              <a:rPr lang="en-AU" dirty="0"/>
              <a:t> </a:t>
            </a:r>
          </a:p>
        </p:txBody>
      </p:sp>
      <p:sp>
        <p:nvSpPr>
          <p:cNvPr id="10" name="TextBox 9"/>
          <p:cNvSpPr txBox="1"/>
          <p:nvPr/>
        </p:nvSpPr>
        <p:spPr>
          <a:xfrm>
            <a:off x="4038600" y="1892298"/>
            <a:ext cx="838200" cy="1631216"/>
          </a:xfrm>
          <a:prstGeom prst="rect">
            <a:avLst/>
          </a:prstGeom>
          <a:noFill/>
        </p:spPr>
        <p:txBody>
          <a:bodyPr wrap="square" rtlCol="0">
            <a:spAutoFit/>
          </a:bodyPr>
          <a:lstStyle/>
          <a:p>
            <a:r>
              <a:rPr lang="en-AU" sz="2000" dirty="0"/>
              <a:t>4</a:t>
            </a:r>
          </a:p>
          <a:p>
            <a:r>
              <a:rPr lang="en-AU" sz="2000" dirty="0"/>
              <a:t>4</a:t>
            </a:r>
          </a:p>
          <a:p>
            <a:r>
              <a:rPr lang="en-AU" sz="2000" dirty="0"/>
              <a:t>4</a:t>
            </a:r>
          </a:p>
          <a:p>
            <a:r>
              <a:rPr lang="en-AU" sz="2000" dirty="0"/>
              <a:t>6</a:t>
            </a:r>
          </a:p>
          <a:p>
            <a:r>
              <a:rPr lang="en-AU" sz="2000" dirty="0"/>
              <a:t>3</a:t>
            </a:r>
          </a:p>
        </p:txBody>
      </p:sp>
      <p:sp>
        <p:nvSpPr>
          <p:cNvPr id="11" name="TextBox 10"/>
          <p:cNvSpPr txBox="1"/>
          <p:nvPr/>
        </p:nvSpPr>
        <p:spPr>
          <a:xfrm>
            <a:off x="4876800" y="1905000"/>
            <a:ext cx="838200" cy="1631216"/>
          </a:xfrm>
          <a:prstGeom prst="rect">
            <a:avLst/>
          </a:prstGeom>
          <a:noFill/>
        </p:spPr>
        <p:txBody>
          <a:bodyPr wrap="square" rtlCol="0">
            <a:spAutoFit/>
          </a:bodyPr>
          <a:lstStyle/>
          <a:p>
            <a:r>
              <a:rPr lang="en-AU" sz="2000" dirty="0"/>
              <a:t>4</a:t>
            </a:r>
          </a:p>
          <a:p>
            <a:r>
              <a:rPr lang="en-AU" sz="2000" dirty="0"/>
              <a:t>5</a:t>
            </a:r>
          </a:p>
          <a:p>
            <a:r>
              <a:rPr lang="en-AU" sz="2000" dirty="0"/>
              <a:t>5</a:t>
            </a:r>
          </a:p>
          <a:p>
            <a:r>
              <a:rPr lang="en-AU" sz="2000" dirty="0"/>
              <a:t>5</a:t>
            </a:r>
          </a:p>
          <a:p>
            <a:r>
              <a:rPr lang="en-AU" sz="2000" dirty="0"/>
              <a:t>10</a:t>
            </a:r>
          </a:p>
        </p:txBody>
      </p:sp>
      <p:sp>
        <p:nvSpPr>
          <p:cNvPr id="12" name="TextBox 11"/>
          <p:cNvSpPr txBox="1"/>
          <p:nvPr/>
        </p:nvSpPr>
        <p:spPr>
          <a:xfrm>
            <a:off x="5825836" y="1875409"/>
            <a:ext cx="762000" cy="461665"/>
          </a:xfrm>
          <a:prstGeom prst="rect">
            <a:avLst/>
          </a:prstGeom>
          <a:noFill/>
        </p:spPr>
        <p:txBody>
          <a:bodyPr wrap="square" rtlCol="0">
            <a:spAutoFit/>
          </a:bodyPr>
          <a:lstStyle/>
          <a:p>
            <a:r>
              <a:rPr lang="en-AU" sz="2400" b="1" dirty="0"/>
              <a:t>3.</a:t>
            </a:r>
            <a:r>
              <a:rPr lang="en-AU" dirty="0"/>
              <a:t> </a:t>
            </a:r>
          </a:p>
        </p:txBody>
      </p:sp>
      <p:sp>
        <p:nvSpPr>
          <p:cNvPr id="13" name="TextBox 12"/>
          <p:cNvSpPr txBox="1"/>
          <p:nvPr/>
        </p:nvSpPr>
        <p:spPr>
          <a:xfrm>
            <a:off x="6698672" y="1917699"/>
            <a:ext cx="838200" cy="1015663"/>
          </a:xfrm>
          <a:prstGeom prst="rect">
            <a:avLst/>
          </a:prstGeom>
          <a:noFill/>
        </p:spPr>
        <p:txBody>
          <a:bodyPr wrap="square" rtlCol="0">
            <a:spAutoFit/>
          </a:bodyPr>
          <a:lstStyle/>
          <a:p>
            <a:r>
              <a:rPr lang="en-AU" sz="2000" dirty="0"/>
              <a:t>‘r’</a:t>
            </a:r>
          </a:p>
          <a:p>
            <a:r>
              <a:rPr lang="en-AU" sz="2000" dirty="0"/>
              <a:t>‘c’</a:t>
            </a:r>
          </a:p>
          <a:p>
            <a:r>
              <a:rPr lang="en-AU" sz="2000" dirty="0"/>
              <a:t>‘w’</a:t>
            </a:r>
          </a:p>
        </p:txBody>
      </p:sp>
      <p:sp>
        <p:nvSpPr>
          <p:cNvPr id="14" name="TextBox 13"/>
          <p:cNvSpPr txBox="1"/>
          <p:nvPr/>
        </p:nvSpPr>
        <p:spPr>
          <a:xfrm>
            <a:off x="7696200" y="1917699"/>
            <a:ext cx="1295400" cy="1015663"/>
          </a:xfrm>
          <a:prstGeom prst="rect">
            <a:avLst/>
          </a:prstGeom>
          <a:noFill/>
        </p:spPr>
        <p:txBody>
          <a:bodyPr wrap="square" rtlCol="0">
            <a:spAutoFit/>
          </a:bodyPr>
          <a:lstStyle/>
          <a:p>
            <a:r>
              <a:rPr lang="en-AU" sz="2000" dirty="0"/>
              <a:t>‘</a:t>
            </a:r>
            <a:r>
              <a:rPr lang="en-AU" sz="2000" dirty="0" err="1"/>
              <a:t>i</a:t>
            </a:r>
            <a:r>
              <a:rPr lang="en-AU" sz="2000" dirty="0"/>
              <a:t>’ (igloo)</a:t>
            </a:r>
          </a:p>
          <a:p>
            <a:r>
              <a:rPr lang="en-AU" sz="2000" dirty="0"/>
              <a:t>‘or’</a:t>
            </a:r>
          </a:p>
          <a:p>
            <a:r>
              <a:rPr lang="en-AU" sz="2000" dirty="0"/>
              <a:t>‘r’</a:t>
            </a:r>
          </a:p>
        </p:txBody>
      </p:sp>
      <p:sp>
        <p:nvSpPr>
          <p:cNvPr id="15" name="TextBox 14"/>
          <p:cNvSpPr txBox="1"/>
          <p:nvPr/>
        </p:nvSpPr>
        <p:spPr>
          <a:xfrm>
            <a:off x="342900" y="3908200"/>
            <a:ext cx="762000" cy="461665"/>
          </a:xfrm>
          <a:prstGeom prst="rect">
            <a:avLst/>
          </a:prstGeom>
          <a:noFill/>
        </p:spPr>
        <p:txBody>
          <a:bodyPr wrap="square" rtlCol="0">
            <a:spAutoFit/>
          </a:bodyPr>
          <a:lstStyle/>
          <a:p>
            <a:r>
              <a:rPr lang="en-AU" sz="2400" b="1" dirty="0"/>
              <a:t>4.</a:t>
            </a:r>
            <a:r>
              <a:rPr lang="en-AU" dirty="0"/>
              <a:t> </a:t>
            </a:r>
          </a:p>
        </p:txBody>
      </p:sp>
      <p:sp>
        <p:nvSpPr>
          <p:cNvPr id="16" name="TextBox 15"/>
          <p:cNvSpPr txBox="1"/>
          <p:nvPr/>
        </p:nvSpPr>
        <p:spPr>
          <a:xfrm>
            <a:off x="1236518" y="5374380"/>
            <a:ext cx="1790700" cy="1938992"/>
          </a:xfrm>
          <a:prstGeom prst="rect">
            <a:avLst/>
          </a:prstGeom>
          <a:noFill/>
        </p:spPr>
        <p:txBody>
          <a:bodyPr wrap="square" rtlCol="0">
            <a:spAutoFit/>
          </a:bodyPr>
          <a:lstStyle/>
          <a:p>
            <a:r>
              <a:rPr lang="en-AU" sz="2000" dirty="0"/>
              <a:t>hasten / basin</a:t>
            </a:r>
          </a:p>
          <a:p>
            <a:r>
              <a:rPr lang="en-AU" sz="2000" dirty="0" err="1"/>
              <a:t>pastie</a:t>
            </a:r>
            <a:r>
              <a:rPr lang="en-AU" sz="2000" dirty="0"/>
              <a:t> / nasty</a:t>
            </a:r>
          </a:p>
          <a:p>
            <a:r>
              <a:rPr lang="en-AU" sz="2000" dirty="0"/>
              <a:t>some / numb</a:t>
            </a:r>
          </a:p>
          <a:p>
            <a:r>
              <a:rPr lang="en-AU" sz="2000" dirty="0"/>
              <a:t>stuff / enough</a:t>
            </a:r>
          </a:p>
          <a:p>
            <a:endParaRPr lang="en-AU" sz="2000" dirty="0"/>
          </a:p>
          <a:p>
            <a:endParaRPr lang="en-AU" sz="2000" dirty="0"/>
          </a:p>
        </p:txBody>
      </p:sp>
      <p:sp>
        <p:nvSpPr>
          <p:cNvPr id="17" name="TextBox 16"/>
          <p:cNvSpPr txBox="1"/>
          <p:nvPr/>
        </p:nvSpPr>
        <p:spPr>
          <a:xfrm>
            <a:off x="2032000" y="3861137"/>
            <a:ext cx="2159000" cy="1015663"/>
          </a:xfrm>
          <a:prstGeom prst="rect">
            <a:avLst/>
          </a:prstGeom>
          <a:noFill/>
        </p:spPr>
        <p:txBody>
          <a:bodyPr wrap="square" rtlCol="0">
            <a:spAutoFit/>
          </a:bodyPr>
          <a:lstStyle/>
          <a:p>
            <a:r>
              <a:rPr lang="en-AU" sz="2000" dirty="0"/>
              <a:t>‘o’ (as in toe)</a:t>
            </a:r>
          </a:p>
          <a:p>
            <a:r>
              <a:rPr lang="en-AU" sz="2000" dirty="0"/>
              <a:t>‘uh’ (as in appear)</a:t>
            </a:r>
          </a:p>
          <a:p>
            <a:r>
              <a:rPr lang="en-AU" sz="2000" dirty="0"/>
              <a:t>‘j’ (as in jam)</a:t>
            </a:r>
          </a:p>
        </p:txBody>
      </p:sp>
      <p:sp>
        <p:nvSpPr>
          <p:cNvPr id="18" name="TextBox 17"/>
          <p:cNvSpPr txBox="1"/>
          <p:nvPr/>
        </p:nvSpPr>
        <p:spPr>
          <a:xfrm>
            <a:off x="342900" y="5667868"/>
            <a:ext cx="762000" cy="461665"/>
          </a:xfrm>
          <a:prstGeom prst="rect">
            <a:avLst/>
          </a:prstGeom>
          <a:noFill/>
        </p:spPr>
        <p:txBody>
          <a:bodyPr wrap="square" rtlCol="0">
            <a:spAutoFit/>
          </a:bodyPr>
          <a:lstStyle/>
          <a:p>
            <a:r>
              <a:rPr lang="en-AU" sz="2400" b="1" dirty="0"/>
              <a:t>5.</a:t>
            </a:r>
            <a:r>
              <a:rPr lang="en-AU" dirty="0"/>
              <a:t> </a:t>
            </a:r>
          </a:p>
        </p:txBody>
      </p:sp>
      <p:sp>
        <p:nvSpPr>
          <p:cNvPr id="19" name="TextBox 18"/>
          <p:cNvSpPr txBox="1"/>
          <p:nvPr/>
        </p:nvSpPr>
        <p:spPr>
          <a:xfrm>
            <a:off x="1257300" y="3886200"/>
            <a:ext cx="838200" cy="1015663"/>
          </a:xfrm>
          <a:prstGeom prst="rect">
            <a:avLst/>
          </a:prstGeom>
          <a:noFill/>
        </p:spPr>
        <p:txBody>
          <a:bodyPr wrap="square" rtlCol="0">
            <a:spAutoFit/>
          </a:bodyPr>
          <a:lstStyle/>
          <a:p>
            <a:r>
              <a:rPr lang="en-AU" sz="2000" dirty="0"/>
              <a:t>‘f’</a:t>
            </a:r>
          </a:p>
          <a:p>
            <a:r>
              <a:rPr lang="en-AU" sz="2000" dirty="0"/>
              <a:t>‘f’</a:t>
            </a:r>
          </a:p>
          <a:p>
            <a:r>
              <a:rPr lang="en-AU" sz="2000" dirty="0"/>
              <a:t>‘p’</a:t>
            </a:r>
          </a:p>
        </p:txBody>
      </p:sp>
      <p:sp>
        <p:nvSpPr>
          <p:cNvPr id="20" name="TextBox 19"/>
          <p:cNvSpPr txBox="1"/>
          <p:nvPr/>
        </p:nvSpPr>
        <p:spPr>
          <a:xfrm>
            <a:off x="3619500" y="5667868"/>
            <a:ext cx="762000" cy="461665"/>
          </a:xfrm>
          <a:prstGeom prst="rect">
            <a:avLst/>
          </a:prstGeom>
          <a:noFill/>
        </p:spPr>
        <p:txBody>
          <a:bodyPr wrap="square" rtlCol="0">
            <a:spAutoFit/>
          </a:bodyPr>
          <a:lstStyle/>
          <a:p>
            <a:r>
              <a:rPr lang="en-AU" sz="2400" b="1" dirty="0"/>
              <a:t>6.</a:t>
            </a:r>
            <a:r>
              <a:rPr lang="en-AU" dirty="0"/>
              <a:t> </a:t>
            </a:r>
          </a:p>
        </p:txBody>
      </p:sp>
      <p:sp>
        <p:nvSpPr>
          <p:cNvPr id="21" name="TextBox 20"/>
          <p:cNvSpPr txBox="1"/>
          <p:nvPr/>
        </p:nvSpPr>
        <p:spPr>
          <a:xfrm>
            <a:off x="4686300" y="5374380"/>
            <a:ext cx="2781300" cy="1938992"/>
          </a:xfrm>
          <a:prstGeom prst="rect">
            <a:avLst/>
          </a:prstGeom>
          <a:noFill/>
        </p:spPr>
        <p:txBody>
          <a:bodyPr wrap="square" rtlCol="0">
            <a:spAutoFit/>
          </a:bodyPr>
          <a:lstStyle/>
          <a:p>
            <a:r>
              <a:rPr lang="en-AU" sz="2000" dirty="0"/>
              <a:t>cholera / quiet</a:t>
            </a:r>
          </a:p>
          <a:p>
            <a:r>
              <a:rPr lang="en-AU" sz="2000" dirty="0"/>
              <a:t>pneumonia / knave</a:t>
            </a:r>
          </a:p>
          <a:p>
            <a:r>
              <a:rPr lang="en-AU" sz="2000" dirty="0"/>
              <a:t>shoal / chauvinist /chef</a:t>
            </a:r>
          </a:p>
          <a:p>
            <a:r>
              <a:rPr lang="en-AU" sz="2000" dirty="0"/>
              <a:t>joke / gentle</a:t>
            </a:r>
          </a:p>
          <a:p>
            <a:endParaRPr lang="en-AU" sz="2000" dirty="0"/>
          </a:p>
          <a:p>
            <a:endParaRPr lang="en-AU" sz="2000" dirty="0"/>
          </a:p>
        </p:txBody>
      </p:sp>
    </p:spTree>
    <p:extLst>
      <p:ext uri="{BB962C8B-B14F-4D97-AF65-F5344CB8AC3E}">
        <p14:creationId xmlns:p14="http://schemas.microsoft.com/office/powerpoint/2010/main" val="3109810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Are you kidding me?</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7500" r="4166"/>
          <a:stretch/>
        </p:blipFill>
        <p:spPr>
          <a:xfrm>
            <a:off x="762000" y="1600200"/>
            <a:ext cx="8077200" cy="5143500"/>
          </a:xfrm>
          <a:prstGeom prst="rect">
            <a:avLst/>
          </a:prstGeom>
        </p:spPr>
      </p:pic>
    </p:spTree>
    <p:extLst>
      <p:ext uri="{BB962C8B-B14F-4D97-AF65-F5344CB8AC3E}">
        <p14:creationId xmlns:p14="http://schemas.microsoft.com/office/powerpoint/2010/main" val="19392377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5400" y="152400"/>
            <a:ext cx="7062158" cy="2308324"/>
          </a:xfrm>
          <a:prstGeom prst="rect">
            <a:avLst/>
          </a:prstGeom>
          <a:noFill/>
        </p:spPr>
        <p:txBody>
          <a:bodyPr wrap="square" rtlCol="0">
            <a:spAutoFit/>
          </a:bodyPr>
          <a:lstStyle/>
          <a:p>
            <a:endParaRPr lang="en-AU" dirty="0">
              <a:solidFill>
                <a:srgbClr val="006600"/>
              </a:solidFill>
            </a:endParaRPr>
          </a:p>
          <a:p>
            <a:r>
              <a:rPr lang="en-AU" sz="4800" dirty="0">
                <a:solidFill>
                  <a:srgbClr val="006600"/>
                </a:solidFill>
              </a:rPr>
              <a:t>“How Phonics Got Framed”</a:t>
            </a:r>
          </a:p>
          <a:p>
            <a:r>
              <a:rPr lang="en-AU" sz="2400" dirty="0">
                <a:solidFill>
                  <a:srgbClr val="002060"/>
                </a:solidFill>
              </a:rPr>
              <a:t>https://www.youtube.com/watch?v=rRdgip22h9I</a:t>
            </a:r>
            <a:endParaRPr lang="en-AU" sz="2400" dirty="0"/>
          </a:p>
          <a:p>
            <a:endParaRPr lang="en-AU" sz="1400" dirty="0">
              <a:solidFill>
                <a:srgbClr val="002060"/>
              </a:solidFill>
            </a:endParaRPr>
          </a:p>
          <a:p>
            <a:endParaRPr lang="en-AU" sz="1000" dirty="0">
              <a:solidFill>
                <a:srgbClr val="002060"/>
              </a:solidFill>
            </a:endParaRPr>
          </a:p>
          <a:p>
            <a:endParaRPr lang="en-AU" sz="1000" dirty="0">
              <a:solidFill>
                <a:srgbClr val="002060"/>
              </a:solidFill>
            </a:endParaRPr>
          </a:p>
          <a:p>
            <a:endParaRPr lang="en-AU" sz="1000" dirty="0">
              <a:solidFill>
                <a:srgbClr val="002060"/>
              </a:solidFill>
            </a:endParaRPr>
          </a:p>
          <a:p>
            <a:r>
              <a:rPr lang="en-AU" sz="1000" dirty="0">
                <a:solidFill>
                  <a:srgbClr val="002060"/>
                </a:solidFill>
              </a:rPr>
              <a:t> </a:t>
            </a:r>
            <a:endParaRPr lang="en-AU" sz="1000" dirty="0"/>
          </a:p>
        </p:txBody>
      </p:sp>
      <p:pic>
        <p:nvPicPr>
          <p:cNvPr id="2050" name="Picture 2" descr="https://i.ytimg.com/vi/9e8SJFuGRFM/hq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209800"/>
            <a:ext cx="51816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51779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25660" y="185352"/>
            <a:ext cx="8229600" cy="1143000"/>
          </a:xfrm>
        </p:spPr>
        <p:txBody>
          <a:bodyPr/>
          <a:lstStyle/>
          <a:p>
            <a:pPr eaLnBrk="1" hangingPunct="1"/>
            <a:r>
              <a:rPr lang="en-AU" dirty="0"/>
              <a:t>So what is Dyslexia?</a:t>
            </a:r>
          </a:p>
        </p:txBody>
      </p:sp>
      <p:graphicFrame>
        <p:nvGraphicFramePr>
          <p:cNvPr id="5" name="Table 4"/>
          <p:cNvGraphicFramePr>
            <a:graphicFrameLocks noGrp="1"/>
          </p:cNvGraphicFramePr>
          <p:nvPr/>
        </p:nvGraphicFramePr>
        <p:xfrm>
          <a:off x="7696200" y="457200"/>
          <a:ext cx="863600" cy="190500"/>
        </p:xfrm>
        <a:graphic>
          <a:graphicData uri="http://schemas.openxmlformats.org/drawingml/2006/table">
            <a:tbl>
              <a:tblPr/>
              <a:tblGrid>
                <a:gridCol w="863600">
                  <a:extLst>
                    <a:ext uri="{9D8B030D-6E8A-4147-A177-3AD203B41FA5}">
                      <a16:colId xmlns:a16="http://schemas.microsoft.com/office/drawing/2014/main" val="20000"/>
                    </a:ext>
                  </a:extLst>
                </a:gridCol>
              </a:tblGrid>
              <a:tr h="190500">
                <a:tc>
                  <a:txBody>
                    <a:bodyPr/>
                    <a:lstStyle/>
                    <a:p>
                      <a:pPr algn="r" fontAlgn="b"/>
                      <a:r>
                        <a:rPr lang="en-AU" sz="1100" b="0" i="0" u="none" strike="noStrike" dirty="0">
                          <a:solidFill>
                            <a:srgbClr val="000000"/>
                          </a:solidFill>
                          <a:latin typeface="Calibri"/>
                        </a:rPr>
                        <a:t>10:00:00 AM</a:t>
                      </a:r>
                    </a:p>
                  </a:txBody>
                  <a:tcPr marL="9525" marR="9525" marT="9525" marB="0" anchor="b">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1026" name="Picture 2" descr="C:\Users\Bill Hansberry\Dropbox\family business\Hansberry Educational consulting\marketing\website\website resources\BTN dyslexia story ima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686" y="1334530"/>
            <a:ext cx="8063549" cy="53335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tatic.freedownloadmanager.org/i/48/4464/446447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533400"/>
            <a:ext cx="4572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24879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http://bibleresources.americanbible.org/sites/default/files/imagecache/image_628x132/imagefield_images/bibleresourcesamericanbibleorg/angry_header_story_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3126" y="2180861"/>
            <a:ext cx="4621719" cy="1092843"/>
          </a:xfrm>
          <a:prstGeom prst="rect">
            <a:avLst/>
          </a:prstGeom>
          <a:ln>
            <a:solidFill>
              <a:srgbClr val="FFFFCC"/>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14" descr="http://3.bp.blogspot.com/_3RgrF--9Gqk/TRS75vvTn3I/AAAAAAAAALA/4QWZy2lFbKY/s1600/sad-boy.jpg"/>
          <p:cNvPicPr>
            <a:picLocks noChangeAspect="1" noChangeArrowheads="1"/>
          </p:cNvPicPr>
          <p:nvPr/>
        </p:nvPicPr>
        <p:blipFill rotWithShape="1">
          <a:blip r:embed="rId4">
            <a:extLst>
              <a:ext uri="{28A0092B-C50C-407E-A947-70E740481C1C}">
                <a14:useLocalDpi xmlns:a14="http://schemas.microsoft.com/office/drawing/2010/main" val="0"/>
              </a:ext>
            </a:extLst>
          </a:blip>
          <a:srcRect t="31145" b="28896"/>
          <a:stretch/>
        </p:blipFill>
        <p:spPr bwMode="auto">
          <a:xfrm>
            <a:off x="9663125" y="359907"/>
            <a:ext cx="4656806" cy="1166936"/>
          </a:xfrm>
          <a:prstGeom prst="rect">
            <a:avLst/>
          </a:prstGeom>
          <a:ln>
            <a:solidFill>
              <a:srgbClr val="FFFFCC"/>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2" descr="http://www.cchrflorida.org/blog/wp-content/uploads/2012/01/BeeMedia_Sad-Boy-5.jpg"/>
          <p:cNvPicPr>
            <a:picLocks noChangeAspect="1" noChangeArrowheads="1"/>
          </p:cNvPicPr>
          <p:nvPr/>
        </p:nvPicPr>
        <p:blipFill rotWithShape="1">
          <a:blip r:embed="rId5">
            <a:extLst>
              <a:ext uri="{28A0092B-C50C-407E-A947-70E740481C1C}">
                <a14:useLocalDpi xmlns:a14="http://schemas.microsoft.com/office/drawing/2010/main" val="0"/>
              </a:ext>
            </a:extLst>
          </a:blip>
          <a:srcRect t="16904" b="53280"/>
          <a:stretch/>
        </p:blipFill>
        <p:spPr bwMode="auto">
          <a:xfrm>
            <a:off x="9440232" y="3875656"/>
            <a:ext cx="4562921" cy="1116000"/>
          </a:xfrm>
          <a:prstGeom prst="rect">
            <a:avLst/>
          </a:prstGeom>
          <a:ln>
            <a:solidFill>
              <a:srgbClr val="FFFFCC"/>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4" descr="http://www.babble.com/CS/blogs/strollerderby/2008/07/16-22/Angry%20boy%200003.jpg"/>
          <p:cNvPicPr>
            <a:picLocks noChangeAspect="1" noChangeArrowheads="1"/>
          </p:cNvPicPr>
          <p:nvPr/>
        </p:nvPicPr>
        <p:blipFill rotWithShape="1">
          <a:blip r:embed="rId6">
            <a:extLst>
              <a:ext uri="{28A0092B-C50C-407E-A947-70E740481C1C}">
                <a14:useLocalDpi xmlns:a14="http://schemas.microsoft.com/office/drawing/2010/main" val="0"/>
              </a:ext>
            </a:extLst>
          </a:blip>
          <a:srcRect t="15367" b="48316"/>
          <a:stretch/>
        </p:blipFill>
        <p:spPr bwMode="auto">
          <a:xfrm>
            <a:off x="9422671" y="5622891"/>
            <a:ext cx="4562920" cy="972000"/>
          </a:xfrm>
          <a:prstGeom prst="rect">
            <a:avLst/>
          </a:prstGeom>
          <a:ln>
            <a:solidFill>
              <a:srgbClr val="FFFFCC"/>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2316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0.10226 -0.00092 L -0.90572 0.00123 " pathEditMode="relative" rAng="0" ptsTypes="AA">
                                      <p:cBhvr>
                                        <p:cTn id="6" dur="3000" fill="hold"/>
                                        <p:tgtEl>
                                          <p:spTgt spid="5"/>
                                        </p:tgtEl>
                                        <p:attrNameLst>
                                          <p:attrName>ppt_x</p:attrName>
                                          <p:attrName>ppt_y</p:attrName>
                                        </p:attrNameLst>
                                      </p:cBhvr>
                                      <p:rCtr x="-50399" y="92"/>
                                    </p:animMotion>
                                  </p:childTnLst>
                                </p:cTn>
                              </p:par>
                            </p:childTnLst>
                          </p:cTn>
                        </p:par>
                        <p:par>
                          <p:cTn id="7" fill="hold">
                            <p:stCondLst>
                              <p:cond delay="3000"/>
                            </p:stCondLst>
                            <p:childTnLst>
                              <p:par>
                                <p:cTn id="8" presetID="35" presetClass="path" presetSubtype="0" accel="50000" decel="50000" fill="hold" nodeType="afterEffect">
                                  <p:stCondLst>
                                    <p:cond delay="0"/>
                                  </p:stCondLst>
                                  <p:childTnLst>
                                    <p:animMotion origin="layout" path="M 0.18924 -0.00956 L -0.80816 -0.00956 " pathEditMode="relative" rAng="0" ptsTypes="AA">
                                      <p:cBhvr>
                                        <p:cTn id="9" dur="3000" fill="hold"/>
                                        <p:tgtEl>
                                          <p:spTgt spid="4"/>
                                        </p:tgtEl>
                                        <p:attrNameLst>
                                          <p:attrName>ppt_x</p:attrName>
                                          <p:attrName>ppt_y</p:attrName>
                                        </p:attrNameLst>
                                      </p:cBhvr>
                                      <p:rCtr x="-49878" y="0"/>
                                    </p:animMotion>
                                  </p:childTnLst>
                                </p:cTn>
                              </p:par>
                            </p:childTnLst>
                          </p:cTn>
                        </p:par>
                        <p:par>
                          <p:cTn id="10" fill="hold">
                            <p:stCondLst>
                              <p:cond delay="6000"/>
                            </p:stCondLst>
                            <p:childTnLst>
                              <p:par>
                                <p:cTn id="11" presetID="35" presetClass="path" presetSubtype="0" accel="50000" decel="50000" fill="hold" nodeType="afterEffect">
                                  <p:stCondLst>
                                    <p:cond delay="0"/>
                                  </p:stCondLst>
                                  <p:childTnLst>
                                    <p:animMotion origin="layout" path="M 0.58194 -0.02374 L -0.64705 -0.01233 " pathEditMode="relative" rAng="0" ptsTypes="AA">
                                      <p:cBhvr>
                                        <p:cTn id="12" dur="3000" fill="hold"/>
                                        <p:tgtEl>
                                          <p:spTgt spid="6"/>
                                        </p:tgtEl>
                                        <p:attrNameLst>
                                          <p:attrName>ppt_x</p:attrName>
                                          <p:attrName>ppt_y</p:attrName>
                                        </p:attrNameLst>
                                      </p:cBhvr>
                                      <p:rCtr x="-61458" y="555"/>
                                    </p:animMotion>
                                  </p:childTnLst>
                                </p:cTn>
                              </p:par>
                            </p:childTnLst>
                          </p:cTn>
                        </p:par>
                        <p:par>
                          <p:cTn id="13" fill="hold">
                            <p:stCondLst>
                              <p:cond delay="9000"/>
                            </p:stCondLst>
                            <p:childTnLst>
                              <p:par>
                                <p:cTn id="14" presetID="35" presetClass="path" presetSubtype="0" accel="50000" decel="50000" fill="hold" nodeType="afterEffect">
                                  <p:stCondLst>
                                    <p:cond delay="0"/>
                                  </p:stCondLst>
                                  <p:childTnLst>
                                    <p:animMotion origin="layout" path="M 4.16667E-6 -3.69914E-6 L -0.87934 -0.02805 " pathEditMode="relative" rAng="0" ptsTypes="AA">
                                      <p:cBhvr>
                                        <p:cTn id="15" dur="3000" fill="hold"/>
                                        <p:tgtEl>
                                          <p:spTgt spid="7"/>
                                        </p:tgtEl>
                                        <p:attrNameLst>
                                          <p:attrName>ppt_x</p:attrName>
                                          <p:attrName>ppt_y</p:attrName>
                                        </p:attrNameLst>
                                      </p:cBhvr>
                                      <p:rCtr x="-43976" y="-14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biotutor.wikispaces.com/file/view/brain_neurones.jpg/33256551/brain_neurones.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22203247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www.sfn.org/skins/main/images/brainbriefings/bb_Feb2006_large.jpg"/>
          <p:cNvPicPr>
            <a:picLocks noChangeAspect="1" noChangeArrowheads="1"/>
          </p:cNvPicPr>
          <p:nvPr/>
        </p:nvPicPr>
        <p:blipFill>
          <a:blip r:embed="rId3" cstate="print"/>
          <a:srcRect/>
          <a:stretch>
            <a:fillRect/>
          </a:stretch>
        </p:blipFill>
        <p:spPr bwMode="auto">
          <a:xfrm>
            <a:off x="457200" y="457200"/>
            <a:ext cx="4773613" cy="5943600"/>
          </a:xfrm>
          <a:prstGeom prst="rect">
            <a:avLst/>
          </a:prstGeom>
          <a:noFill/>
          <a:ln w="9525">
            <a:noFill/>
            <a:miter lim="800000"/>
            <a:headEnd/>
            <a:tailEnd/>
          </a:ln>
        </p:spPr>
      </p:pic>
      <p:sp>
        <p:nvSpPr>
          <p:cNvPr id="9" name="Oval 8"/>
          <p:cNvSpPr/>
          <p:nvPr/>
        </p:nvSpPr>
        <p:spPr>
          <a:xfrm>
            <a:off x="5486400" y="3805238"/>
            <a:ext cx="990600" cy="919162"/>
          </a:xfrm>
          <a:prstGeom prst="ellipse">
            <a:avLst/>
          </a:prstGeom>
          <a:noFill/>
          <a:ln w="38100"/>
        </p:spPr>
        <p:style>
          <a:lnRef idx="2">
            <a:schemeClr val="dk1"/>
          </a:lnRef>
          <a:fillRef idx="1">
            <a:schemeClr val="lt1"/>
          </a:fillRef>
          <a:effectRef idx="0">
            <a:schemeClr val="dk1"/>
          </a:effectRef>
          <a:fontRef idx="minor">
            <a:schemeClr val="dk1"/>
          </a:fontRef>
        </p:style>
        <p:txBody>
          <a:bodyPr anchor="ctr"/>
          <a:lstStyle/>
          <a:p>
            <a:pPr algn="ctr">
              <a:defRPr/>
            </a:pPr>
            <a:endParaRPr lang="en-AU">
              <a:solidFill>
                <a:srgbClr val="000000"/>
              </a:solidFill>
              <a:cs typeface="Arial" charset="0"/>
            </a:endParaRPr>
          </a:p>
        </p:txBody>
      </p:sp>
      <p:sp>
        <p:nvSpPr>
          <p:cNvPr id="10" name="Oval 9"/>
          <p:cNvSpPr/>
          <p:nvPr/>
        </p:nvSpPr>
        <p:spPr>
          <a:xfrm>
            <a:off x="7162800" y="5257800"/>
            <a:ext cx="1049338" cy="9906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srgbClr val="FFFFFF"/>
              </a:solidFill>
              <a:cs typeface="Arial" charset="0"/>
            </a:endParaRPr>
          </a:p>
        </p:txBody>
      </p:sp>
      <p:sp>
        <p:nvSpPr>
          <p:cNvPr id="11" name="Oval 10"/>
          <p:cNvSpPr/>
          <p:nvPr/>
        </p:nvSpPr>
        <p:spPr>
          <a:xfrm>
            <a:off x="5562600" y="5334000"/>
            <a:ext cx="968375" cy="9144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srgbClr val="FFFFFF"/>
              </a:solidFill>
              <a:cs typeface="Arial" charset="0"/>
            </a:endParaRPr>
          </a:p>
        </p:txBody>
      </p:sp>
      <p:sp>
        <p:nvSpPr>
          <p:cNvPr id="19462" name="TextBox 11"/>
          <p:cNvSpPr txBox="1">
            <a:spLocks noChangeArrowheads="1"/>
          </p:cNvSpPr>
          <p:nvPr/>
        </p:nvSpPr>
        <p:spPr bwMode="auto">
          <a:xfrm>
            <a:off x="5638800" y="457200"/>
            <a:ext cx="3124200" cy="2246313"/>
          </a:xfrm>
          <a:prstGeom prst="rect">
            <a:avLst/>
          </a:prstGeom>
          <a:noFill/>
          <a:ln w="9525">
            <a:noFill/>
            <a:miter lim="800000"/>
            <a:headEnd/>
            <a:tailEnd/>
          </a:ln>
        </p:spPr>
        <p:txBody>
          <a:bodyPr>
            <a:spAutoFit/>
          </a:bodyPr>
          <a:lstStyle/>
          <a:p>
            <a:r>
              <a:rPr lang="en-AU" sz="2800">
                <a:latin typeface="Calibri" pitchFamily="34" charset="0"/>
              </a:rPr>
              <a:t>The parts of the brain that work together when we read really well and quickly</a:t>
            </a:r>
          </a:p>
        </p:txBody>
      </p:sp>
      <p:sp>
        <p:nvSpPr>
          <p:cNvPr id="7" name="Freeform 6"/>
          <p:cNvSpPr/>
          <p:nvPr/>
        </p:nvSpPr>
        <p:spPr>
          <a:xfrm>
            <a:off x="2425700" y="2354263"/>
            <a:ext cx="1155700" cy="387350"/>
          </a:xfrm>
          <a:custGeom>
            <a:avLst/>
            <a:gdLst>
              <a:gd name="connsiteX0" fmla="*/ 0 w 1048139"/>
              <a:gd name="connsiteY0" fmla="*/ 351453 h 351453"/>
              <a:gd name="connsiteX1" fmla="*/ 335902 w 1048139"/>
              <a:gd name="connsiteY1" fmla="*/ 34212 h 351453"/>
              <a:gd name="connsiteX2" fmla="*/ 615821 w 1048139"/>
              <a:gd name="connsiteY2" fmla="*/ 146179 h 351453"/>
              <a:gd name="connsiteX3" fmla="*/ 933061 w 1048139"/>
              <a:gd name="connsiteY3" fmla="*/ 108857 h 351453"/>
              <a:gd name="connsiteX4" fmla="*/ 1045029 w 1048139"/>
              <a:gd name="connsiteY4" fmla="*/ 71534 h 351453"/>
              <a:gd name="connsiteX5" fmla="*/ 914400 w 1048139"/>
              <a:gd name="connsiteY5" fmla="*/ 108857 h 35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8139" h="351453">
                <a:moveTo>
                  <a:pt x="0" y="351453"/>
                </a:moveTo>
                <a:cubicBezTo>
                  <a:pt x="116632" y="209938"/>
                  <a:pt x="233265" y="68424"/>
                  <a:pt x="335902" y="34212"/>
                </a:cubicBezTo>
                <a:cubicBezTo>
                  <a:pt x="438539" y="0"/>
                  <a:pt x="516295" y="133738"/>
                  <a:pt x="615821" y="146179"/>
                </a:cubicBezTo>
                <a:cubicBezTo>
                  <a:pt x="715347" y="158620"/>
                  <a:pt x="861526" y="121298"/>
                  <a:pt x="933061" y="108857"/>
                </a:cubicBezTo>
                <a:cubicBezTo>
                  <a:pt x="1004596" y="96416"/>
                  <a:pt x="1048139" y="71534"/>
                  <a:pt x="1045029" y="71534"/>
                </a:cubicBezTo>
                <a:cubicBezTo>
                  <a:pt x="1041919" y="71534"/>
                  <a:pt x="978159" y="90195"/>
                  <a:pt x="914400" y="108857"/>
                </a:cubicBezTo>
              </a:path>
            </a:pathLst>
          </a:custGeom>
        </p:spPr>
        <p:style>
          <a:lnRef idx="3">
            <a:schemeClr val="accent1"/>
          </a:lnRef>
          <a:fillRef idx="0">
            <a:schemeClr val="accent1"/>
          </a:fillRef>
          <a:effectRef idx="2">
            <a:schemeClr val="accent1"/>
          </a:effectRef>
          <a:fontRef idx="minor">
            <a:schemeClr val="tx1"/>
          </a:fontRef>
        </p:style>
        <p:txBody>
          <a:bodyPr anchor="ctr"/>
          <a:lstStyle/>
          <a:p>
            <a:pPr algn="ctr">
              <a:defRPr/>
            </a:pPr>
            <a:endParaRPr lang="en-AU"/>
          </a:p>
        </p:txBody>
      </p:sp>
      <p:sp>
        <p:nvSpPr>
          <p:cNvPr id="8" name="Freeform 7"/>
          <p:cNvSpPr/>
          <p:nvPr/>
        </p:nvSpPr>
        <p:spPr>
          <a:xfrm>
            <a:off x="3744913" y="2649538"/>
            <a:ext cx="304800" cy="485775"/>
          </a:xfrm>
          <a:custGeom>
            <a:avLst/>
            <a:gdLst>
              <a:gd name="connsiteX0" fmla="*/ 248816 w 304800"/>
              <a:gd name="connsiteY0" fmla="*/ 0 h 485192"/>
              <a:gd name="connsiteX1" fmla="*/ 6220 w 304800"/>
              <a:gd name="connsiteY1" fmla="*/ 223935 h 485192"/>
              <a:gd name="connsiteX2" fmla="*/ 211494 w 304800"/>
              <a:gd name="connsiteY2" fmla="*/ 298579 h 485192"/>
              <a:gd name="connsiteX3" fmla="*/ 192832 w 304800"/>
              <a:gd name="connsiteY3" fmla="*/ 447869 h 485192"/>
              <a:gd name="connsiteX4" fmla="*/ 304800 w 304800"/>
              <a:gd name="connsiteY4" fmla="*/ 485192 h 485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485192">
                <a:moveTo>
                  <a:pt x="248816" y="0"/>
                </a:moveTo>
                <a:cubicBezTo>
                  <a:pt x="130628" y="87086"/>
                  <a:pt x="12440" y="174172"/>
                  <a:pt x="6220" y="223935"/>
                </a:cubicBezTo>
                <a:cubicBezTo>
                  <a:pt x="0" y="273698"/>
                  <a:pt x="180392" y="261257"/>
                  <a:pt x="211494" y="298579"/>
                </a:cubicBezTo>
                <a:cubicBezTo>
                  <a:pt x="242596" y="335901"/>
                  <a:pt x="177281" y="416767"/>
                  <a:pt x="192832" y="447869"/>
                </a:cubicBezTo>
                <a:cubicBezTo>
                  <a:pt x="208383" y="478971"/>
                  <a:pt x="256591" y="482081"/>
                  <a:pt x="304800" y="485192"/>
                </a:cubicBezTo>
              </a:path>
            </a:pathLst>
          </a:custGeom>
        </p:spPr>
        <p:style>
          <a:lnRef idx="3">
            <a:schemeClr val="accent1"/>
          </a:lnRef>
          <a:fillRef idx="0">
            <a:schemeClr val="accent1"/>
          </a:fillRef>
          <a:effectRef idx="2">
            <a:schemeClr val="accent1"/>
          </a:effectRef>
          <a:fontRef idx="minor">
            <a:schemeClr val="tx1"/>
          </a:fontRef>
        </p:style>
        <p:txBody>
          <a:bodyPr anchor="ctr"/>
          <a:lstStyle/>
          <a:p>
            <a:pPr algn="ctr">
              <a:defRPr/>
            </a:pPr>
            <a:endParaRPr lang="en-AU" dirty="0">
              <a:solidFill>
                <a:srgbClr val="FF0000"/>
              </a:solidFill>
            </a:endParaRPr>
          </a:p>
        </p:txBody>
      </p:sp>
      <p:sp>
        <p:nvSpPr>
          <p:cNvPr id="12" name="Freeform 11"/>
          <p:cNvSpPr/>
          <p:nvPr/>
        </p:nvSpPr>
        <p:spPr>
          <a:xfrm>
            <a:off x="2370138" y="2487613"/>
            <a:ext cx="969962" cy="295275"/>
          </a:xfrm>
          <a:custGeom>
            <a:avLst/>
            <a:gdLst>
              <a:gd name="connsiteX0" fmla="*/ 0 w 970383"/>
              <a:gd name="connsiteY0" fmla="*/ 161731 h 295469"/>
              <a:gd name="connsiteX1" fmla="*/ 223934 w 970383"/>
              <a:gd name="connsiteY1" fmla="*/ 273698 h 295469"/>
              <a:gd name="connsiteX2" fmla="*/ 317240 w 970383"/>
              <a:gd name="connsiteY2" fmla="*/ 31102 h 295469"/>
              <a:gd name="connsiteX3" fmla="*/ 559836 w 970383"/>
              <a:gd name="connsiteY3" fmla="*/ 87086 h 295469"/>
              <a:gd name="connsiteX4" fmla="*/ 821093 w 970383"/>
              <a:gd name="connsiteY4" fmla="*/ 124408 h 295469"/>
              <a:gd name="connsiteX5" fmla="*/ 970383 w 970383"/>
              <a:gd name="connsiteY5" fmla="*/ 87086 h 2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0383" h="295469">
                <a:moveTo>
                  <a:pt x="0" y="161731"/>
                </a:moveTo>
                <a:cubicBezTo>
                  <a:pt x="85530" y="228600"/>
                  <a:pt x="171061" y="295469"/>
                  <a:pt x="223934" y="273698"/>
                </a:cubicBezTo>
                <a:cubicBezTo>
                  <a:pt x="276807" y="251927"/>
                  <a:pt x="261256" y="62204"/>
                  <a:pt x="317240" y="31102"/>
                </a:cubicBezTo>
                <a:cubicBezTo>
                  <a:pt x="373224" y="0"/>
                  <a:pt x="475861" y="71535"/>
                  <a:pt x="559836" y="87086"/>
                </a:cubicBezTo>
                <a:cubicBezTo>
                  <a:pt x="643812" y="102637"/>
                  <a:pt x="752669" y="124408"/>
                  <a:pt x="821093" y="124408"/>
                </a:cubicBezTo>
                <a:cubicBezTo>
                  <a:pt x="889517" y="124408"/>
                  <a:pt x="929950" y="105747"/>
                  <a:pt x="970383" y="87086"/>
                </a:cubicBezTo>
              </a:path>
            </a:pathLst>
          </a:custGeom>
        </p:spPr>
        <p:style>
          <a:lnRef idx="3">
            <a:schemeClr val="accent2"/>
          </a:lnRef>
          <a:fillRef idx="0">
            <a:schemeClr val="accent2"/>
          </a:fillRef>
          <a:effectRef idx="2">
            <a:schemeClr val="accent2"/>
          </a:effectRef>
          <a:fontRef idx="minor">
            <a:schemeClr val="tx1"/>
          </a:fontRef>
        </p:style>
        <p:txBody>
          <a:bodyPr anchor="ctr"/>
          <a:lstStyle/>
          <a:p>
            <a:pPr algn="ctr">
              <a:defRPr/>
            </a:pPr>
            <a:endParaRPr lang="en-AU"/>
          </a:p>
        </p:txBody>
      </p:sp>
      <p:sp>
        <p:nvSpPr>
          <p:cNvPr id="14" name="Freeform 13"/>
          <p:cNvSpPr/>
          <p:nvPr/>
        </p:nvSpPr>
        <p:spPr>
          <a:xfrm>
            <a:off x="4038600" y="2514600"/>
            <a:ext cx="76200" cy="609600"/>
          </a:xfrm>
          <a:custGeom>
            <a:avLst/>
            <a:gdLst>
              <a:gd name="connsiteX0" fmla="*/ 15551 w 242596"/>
              <a:gd name="connsiteY0" fmla="*/ 0 h 354563"/>
              <a:gd name="connsiteX1" fmla="*/ 239486 w 242596"/>
              <a:gd name="connsiteY1" fmla="*/ 55984 h 354563"/>
              <a:gd name="connsiteX2" fmla="*/ 34212 w 242596"/>
              <a:gd name="connsiteY2" fmla="*/ 111968 h 354563"/>
              <a:gd name="connsiteX3" fmla="*/ 34212 w 242596"/>
              <a:gd name="connsiteY3" fmla="*/ 317241 h 354563"/>
              <a:gd name="connsiteX4" fmla="*/ 164841 w 242596"/>
              <a:gd name="connsiteY4" fmla="*/ 335902 h 354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96" h="354563">
                <a:moveTo>
                  <a:pt x="15551" y="0"/>
                </a:moveTo>
                <a:cubicBezTo>
                  <a:pt x="125963" y="18661"/>
                  <a:pt x="236376" y="37323"/>
                  <a:pt x="239486" y="55984"/>
                </a:cubicBezTo>
                <a:cubicBezTo>
                  <a:pt x="242596" y="74645"/>
                  <a:pt x="68424" y="68425"/>
                  <a:pt x="34212" y="111968"/>
                </a:cubicBezTo>
                <a:cubicBezTo>
                  <a:pt x="0" y="155511"/>
                  <a:pt x="12441" y="279919"/>
                  <a:pt x="34212" y="317241"/>
                </a:cubicBezTo>
                <a:cubicBezTo>
                  <a:pt x="55983" y="354563"/>
                  <a:pt x="110412" y="345232"/>
                  <a:pt x="164841" y="335902"/>
                </a:cubicBezTo>
              </a:path>
            </a:pathLst>
          </a:custGeom>
        </p:spPr>
        <p:style>
          <a:lnRef idx="3">
            <a:schemeClr val="accent1"/>
          </a:lnRef>
          <a:fillRef idx="0">
            <a:schemeClr val="accent1"/>
          </a:fillRef>
          <a:effectRef idx="2">
            <a:schemeClr val="accent1"/>
          </a:effectRef>
          <a:fontRef idx="minor">
            <a:schemeClr val="tx1"/>
          </a:fontRef>
        </p:style>
        <p:txBody>
          <a:bodyPr anchor="ctr"/>
          <a:lstStyle/>
          <a:p>
            <a:pPr algn="ctr">
              <a:defRPr/>
            </a:pPr>
            <a:endParaRPr lang="en-AU"/>
          </a:p>
        </p:txBody>
      </p:sp>
      <p:sp>
        <p:nvSpPr>
          <p:cNvPr id="15" name="Freeform 14"/>
          <p:cNvSpPr/>
          <p:nvPr/>
        </p:nvSpPr>
        <p:spPr>
          <a:xfrm>
            <a:off x="2362200" y="3048000"/>
            <a:ext cx="1492250" cy="354013"/>
          </a:xfrm>
          <a:custGeom>
            <a:avLst/>
            <a:gdLst>
              <a:gd name="connsiteX0" fmla="*/ 1492898 w 1492898"/>
              <a:gd name="connsiteY0" fmla="*/ 354564 h 354564"/>
              <a:gd name="connsiteX1" fmla="*/ 1026367 w 1492898"/>
              <a:gd name="connsiteY1" fmla="*/ 74645 h 354564"/>
              <a:gd name="connsiteX2" fmla="*/ 541175 w 1492898"/>
              <a:gd name="connsiteY2" fmla="*/ 149290 h 354564"/>
              <a:gd name="connsiteX3" fmla="*/ 0 w 1492898"/>
              <a:gd name="connsiteY3" fmla="*/ 0 h 354564"/>
            </a:gdLst>
            <a:ahLst/>
            <a:cxnLst>
              <a:cxn ang="0">
                <a:pos x="connsiteX0" y="connsiteY0"/>
              </a:cxn>
              <a:cxn ang="0">
                <a:pos x="connsiteX1" y="connsiteY1"/>
              </a:cxn>
              <a:cxn ang="0">
                <a:pos x="connsiteX2" y="connsiteY2"/>
              </a:cxn>
              <a:cxn ang="0">
                <a:pos x="connsiteX3" y="connsiteY3"/>
              </a:cxn>
            </a:cxnLst>
            <a:rect l="l" t="t" r="r" b="b"/>
            <a:pathLst>
              <a:path w="1492898" h="354564">
                <a:moveTo>
                  <a:pt x="1492898" y="354564"/>
                </a:moveTo>
                <a:cubicBezTo>
                  <a:pt x="1338943" y="231710"/>
                  <a:pt x="1184988" y="108857"/>
                  <a:pt x="1026367" y="74645"/>
                </a:cubicBezTo>
                <a:cubicBezTo>
                  <a:pt x="867747" y="40433"/>
                  <a:pt x="712236" y="161731"/>
                  <a:pt x="541175" y="149290"/>
                </a:cubicBezTo>
                <a:cubicBezTo>
                  <a:pt x="370114" y="136849"/>
                  <a:pt x="185057" y="68424"/>
                  <a:pt x="0" y="0"/>
                </a:cubicBezTo>
              </a:path>
            </a:pathLst>
          </a:custGeom>
        </p:spPr>
        <p:style>
          <a:lnRef idx="3">
            <a:schemeClr val="accent1"/>
          </a:lnRef>
          <a:fillRef idx="0">
            <a:schemeClr val="accent1"/>
          </a:fillRef>
          <a:effectRef idx="2">
            <a:schemeClr val="accent1"/>
          </a:effectRef>
          <a:fontRef idx="minor">
            <a:schemeClr val="tx1"/>
          </a:fontRef>
        </p:style>
        <p:txBody>
          <a:bodyPr anchor="ctr"/>
          <a:lstStyle/>
          <a:p>
            <a:pPr algn="ctr">
              <a:defRPr/>
            </a:pPr>
            <a:endParaRPr lang="en-AU"/>
          </a:p>
        </p:txBody>
      </p:sp>
      <p:sp>
        <p:nvSpPr>
          <p:cNvPr id="16" name="Freeform 15"/>
          <p:cNvSpPr/>
          <p:nvPr/>
        </p:nvSpPr>
        <p:spPr>
          <a:xfrm>
            <a:off x="2133600" y="3048000"/>
            <a:ext cx="1692275" cy="460375"/>
          </a:xfrm>
          <a:custGeom>
            <a:avLst/>
            <a:gdLst>
              <a:gd name="connsiteX0" fmla="*/ 0 w 1530220"/>
              <a:gd name="connsiteY0" fmla="*/ 171061 h 544285"/>
              <a:gd name="connsiteX1" fmla="*/ 279918 w 1530220"/>
              <a:gd name="connsiteY1" fmla="*/ 40432 h 544285"/>
              <a:gd name="connsiteX2" fmla="*/ 541175 w 1530220"/>
              <a:gd name="connsiteY2" fmla="*/ 339012 h 544285"/>
              <a:gd name="connsiteX3" fmla="*/ 877077 w 1530220"/>
              <a:gd name="connsiteY3" fmla="*/ 21771 h 544285"/>
              <a:gd name="connsiteX4" fmla="*/ 1175657 w 1530220"/>
              <a:gd name="connsiteY4" fmla="*/ 469640 h 544285"/>
              <a:gd name="connsiteX5" fmla="*/ 1530220 w 1530220"/>
              <a:gd name="connsiteY5" fmla="*/ 469640 h 544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0220" h="544285">
                <a:moveTo>
                  <a:pt x="0" y="171061"/>
                </a:moveTo>
                <a:cubicBezTo>
                  <a:pt x="94861" y="91750"/>
                  <a:pt x="189722" y="12440"/>
                  <a:pt x="279918" y="40432"/>
                </a:cubicBezTo>
                <a:cubicBezTo>
                  <a:pt x="370114" y="68424"/>
                  <a:pt x="441649" y="342122"/>
                  <a:pt x="541175" y="339012"/>
                </a:cubicBezTo>
                <a:cubicBezTo>
                  <a:pt x="640701" y="335902"/>
                  <a:pt x="771330" y="0"/>
                  <a:pt x="877077" y="21771"/>
                </a:cubicBezTo>
                <a:cubicBezTo>
                  <a:pt x="982824" y="43542"/>
                  <a:pt x="1066800" y="394995"/>
                  <a:pt x="1175657" y="469640"/>
                </a:cubicBezTo>
                <a:cubicBezTo>
                  <a:pt x="1284514" y="544285"/>
                  <a:pt x="1407367" y="506962"/>
                  <a:pt x="1530220" y="469640"/>
                </a:cubicBezTo>
              </a:path>
            </a:pathLst>
          </a:custGeom>
        </p:spPr>
        <p:style>
          <a:lnRef idx="3">
            <a:schemeClr val="accent2"/>
          </a:lnRef>
          <a:fillRef idx="0">
            <a:schemeClr val="accent2"/>
          </a:fillRef>
          <a:effectRef idx="2">
            <a:schemeClr val="accent2"/>
          </a:effectRef>
          <a:fontRef idx="minor">
            <a:schemeClr val="tx1"/>
          </a:fontRef>
        </p:style>
        <p:txBody>
          <a:bodyPr anchor="ctr"/>
          <a:lstStyle/>
          <a:p>
            <a:pPr algn="ctr">
              <a:defRPr/>
            </a:pPr>
            <a:endParaRPr lang="en-AU"/>
          </a:p>
        </p:txBody>
      </p:sp>
      <p:sp>
        <p:nvSpPr>
          <p:cNvPr id="17" name="Freeform 16"/>
          <p:cNvSpPr/>
          <p:nvPr/>
        </p:nvSpPr>
        <p:spPr>
          <a:xfrm>
            <a:off x="2133600" y="2362200"/>
            <a:ext cx="1212850" cy="396875"/>
          </a:xfrm>
          <a:custGeom>
            <a:avLst/>
            <a:gdLst>
              <a:gd name="connsiteX0" fmla="*/ 0 w 1212980"/>
              <a:gd name="connsiteY0" fmla="*/ 345233 h 637592"/>
              <a:gd name="connsiteX1" fmla="*/ 354564 w 1212980"/>
              <a:gd name="connsiteY1" fmla="*/ 158620 h 637592"/>
              <a:gd name="connsiteX2" fmla="*/ 709127 w 1212980"/>
              <a:gd name="connsiteY2" fmla="*/ 625151 h 637592"/>
              <a:gd name="connsiteX3" fmla="*/ 877078 w 1212980"/>
              <a:gd name="connsiteY3" fmla="*/ 83975 h 637592"/>
              <a:gd name="connsiteX4" fmla="*/ 1212980 w 1212980"/>
              <a:gd name="connsiteY4" fmla="*/ 121298 h 63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980" h="637592">
                <a:moveTo>
                  <a:pt x="0" y="345233"/>
                </a:moveTo>
                <a:cubicBezTo>
                  <a:pt x="118188" y="228600"/>
                  <a:pt x="236376" y="111967"/>
                  <a:pt x="354564" y="158620"/>
                </a:cubicBezTo>
                <a:cubicBezTo>
                  <a:pt x="472752" y="205273"/>
                  <a:pt x="622041" y="637592"/>
                  <a:pt x="709127" y="625151"/>
                </a:cubicBezTo>
                <a:cubicBezTo>
                  <a:pt x="796213" y="612710"/>
                  <a:pt x="793103" y="167950"/>
                  <a:pt x="877078" y="83975"/>
                </a:cubicBezTo>
                <a:cubicBezTo>
                  <a:pt x="961053" y="0"/>
                  <a:pt x="1087016" y="60649"/>
                  <a:pt x="1212980" y="121298"/>
                </a:cubicBezTo>
              </a:path>
            </a:pathLst>
          </a:custGeom>
        </p:spPr>
        <p:style>
          <a:lnRef idx="3">
            <a:schemeClr val="accent2"/>
          </a:lnRef>
          <a:fillRef idx="0">
            <a:schemeClr val="accent2"/>
          </a:fillRef>
          <a:effectRef idx="2">
            <a:schemeClr val="accent2"/>
          </a:effectRef>
          <a:fontRef idx="minor">
            <a:schemeClr val="tx1"/>
          </a:fontRef>
        </p:style>
        <p:txBody>
          <a:bodyPr anchor="ctr"/>
          <a:lstStyle/>
          <a:p>
            <a:pPr algn="ctr">
              <a:defRPr/>
            </a:pPr>
            <a:endParaRPr lang="en-AU"/>
          </a:p>
        </p:txBody>
      </p:sp>
      <p:sp>
        <p:nvSpPr>
          <p:cNvPr id="18" name="Freeform 17"/>
          <p:cNvSpPr/>
          <p:nvPr/>
        </p:nvSpPr>
        <p:spPr>
          <a:xfrm>
            <a:off x="3962400" y="2590800"/>
            <a:ext cx="261938" cy="466725"/>
          </a:xfrm>
          <a:custGeom>
            <a:avLst/>
            <a:gdLst>
              <a:gd name="connsiteX0" fmla="*/ 0 w 261257"/>
              <a:gd name="connsiteY0" fmla="*/ 0 h 466530"/>
              <a:gd name="connsiteX1" fmla="*/ 55983 w 261257"/>
              <a:gd name="connsiteY1" fmla="*/ 354563 h 466530"/>
              <a:gd name="connsiteX2" fmla="*/ 261257 w 261257"/>
              <a:gd name="connsiteY2" fmla="*/ 466530 h 466530"/>
            </a:gdLst>
            <a:ahLst/>
            <a:cxnLst>
              <a:cxn ang="0">
                <a:pos x="connsiteX0" y="connsiteY0"/>
              </a:cxn>
              <a:cxn ang="0">
                <a:pos x="connsiteX1" y="connsiteY1"/>
              </a:cxn>
              <a:cxn ang="0">
                <a:pos x="connsiteX2" y="connsiteY2"/>
              </a:cxn>
            </a:cxnLst>
            <a:rect l="l" t="t" r="r" b="b"/>
            <a:pathLst>
              <a:path w="261257" h="466530">
                <a:moveTo>
                  <a:pt x="0" y="0"/>
                </a:moveTo>
                <a:cubicBezTo>
                  <a:pt x="6220" y="138404"/>
                  <a:pt x="12440" y="276808"/>
                  <a:pt x="55983" y="354563"/>
                </a:cubicBezTo>
                <a:cubicBezTo>
                  <a:pt x="99526" y="432318"/>
                  <a:pt x="180391" y="449424"/>
                  <a:pt x="261257" y="466530"/>
                </a:cubicBezTo>
              </a:path>
            </a:pathLst>
          </a:custGeom>
        </p:spPr>
        <p:style>
          <a:lnRef idx="3">
            <a:schemeClr val="accent2"/>
          </a:lnRef>
          <a:fillRef idx="0">
            <a:schemeClr val="accent2"/>
          </a:fillRef>
          <a:effectRef idx="2">
            <a:schemeClr val="accent2"/>
          </a:effectRef>
          <a:fontRef idx="minor">
            <a:schemeClr val="tx1"/>
          </a:fontRef>
        </p:style>
        <p:txBody>
          <a:bodyPr anchor="ctr"/>
          <a:lstStyle/>
          <a:p>
            <a:pPr algn="ctr">
              <a:defRPr/>
            </a:pPr>
            <a:endParaRPr lang="en-AU"/>
          </a:p>
        </p:txBody>
      </p:sp>
      <p:sp>
        <p:nvSpPr>
          <p:cNvPr id="19" name="Freeform 18"/>
          <p:cNvSpPr/>
          <p:nvPr/>
        </p:nvSpPr>
        <p:spPr>
          <a:xfrm>
            <a:off x="2133600" y="2971800"/>
            <a:ext cx="1728788" cy="365125"/>
          </a:xfrm>
          <a:custGeom>
            <a:avLst/>
            <a:gdLst>
              <a:gd name="connsiteX0" fmla="*/ 0 w 1623526"/>
              <a:gd name="connsiteY0" fmla="*/ 0 h 183502"/>
              <a:gd name="connsiteX1" fmla="*/ 821094 w 1623526"/>
              <a:gd name="connsiteY1" fmla="*/ 167951 h 183502"/>
              <a:gd name="connsiteX2" fmla="*/ 1343608 w 1623526"/>
              <a:gd name="connsiteY2" fmla="*/ 93306 h 183502"/>
              <a:gd name="connsiteX3" fmla="*/ 1623526 w 1623526"/>
              <a:gd name="connsiteY3" fmla="*/ 149290 h 183502"/>
            </a:gdLst>
            <a:ahLst/>
            <a:cxnLst>
              <a:cxn ang="0">
                <a:pos x="connsiteX0" y="connsiteY0"/>
              </a:cxn>
              <a:cxn ang="0">
                <a:pos x="connsiteX1" y="connsiteY1"/>
              </a:cxn>
              <a:cxn ang="0">
                <a:pos x="connsiteX2" y="connsiteY2"/>
              </a:cxn>
              <a:cxn ang="0">
                <a:pos x="connsiteX3" y="connsiteY3"/>
              </a:cxn>
            </a:cxnLst>
            <a:rect l="l" t="t" r="r" b="b"/>
            <a:pathLst>
              <a:path w="1623526" h="183502">
                <a:moveTo>
                  <a:pt x="0" y="0"/>
                </a:moveTo>
                <a:cubicBezTo>
                  <a:pt x="298579" y="76200"/>
                  <a:pt x="597159" y="152400"/>
                  <a:pt x="821094" y="167951"/>
                </a:cubicBezTo>
                <a:cubicBezTo>
                  <a:pt x="1045029" y="183502"/>
                  <a:pt x="1209869" y="96416"/>
                  <a:pt x="1343608" y="93306"/>
                </a:cubicBezTo>
                <a:cubicBezTo>
                  <a:pt x="1477347" y="90196"/>
                  <a:pt x="1550436" y="119743"/>
                  <a:pt x="1623526" y="149290"/>
                </a:cubicBezTo>
              </a:path>
            </a:pathLst>
          </a:custGeom>
        </p:spPr>
        <p:style>
          <a:lnRef idx="3">
            <a:schemeClr val="accent1"/>
          </a:lnRef>
          <a:fillRef idx="0">
            <a:schemeClr val="accent1"/>
          </a:fillRef>
          <a:effectRef idx="2">
            <a:schemeClr val="accent1"/>
          </a:effectRef>
          <a:fontRef idx="minor">
            <a:schemeClr val="tx1"/>
          </a:fontRef>
        </p:style>
        <p:txBody>
          <a:bodyPr anchor="ctr"/>
          <a:lstStyle/>
          <a:p>
            <a:pPr algn="ctr">
              <a:defRPr/>
            </a:pPr>
            <a:endParaRPr lang="en-AU"/>
          </a:p>
        </p:txBody>
      </p:sp>
    </p:spTree>
    <p:extLst>
      <p:ext uri="{BB962C8B-B14F-4D97-AF65-F5344CB8AC3E}">
        <p14:creationId xmlns:p14="http://schemas.microsoft.com/office/powerpoint/2010/main" val="2444059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3.33333E-6 3.09755E-6 L -0.42917 -0.19926 " pathEditMode="relative" rAng="0" ptsTypes="AA">
                                      <p:cBhvr>
                                        <p:cTn id="6" dur="2000" fill="hold"/>
                                        <p:tgtEl>
                                          <p:spTgt spid="9"/>
                                        </p:tgtEl>
                                        <p:attrNameLst>
                                          <p:attrName>ppt_x</p:attrName>
                                          <p:attrName>ppt_y</p:attrName>
                                        </p:attrNameLst>
                                      </p:cBhvr>
                                      <p:rCtr x="-21500" y="-10000"/>
                                    </p:animMotion>
                                  </p:childTnLst>
                                </p:cTn>
                              </p:par>
                              <p:par>
                                <p:cTn id="7" presetID="0" presetClass="path" presetSubtype="0" accel="50000" decel="50000" fill="hold" grpId="0" nodeType="withEffect">
                                  <p:stCondLst>
                                    <p:cond delay="0"/>
                                  </p:stCondLst>
                                  <p:childTnLst>
                                    <p:animMotion origin="layout" path="M -4.72222E-6 -3.23162E-6 L -0.25295 -0.48821 " pathEditMode="relative" rAng="0" ptsTypes="AA">
                                      <p:cBhvr>
                                        <p:cTn id="8" dur="2000" fill="hold"/>
                                        <p:tgtEl>
                                          <p:spTgt spid="11"/>
                                        </p:tgtEl>
                                        <p:attrNameLst>
                                          <p:attrName>ppt_x</p:attrName>
                                          <p:attrName>ppt_y</p:attrName>
                                        </p:attrNameLst>
                                      </p:cBhvr>
                                      <p:rCtr x="-12700" y="-24400"/>
                                    </p:animMotion>
                                  </p:childTnLst>
                                </p:cTn>
                              </p:par>
                              <p:par>
                                <p:cTn id="9" presetID="0" presetClass="path" presetSubtype="0" accel="50000" decel="50000" fill="hold" grpId="0" nodeType="withEffect">
                                  <p:stCondLst>
                                    <p:cond delay="0"/>
                                  </p:stCondLst>
                                  <p:childTnLst>
                                    <p:animMotion origin="layout" path="M 5E-6 4.61859E-6 L -0.37396 -0.34952 " pathEditMode="relative" rAng="0" ptsTypes="AA">
                                      <p:cBhvr>
                                        <p:cTn id="10" dur="2000" fill="hold"/>
                                        <p:tgtEl>
                                          <p:spTgt spid="10"/>
                                        </p:tgtEl>
                                        <p:attrNameLst>
                                          <p:attrName>ppt_x</p:attrName>
                                          <p:attrName>ppt_y</p:attrName>
                                        </p:attrNameLst>
                                      </p:cBhvr>
                                      <p:rCtr x="-18700" y="-17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orldgreensummit.org/wp-content/uploads/2012/02/Richard-1-recent-RT-4.jpg"/>
          <p:cNvPicPr>
            <a:picLocks noChangeAspect="1" noChangeArrowheads="1"/>
          </p:cNvPicPr>
          <p:nvPr/>
        </p:nvPicPr>
        <p:blipFill>
          <a:blip r:embed="rId3" cstate="print"/>
          <a:srcRect/>
          <a:stretch>
            <a:fillRect/>
          </a:stretch>
        </p:blipFill>
        <p:spPr bwMode="auto">
          <a:xfrm>
            <a:off x="-71447" y="-152400"/>
            <a:ext cx="9298617" cy="7010400"/>
          </a:xfrm>
          <a:prstGeom prst="rect">
            <a:avLst/>
          </a:prstGeom>
          <a:noFill/>
        </p:spPr>
      </p:pic>
      <p:sp>
        <p:nvSpPr>
          <p:cNvPr id="3" name="Content Placeholder 2"/>
          <p:cNvSpPr>
            <a:spLocks noGrp="1"/>
          </p:cNvSpPr>
          <p:nvPr>
            <p:ph idx="1"/>
          </p:nvPr>
        </p:nvSpPr>
        <p:spPr>
          <a:xfrm>
            <a:off x="228600" y="551329"/>
            <a:ext cx="2971800" cy="363071"/>
          </a:xfrm>
        </p:spPr>
        <p:txBody>
          <a:bodyPr>
            <a:normAutofit fontScale="92500"/>
          </a:bodyPr>
          <a:lstStyle/>
          <a:p>
            <a:pPr>
              <a:buNone/>
            </a:pPr>
            <a:r>
              <a:rPr lang="en-AU" sz="1100" dirty="0"/>
              <a:t>http://www.youtube.com/watch?v=3XQcdVp9sls</a:t>
            </a:r>
          </a:p>
        </p:txBody>
      </p:sp>
      <p:graphicFrame>
        <p:nvGraphicFramePr>
          <p:cNvPr id="6" name="Table 5"/>
          <p:cNvGraphicFramePr>
            <a:graphicFrameLocks noGrp="1"/>
          </p:cNvGraphicFramePr>
          <p:nvPr>
            <p:extLst>
              <p:ext uri="{D42A27DB-BD31-4B8C-83A1-F6EECF244321}">
                <p14:modId xmlns:p14="http://schemas.microsoft.com/office/powerpoint/2010/main" val="352297550"/>
              </p:ext>
            </p:extLst>
          </p:nvPr>
        </p:nvGraphicFramePr>
        <p:xfrm>
          <a:off x="8153400" y="495300"/>
          <a:ext cx="863600" cy="190500"/>
        </p:xfrm>
        <a:graphic>
          <a:graphicData uri="http://schemas.openxmlformats.org/drawingml/2006/table">
            <a:tbl>
              <a:tblPr/>
              <a:tblGrid>
                <a:gridCol w="863600">
                  <a:extLst>
                    <a:ext uri="{9D8B030D-6E8A-4147-A177-3AD203B41FA5}">
                      <a16:colId xmlns:a16="http://schemas.microsoft.com/office/drawing/2014/main" val="20000"/>
                    </a:ext>
                  </a:extLst>
                </a:gridCol>
              </a:tblGrid>
              <a:tr h="190500">
                <a:tc>
                  <a:txBody>
                    <a:bodyPr/>
                    <a:lstStyle/>
                    <a:p>
                      <a:pPr algn="r" fontAlgn="b"/>
                      <a:r>
                        <a:rPr lang="en-AU" sz="1100" b="0" i="0" u="none" strike="noStrike" dirty="0">
                          <a:solidFill>
                            <a:srgbClr val="000000"/>
                          </a:solidFill>
                          <a:latin typeface="Calibri"/>
                        </a:rPr>
                        <a:t>10:16:00 AM</a:t>
                      </a:r>
                    </a:p>
                  </a:txBody>
                  <a:tcPr marL="9525" marR="9525" marT="9525" marB="0" anchor="b">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5" name="Picture 2" descr="http://static.freedownloadmanager.org/i/48/4464/446447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457200"/>
            <a:ext cx="4572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82549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100open.com/wp-content/uploads/2011/10/magnifying-glass.jpg"/>
          <p:cNvPicPr>
            <a:picLocks noChangeAspect="1" noChangeArrowheads="1"/>
          </p:cNvPicPr>
          <p:nvPr/>
        </p:nvPicPr>
        <p:blipFill>
          <a:blip r:embed="rId3" cstate="print"/>
          <a:srcRect/>
          <a:stretch>
            <a:fillRect/>
          </a:stretch>
        </p:blipFill>
        <p:spPr bwMode="auto">
          <a:xfrm>
            <a:off x="3048000" y="2590800"/>
            <a:ext cx="3581400" cy="2686050"/>
          </a:xfrm>
          <a:prstGeom prst="rect">
            <a:avLst/>
          </a:prstGeom>
          <a:noFill/>
        </p:spPr>
      </p:pic>
      <p:sp>
        <p:nvSpPr>
          <p:cNvPr id="5" name="Title 1"/>
          <p:cNvSpPr>
            <a:spLocks noGrp="1"/>
          </p:cNvSpPr>
          <p:nvPr>
            <p:ph type="title"/>
          </p:nvPr>
        </p:nvSpPr>
        <p:spPr>
          <a:xfrm>
            <a:off x="685800" y="3048000"/>
            <a:ext cx="8229600" cy="1143000"/>
          </a:xfrm>
        </p:spPr>
        <p:txBody>
          <a:bodyPr/>
          <a:lstStyle/>
          <a:p>
            <a:pPr algn="l"/>
            <a:r>
              <a:rPr lang="en-AU" dirty="0">
                <a:solidFill>
                  <a:srgbClr val="FF0000"/>
                </a:solidFill>
              </a:rPr>
              <a:t>Spotting Dy</a:t>
            </a:r>
            <a:r>
              <a:rPr lang="en-AU" sz="6600" dirty="0">
                <a:solidFill>
                  <a:srgbClr val="FF0000"/>
                </a:solidFill>
              </a:rPr>
              <a:t>slexi</a:t>
            </a:r>
            <a:r>
              <a:rPr lang="en-AU" dirty="0">
                <a:solidFill>
                  <a:srgbClr val="FF0000"/>
                </a:solidFill>
              </a:rPr>
              <a:t>a early</a:t>
            </a:r>
            <a:endParaRPr lang="en-AU" sz="1600" dirty="0">
              <a:solidFill>
                <a:srgbClr val="FF0000"/>
              </a:solidFill>
            </a:endParaRPr>
          </a:p>
        </p:txBody>
      </p:sp>
      <p:pic>
        <p:nvPicPr>
          <p:cNvPr id="6" name="Picture 2" descr="http://www.morrisdailyherald.com/_internal/cimg!0/75qjniogn3v2vau5nsml3tpij526oza"/>
          <p:cNvPicPr>
            <a:picLocks noChangeAspect="1" noChangeArrowheads="1"/>
          </p:cNvPicPr>
          <p:nvPr/>
        </p:nvPicPr>
        <p:blipFill>
          <a:blip r:embed="rId4" cstate="print"/>
          <a:srcRect/>
          <a:stretch>
            <a:fillRect/>
          </a:stretch>
        </p:blipFill>
        <p:spPr bwMode="auto">
          <a:xfrm>
            <a:off x="5943600" y="457200"/>
            <a:ext cx="2689816" cy="2018872"/>
          </a:xfrm>
          <a:prstGeom prst="rect">
            <a:avLst/>
          </a:prstGeom>
          <a:noFill/>
        </p:spPr>
      </p:pic>
    </p:spTree>
    <p:extLst>
      <p:ext uri="{BB962C8B-B14F-4D97-AF65-F5344CB8AC3E}">
        <p14:creationId xmlns:p14="http://schemas.microsoft.com/office/powerpoint/2010/main" val="13500910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304800" y="76200"/>
            <a:ext cx="8229600" cy="1143000"/>
          </a:xfrm>
        </p:spPr>
        <p:txBody>
          <a:bodyPr/>
          <a:lstStyle/>
          <a:p>
            <a:pPr algn="l"/>
            <a:r>
              <a:rPr lang="en-AU" dirty="0">
                <a:solidFill>
                  <a:srgbClr val="FF0000"/>
                </a:solidFill>
              </a:rPr>
              <a:t>Spotting Dyslexia early </a:t>
            </a:r>
            <a:r>
              <a:rPr lang="en-AU" sz="1600" dirty="0">
                <a:solidFill>
                  <a:srgbClr val="FF0000"/>
                </a:solidFill>
              </a:rPr>
              <a:t>(</a:t>
            </a:r>
            <a:r>
              <a:rPr lang="en-AU" sz="1600" dirty="0" err="1">
                <a:solidFill>
                  <a:srgbClr val="FF0000"/>
                </a:solidFill>
              </a:rPr>
              <a:t>Shaywitz</a:t>
            </a:r>
            <a:r>
              <a:rPr lang="en-AU" sz="1600" dirty="0">
                <a:solidFill>
                  <a:srgbClr val="FF0000"/>
                </a:solidFill>
              </a:rPr>
              <a:t>) </a:t>
            </a:r>
          </a:p>
        </p:txBody>
      </p:sp>
      <p:sp>
        <p:nvSpPr>
          <p:cNvPr id="6" name="TextBox 5"/>
          <p:cNvSpPr txBox="1"/>
          <p:nvPr/>
        </p:nvSpPr>
        <p:spPr>
          <a:xfrm>
            <a:off x="381000" y="990600"/>
            <a:ext cx="8382000" cy="5663089"/>
          </a:xfrm>
          <a:prstGeom prst="rect">
            <a:avLst/>
          </a:prstGeom>
          <a:noFill/>
        </p:spPr>
        <p:txBody>
          <a:bodyPr wrap="square" rtlCol="0">
            <a:spAutoFit/>
          </a:bodyPr>
          <a:lstStyle/>
          <a:p>
            <a:endParaRPr lang="en-AU" b="1" dirty="0"/>
          </a:p>
          <a:p>
            <a:r>
              <a:rPr lang="en-AU" sz="2400" b="1" dirty="0"/>
              <a:t>Delay in speaking</a:t>
            </a:r>
            <a:r>
              <a:rPr lang="en-AU" dirty="0"/>
              <a:t>:  </a:t>
            </a:r>
          </a:p>
          <a:p>
            <a:pPr marL="358775" indent="-358775">
              <a:buFont typeface="Arial" pitchFamily="34" charset="0"/>
              <a:buChar char="•"/>
            </a:pPr>
            <a:r>
              <a:rPr lang="en-AU" sz="2000" dirty="0">
                <a:solidFill>
                  <a:srgbClr val="002060"/>
                </a:solidFill>
              </a:rPr>
              <a:t>Words @ 1, phrases 18 @ months </a:t>
            </a:r>
            <a:r>
              <a:rPr lang="en-AU" sz="2000" dirty="0">
                <a:solidFill>
                  <a:srgbClr val="FF0000"/>
                </a:solidFill>
              </a:rPr>
              <a:t>(dyslexia @ 15m / after 2nd birthday)</a:t>
            </a:r>
          </a:p>
          <a:p>
            <a:endParaRPr lang="en-AU" b="1" dirty="0"/>
          </a:p>
          <a:p>
            <a:r>
              <a:rPr lang="en-AU" sz="2400" b="1" dirty="0"/>
              <a:t>Difficulties in pronunciation: lasting past say 5 or 6 </a:t>
            </a:r>
          </a:p>
          <a:p>
            <a:pPr marL="358775" indent="-358775">
              <a:buFont typeface="Arial" pitchFamily="34" charset="0"/>
              <a:buChar char="•"/>
            </a:pPr>
            <a:r>
              <a:rPr lang="en-AU" sz="2000" dirty="0">
                <a:solidFill>
                  <a:srgbClr val="002060"/>
                </a:solidFill>
              </a:rPr>
              <a:t>Leaving off beginning sounds (</a:t>
            </a:r>
            <a:r>
              <a:rPr lang="en-AU" sz="2000" dirty="0" err="1">
                <a:solidFill>
                  <a:srgbClr val="002060"/>
                </a:solidFill>
              </a:rPr>
              <a:t>pisghetti</a:t>
            </a:r>
            <a:r>
              <a:rPr lang="en-AU" sz="2000" dirty="0">
                <a:solidFill>
                  <a:srgbClr val="002060"/>
                </a:solidFill>
              </a:rPr>
              <a:t> for spaghetti)</a:t>
            </a:r>
          </a:p>
          <a:p>
            <a:pPr marL="358775" indent="-358775">
              <a:buFont typeface="Arial" pitchFamily="34" charset="0"/>
              <a:buChar char="•"/>
            </a:pPr>
            <a:r>
              <a:rPr lang="en-AU" sz="2000" dirty="0">
                <a:solidFill>
                  <a:srgbClr val="FF0000"/>
                </a:solidFill>
              </a:rPr>
              <a:t>Inverting sounds within a word (</a:t>
            </a:r>
            <a:r>
              <a:rPr lang="en-AU" sz="2000" dirty="0" err="1">
                <a:solidFill>
                  <a:srgbClr val="FF0000"/>
                </a:solidFill>
              </a:rPr>
              <a:t>aminal</a:t>
            </a:r>
            <a:r>
              <a:rPr lang="en-AU" sz="2000" dirty="0">
                <a:solidFill>
                  <a:srgbClr val="FF0000"/>
                </a:solidFill>
              </a:rPr>
              <a:t> for animal)</a:t>
            </a:r>
          </a:p>
          <a:p>
            <a:pPr marL="358775" indent="-358775">
              <a:buFont typeface="Arial" pitchFamily="34" charset="0"/>
              <a:buChar char="•"/>
            </a:pPr>
            <a:r>
              <a:rPr lang="en-AU" sz="2000" i="1" dirty="0">
                <a:solidFill>
                  <a:srgbClr val="006600"/>
                </a:solidFill>
              </a:rPr>
              <a:t>Anything to indicate problems hearing all of the sounds and lining them up in order in the speech stream</a:t>
            </a:r>
          </a:p>
          <a:p>
            <a:pPr marL="358775" indent="-358775"/>
            <a:endParaRPr lang="en-AU" b="1" dirty="0"/>
          </a:p>
          <a:p>
            <a:pPr marL="358775" indent="-358775"/>
            <a:r>
              <a:rPr lang="en-AU" sz="2400" b="1" dirty="0"/>
              <a:t>Poor sensitivity to rhyme</a:t>
            </a:r>
            <a:endParaRPr lang="en-AU" i="1" dirty="0"/>
          </a:p>
          <a:p>
            <a:pPr marL="358775" indent="-358775">
              <a:buFont typeface="Arial" pitchFamily="34" charset="0"/>
              <a:buChar char="•"/>
            </a:pPr>
            <a:r>
              <a:rPr lang="en-AU" sz="2000" dirty="0">
                <a:solidFill>
                  <a:srgbClr val="FF0000"/>
                </a:solidFill>
              </a:rPr>
              <a:t>knowledge of nursery rhymes = predictor of reading success</a:t>
            </a:r>
          </a:p>
          <a:p>
            <a:pPr marL="358775" indent="-358775">
              <a:buFont typeface="Arial" pitchFamily="34" charset="0"/>
              <a:buChar char="•"/>
            </a:pPr>
            <a:r>
              <a:rPr lang="en-AU" sz="2000" dirty="0">
                <a:solidFill>
                  <a:srgbClr val="006600"/>
                </a:solidFill>
              </a:rPr>
              <a:t>3 and 4 year olds recite nursery rhymes accurately and play with rhyme</a:t>
            </a:r>
          </a:p>
          <a:p>
            <a:pPr marL="358775" indent="-358775">
              <a:buFont typeface="Arial" pitchFamily="34" charset="0"/>
              <a:buChar char="•"/>
            </a:pPr>
            <a:r>
              <a:rPr lang="en-AU" sz="2000" dirty="0">
                <a:solidFill>
                  <a:srgbClr val="002060"/>
                </a:solidFill>
              </a:rPr>
              <a:t>dyslexic kiddies struggle to remember them or tell you which words rhyme:</a:t>
            </a:r>
          </a:p>
          <a:p>
            <a:pPr marL="815975" lvl="1" indent="-358775">
              <a:buFont typeface="Wingdings" pitchFamily="2" charset="2"/>
              <a:buChar char="ü"/>
            </a:pPr>
            <a:r>
              <a:rPr lang="en-AU" sz="2000" dirty="0">
                <a:solidFill>
                  <a:srgbClr val="002060"/>
                </a:solidFill>
              </a:rPr>
              <a:t>Do ‘food’ and ‘foam’ rhyme? What about ‘walk’ and ‘talk’? (can they break in?)</a:t>
            </a:r>
          </a:p>
          <a:p>
            <a:pPr marL="815975" lvl="1" indent="-358775">
              <a:buFont typeface="Wingdings" pitchFamily="2" charset="2"/>
              <a:buChar char="ü"/>
            </a:pPr>
            <a:r>
              <a:rPr lang="en-AU" sz="2000" dirty="0">
                <a:solidFill>
                  <a:srgbClr val="002060"/>
                </a:solidFill>
              </a:rPr>
              <a:t>Use </a:t>
            </a:r>
            <a:r>
              <a:rPr lang="en-AU" sz="2000" dirty="0">
                <a:solidFill>
                  <a:srgbClr val="FF0000"/>
                </a:solidFill>
              </a:rPr>
              <a:t>Sutherland</a:t>
            </a:r>
            <a:r>
              <a:rPr lang="en-AU" sz="2000" dirty="0">
                <a:solidFill>
                  <a:srgbClr val="002060"/>
                </a:solidFill>
              </a:rPr>
              <a:t> for this or just play with rhyming pairs if worried</a:t>
            </a:r>
          </a:p>
          <a:p>
            <a:pPr marL="815975" lvl="1" indent="-358775"/>
            <a:endParaRPr lang="en-AU" dirty="0"/>
          </a:p>
        </p:txBody>
      </p:sp>
      <p:pic>
        <p:nvPicPr>
          <p:cNvPr id="8194" name="Picture 2" descr="http://www.100open.com/wp-content/uploads/2011/10/magnifying-glass.jpg"/>
          <p:cNvPicPr>
            <a:picLocks noChangeAspect="1" noChangeArrowheads="1"/>
          </p:cNvPicPr>
          <p:nvPr/>
        </p:nvPicPr>
        <p:blipFill>
          <a:blip r:embed="rId3" cstate="print"/>
          <a:srcRect/>
          <a:stretch>
            <a:fillRect/>
          </a:stretch>
        </p:blipFill>
        <p:spPr bwMode="auto">
          <a:xfrm>
            <a:off x="6858000" y="228600"/>
            <a:ext cx="1930400" cy="1447800"/>
          </a:xfrm>
          <a:prstGeom prst="rect">
            <a:avLst/>
          </a:prstGeom>
          <a:noFill/>
        </p:spPr>
      </p:pic>
    </p:spTree>
    <p:extLst>
      <p:ext uri="{BB962C8B-B14F-4D97-AF65-F5344CB8AC3E}">
        <p14:creationId xmlns:p14="http://schemas.microsoft.com/office/powerpoint/2010/main" val="192573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1000"/>
                                        <p:tgtEl>
                                          <p:spTgt spid="6">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animEffect transition="in" filter="fade">
                                      <p:cBhvr>
                                        <p:cTn id="15" dur="1000"/>
                                        <p:tgtEl>
                                          <p:spTgt spid="6">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5" end="5"/>
                                            </p:txEl>
                                          </p:spTgt>
                                        </p:tgtEl>
                                        <p:attrNameLst>
                                          <p:attrName>style.visibility</p:attrName>
                                        </p:attrNameLst>
                                      </p:cBhvr>
                                      <p:to>
                                        <p:strVal val="visible"/>
                                      </p:to>
                                    </p:set>
                                    <p:animEffect transition="in" filter="fade">
                                      <p:cBhvr>
                                        <p:cTn id="18" dur="1000"/>
                                        <p:tgtEl>
                                          <p:spTgt spid="6">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animEffect transition="in" filter="fade">
                                      <p:cBhvr>
                                        <p:cTn id="21" dur="1000"/>
                                        <p:tgtEl>
                                          <p:spTgt spid="6">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6">
                                            <p:txEl>
                                              <p:pRg st="7" end="7"/>
                                            </p:txEl>
                                          </p:spTgt>
                                        </p:tgtEl>
                                        <p:attrNameLst>
                                          <p:attrName>style.visibility</p:attrName>
                                        </p:attrNameLst>
                                      </p:cBhvr>
                                      <p:to>
                                        <p:strVal val="visible"/>
                                      </p:to>
                                    </p:set>
                                    <p:animEffect transition="in" filter="fade">
                                      <p:cBhvr>
                                        <p:cTn id="24" dur="1000"/>
                                        <p:tgtEl>
                                          <p:spTgt spid="6">
                                            <p:txEl>
                                              <p:pRg st="7" end="7"/>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9" end="9"/>
                                            </p:txEl>
                                          </p:spTgt>
                                        </p:tgtEl>
                                        <p:attrNameLst>
                                          <p:attrName>style.visibility</p:attrName>
                                        </p:attrNameLst>
                                      </p:cBhvr>
                                      <p:to>
                                        <p:strVal val="visible"/>
                                      </p:to>
                                    </p:set>
                                    <p:animEffect transition="in" filter="fade">
                                      <p:cBhvr>
                                        <p:cTn id="29" dur="1000"/>
                                        <p:tgtEl>
                                          <p:spTgt spid="6">
                                            <p:txEl>
                                              <p:pRg st="9" end="9"/>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6">
                                            <p:txEl>
                                              <p:pRg st="10" end="10"/>
                                            </p:txEl>
                                          </p:spTgt>
                                        </p:tgtEl>
                                        <p:attrNameLst>
                                          <p:attrName>style.visibility</p:attrName>
                                        </p:attrNameLst>
                                      </p:cBhvr>
                                      <p:to>
                                        <p:strVal val="visible"/>
                                      </p:to>
                                    </p:set>
                                    <p:animEffect transition="in" filter="fade">
                                      <p:cBhvr>
                                        <p:cTn id="32" dur="1000"/>
                                        <p:tgtEl>
                                          <p:spTgt spid="6">
                                            <p:txEl>
                                              <p:pRg st="10" end="10"/>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6">
                                            <p:txEl>
                                              <p:pRg st="11" end="11"/>
                                            </p:txEl>
                                          </p:spTgt>
                                        </p:tgtEl>
                                        <p:attrNameLst>
                                          <p:attrName>style.visibility</p:attrName>
                                        </p:attrNameLst>
                                      </p:cBhvr>
                                      <p:to>
                                        <p:strVal val="visible"/>
                                      </p:to>
                                    </p:set>
                                    <p:animEffect transition="in" filter="fade">
                                      <p:cBhvr>
                                        <p:cTn id="35" dur="1000"/>
                                        <p:tgtEl>
                                          <p:spTgt spid="6">
                                            <p:txEl>
                                              <p:pRg st="11" end="11"/>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6">
                                            <p:txEl>
                                              <p:pRg st="12" end="12"/>
                                            </p:txEl>
                                          </p:spTgt>
                                        </p:tgtEl>
                                        <p:attrNameLst>
                                          <p:attrName>style.visibility</p:attrName>
                                        </p:attrNameLst>
                                      </p:cBhvr>
                                      <p:to>
                                        <p:strVal val="visible"/>
                                      </p:to>
                                    </p:set>
                                    <p:animEffect transition="in" filter="fade">
                                      <p:cBhvr>
                                        <p:cTn id="38" dur="1000"/>
                                        <p:tgtEl>
                                          <p:spTgt spid="6">
                                            <p:txEl>
                                              <p:pRg st="12" end="12"/>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6">
                                            <p:txEl>
                                              <p:pRg st="13" end="13"/>
                                            </p:txEl>
                                          </p:spTgt>
                                        </p:tgtEl>
                                        <p:attrNameLst>
                                          <p:attrName>style.visibility</p:attrName>
                                        </p:attrNameLst>
                                      </p:cBhvr>
                                      <p:to>
                                        <p:strVal val="visible"/>
                                      </p:to>
                                    </p:set>
                                    <p:animEffect transition="in" filter="fade">
                                      <p:cBhvr>
                                        <p:cTn id="41" dur="1000"/>
                                        <p:tgtEl>
                                          <p:spTgt spid="6">
                                            <p:txEl>
                                              <p:pRg st="13" end="13"/>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6">
                                            <p:txEl>
                                              <p:pRg st="14" end="14"/>
                                            </p:txEl>
                                          </p:spTgt>
                                        </p:tgtEl>
                                        <p:attrNameLst>
                                          <p:attrName>style.visibility</p:attrName>
                                        </p:attrNameLst>
                                      </p:cBhvr>
                                      <p:to>
                                        <p:strVal val="visible"/>
                                      </p:to>
                                    </p:set>
                                    <p:animEffect transition="in" filter="fade">
                                      <p:cBhvr>
                                        <p:cTn id="44" dur="1000"/>
                                        <p:tgtEl>
                                          <p:spTgt spid="6">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304800" y="76200"/>
            <a:ext cx="8229600" cy="1143000"/>
          </a:xfrm>
        </p:spPr>
        <p:txBody>
          <a:bodyPr/>
          <a:lstStyle/>
          <a:p>
            <a:pPr algn="l"/>
            <a:r>
              <a:rPr lang="en-AU" dirty="0">
                <a:solidFill>
                  <a:srgbClr val="FF0000"/>
                </a:solidFill>
              </a:rPr>
              <a:t>Spotting Dyslexia early </a:t>
            </a:r>
            <a:r>
              <a:rPr lang="en-AU" sz="1600" dirty="0">
                <a:solidFill>
                  <a:srgbClr val="FF0000"/>
                </a:solidFill>
              </a:rPr>
              <a:t>(</a:t>
            </a:r>
            <a:r>
              <a:rPr lang="en-AU" sz="1600" dirty="0" err="1">
                <a:solidFill>
                  <a:srgbClr val="FF0000"/>
                </a:solidFill>
              </a:rPr>
              <a:t>Shaywitz</a:t>
            </a:r>
            <a:r>
              <a:rPr lang="en-AU" sz="1600" dirty="0">
                <a:solidFill>
                  <a:srgbClr val="FF0000"/>
                </a:solidFill>
              </a:rPr>
              <a:t>) </a:t>
            </a:r>
          </a:p>
        </p:txBody>
      </p:sp>
      <p:sp>
        <p:nvSpPr>
          <p:cNvPr id="4" name="TextBox 3"/>
          <p:cNvSpPr txBox="1"/>
          <p:nvPr/>
        </p:nvSpPr>
        <p:spPr>
          <a:xfrm>
            <a:off x="457200" y="1295400"/>
            <a:ext cx="8229600" cy="5139869"/>
          </a:xfrm>
          <a:prstGeom prst="rect">
            <a:avLst/>
          </a:prstGeom>
          <a:noFill/>
        </p:spPr>
        <p:txBody>
          <a:bodyPr wrap="square" rtlCol="0">
            <a:spAutoFit/>
          </a:bodyPr>
          <a:lstStyle/>
          <a:p>
            <a:pPr marL="358775" indent="-358775"/>
            <a:r>
              <a:rPr lang="en-AU" sz="2400" b="1" dirty="0"/>
              <a:t>Pulls up the wrong sound</a:t>
            </a:r>
          </a:p>
          <a:p>
            <a:pPr marL="358775" indent="-358775">
              <a:buFont typeface="Arial" pitchFamily="34" charset="0"/>
              <a:buChar char="•"/>
            </a:pPr>
            <a:r>
              <a:rPr lang="en-AU" sz="2000" dirty="0">
                <a:solidFill>
                  <a:srgbClr val="002060"/>
                </a:solidFill>
              </a:rPr>
              <a:t>Looks at picture of volcano and says ‘tornado’ – close in sound, not in meaning – </a:t>
            </a:r>
            <a:r>
              <a:rPr lang="en-AU" sz="2000" i="1" dirty="0">
                <a:solidFill>
                  <a:srgbClr val="002060"/>
                </a:solidFill>
              </a:rPr>
              <a:t>but knows the correct one given the choice : but on the spot…</a:t>
            </a:r>
          </a:p>
          <a:p>
            <a:pPr marL="358775" indent="-358775">
              <a:buFont typeface="Arial" pitchFamily="34" charset="0"/>
              <a:buChar char="•"/>
            </a:pPr>
            <a:r>
              <a:rPr lang="en-AU" sz="2000" dirty="0">
                <a:solidFill>
                  <a:srgbClr val="FF0000"/>
                </a:solidFill>
              </a:rPr>
              <a:t>Retrieval issue causes them to ‘talk around’ the word they’re looking for (circumlocution)</a:t>
            </a:r>
          </a:p>
          <a:p>
            <a:pPr marL="358775" indent="-358775">
              <a:buFont typeface="Arial" pitchFamily="34" charset="0"/>
              <a:buChar char="•"/>
            </a:pPr>
            <a:r>
              <a:rPr lang="en-AU" sz="2000" dirty="0">
                <a:solidFill>
                  <a:srgbClr val="006600"/>
                </a:solidFill>
              </a:rPr>
              <a:t>Language becomes non-specific ‘things, stuff, them, it, that…’</a:t>
            </a:r>
          </a:p>
          <a:p>
            <a:pPr marL="358775" indent="-358775">
              <a:buFont typeface="Arial" pitchFamily="34" charset="0"/>
              <a:buChar char="•"/>
            </a:pPr>
            <a:r>
              <a:rPr lang="en-AU" sz="2000" dirty="0">
                <a:solidFill>
                  <a:srgbClr val="002060"/>
                </a:solidFill>
              </a:rPr>
              <a:t>Kids that we know are intelligent look inarticulate…frustrating right?</a:t>
            </a:r>
          </a:p>
          <a:p>
            <a:pPr marL="358775" indent="-358775">
              <a:buFont typeface="Arial" pitchFamily="34" charset="0"/>
              <a:buChar char="•"/>
            </a:pPr>
            <a:endParaRPr lang="en-AU" sz="2000" dirty="0">
              <a:solidFill>
                <a:srgbClr val="002060"/>
              </a:solidFill>
            </a:endParaRPr>
          </a:p>
          <a:p>
            <a:pPr marL="358775" indent="-358775"/>
            <a:r>
              <a:rPr lang="en-AU" sz="2400" b="1" dirty="0"/>
              <a:t>Trouble learning the names and sounds of the alphabet</a:t>
            </a:r>
          </a:p>
          <a:p>
            <a:pPr marL="358775" indent="-358775">
              <a:buFont typeface="Arial" pitchFamily="34" charset="0"/>
              <a:buChar char="•"/>
            </a:pPr>
            <a:r>
              <a:rPr lang="en-AU" sz="2000" dirty="0">
                <a:solidFill>
                  <a:srgbClr val="002060"/>
                </a:solidFill>
              </a:rPr>
              <a:t>Trouble seeing that words come apart into syllables and sounds</a:t>
            </a:r>
          </a:p>
          <a:p>
            <a:pPr marL="358775" indent="-358775">
              <a:buFont typeface="Arial" pitchFamily="34" charset="0"/>
              <a:buChar char="•"/>
            </a:pPr>
            <a:r>
              <a:rPr lang="en-AU" sz="2000" dirty="0">
                <a:solidFill>
                  <a:srgbClr val="FF0000"/>
                </a:solidFill>
              </a:rPr>
              <a:t>Trouble matching letters to sounds</a:t>
            </a:r>
          </a:p>
          <a:p>
            <a:pPr marL="358775" indent="-358775">
              <a:buFont typeface="Arial" pitchFamily="34" charset="0"/>
              <a:buChar char="•"/>
            </a:pPr>
            <a:r>
              <a:rPr lang="en-AU" sz="2000" dirty="0">
                <a:solidFill>
                  <a:srgbClr val="006600"/>
                </a:solidFill>
              </a:rPr>
              <a:t>Reading errors that show no connection of sounds to letters (big for goat)</a:t>
            </a:r>
          </a:p>
          <a:p>
            <a:pPr marL="358775" indent="-358775">
              <a:buFont typeface="Arial" pitchFamily="34" charset="0"/>
              <a:buChar char="•"/>
            </a:pPr>
            <a:r>
              <a:rPr lang="en-AU" sz="2000" dirty="0">
                <a:solidFill>
                  <a:srgbClr val="002060"/>
                </a:solidFill>
              </a:rPr>
              <a:t>Trouble with one-syllable (CVC) words: mat, cap, not, hat…</a:t>
            </a:r>
          </a:p>
          <a:p>
            <a:pPr marL="358775" indent="-358775">
              <a:buFont typeface="Arial" pitchFamily="34" charset="0"/>
              <a:buChar char="•"/>
            </a:pPr>
            <a:r>
              <a:rPr lang="en-AU" sz="2000" dirty="0">
                <a:solidFill>
                  <a:srgbClr val="FF0000"/>
                </a:solidFill>
              </a:rPr>
              <a:t>Getting out of there!</a:t>
            </a:r>
          </a:p>
          <a:p>
            <a:pPr marL="358775" indent="-358775">
              <a:buFont typeface="Arial" pitchFamily="34" charset="0"/>
              <a:buChar char="•"/>
            </a:pPr>
            <a:r>
              <a:rPr lang="en-AU" sz="2000" dirty="0">
                <a:solidFill>
                  <a:srgbClr val="006600"/>
                </a:solidFill>
              </a:rPr>
              <a:t>Family history of reading difficulty: ask parents how they and their siblings enjoyed school! Brothers, sisters?</a:t>
            </a:r>
          </a:p>
        </p:txBody>
      </p:sp>
      <p:pic>
        <p:nvPicPr>
          <p:cNvPr id="5" name="Picture 2" descr="http://www.100open.com/wp-content/uploads/2011/10/magnifying-glass.jpg"/>
          <p:cNvPicPr>
            <a:picLocks noChangeAspect="1" noChangeArrowheads="1"/>
          </p:cNvPicPr>
          <p:nvPr/>
        </p:nvPicPr>
        <p:blipFill>
          <a:blip r:embed="rId3" cstate="print"/>
          <a:srcRect/>
          <a:stretch>
            <a:fillRect/>
          </a:stretch>
        </p:blipFill>
        <p:spPr bwMode="auto">
          <a:xfrm>
            <a:off x="6858000" y="228600"/>
            <a:ext cx="1930400" cy="1447800"/>
          </a:xfrm>
          <a:prstGeom prst="rect">
            <a:avLst/>
          </a:prstGeom>
          <a:noFill/>
        </p:spPr>
      </p:pic>
    </p:spTree>
    <p:extLst>
      <p:ext uri="{BB962C8B-B14F-4D97-AF65-F5344CB8AC3E}">
        <p14:creationId xmlns:p14="http://schemas.microsoft.com/office/powerpoint/2010/main" val="3292103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10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1000"/>
                                        <p:tgtEl>
                                          <p:spTgt spid="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1000"/>
                                        <p:tgtEl>
                                          <p:spTgt spid="4">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1000"/>
                                        <p:tgtEl>
                                          <p:spTgt spid="4">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6" end="6"/>
                                            </p:txEl>
                                          </p:spTgt>
                                        </p:tgtEl>
                                        <p:attrNameLst>
                                          <p:attrName>style.visibility</p:attrName>
                                        </p:attrNameLst>
                                      </p:cBhvr>
                                      <p:to>
                                        <p:strVal val="visible"/>
                                      </p:to>
                                    </p:set>
                                    <p:animEffect transition="in" filter="fade">
                                      <p:cBhvr>
                                        <p:cTn id="24" dur="1000"/>
                                        <p:tgtEl>
                                          <p:spTgt spid="4">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Effect transition="in" filter="fade">
                                      <p:cBhvr>
                                        <p:cTn id="27" dur="1000"/>
                                        <p:tgtEl>
                                          <p:spTgt spid="4">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xEl>
                                              <p:pRg st="8" end="8"/>
                                            </p:txEl>
                                          </p:spTgt>
                                        </p:tgtEl>
                                        <p:attrNameLst>
                                          <p:attrName>style.visibility</p:attrName>
                                        </p:attrNameLst>
                                      </p:cBhvr>
                                      <p:to>
                                        <p:strVal val="visible"/>
                                      </p:to>
                                    </p:set>
                                    <p:animEffect transition="in" filter="fade">
                                      <p:cBhvr>
                                        <p:cTn id="30" dur="1000"/>
                                        <p:tgtEl>
                                          <p:spTgt spid="4">
                                            <p:txEl>
                                              <p:pRg st="8" end="8"/>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4">
                                            <p:txEl>
                                              <p:pRg st="9" end="9"/>
                                            </p:txEl>
                                          </p:spTgt>
                                        </p:tgtEl>
                                        <p:attrNameLst>
                                          <p:attrName>style.visibility</p:attrName>
                                        </p:attrNameLst>
                                      </p:cBhvr>
                                      <p:to>
                                        <p:strVal val="visible"/>
                                      </p:to>
                                    </p:set>
                                    <p:animEffect transition="in" filter="fade">
                                      <p:cBhvr>
                                        <p:cTn id="33" dur="1000"/>
                                        <p:tgtEl>
                                          <p:spTgt spid="4">
                                            <p:txEl>
                                              <p:pRg st="9" end="9"/>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4">
                                            <p:txEl>
                                              <p:pRg st="10" end="10"/>
                                            </p:txEl>
                                          </p:spTgt>
                                        </p:tgtEl>
                                        <p:attrNameLst>
                                          <p:attrName>style.visibility</p:attrName>
                                        </p:attrNameLst>
                                      </p:cBhvr>
                                      <p:to>
                                        <p:strVal val="visible"/>
                                      </p:to>
                                    </p:set>
                                    <p:animEffect transition="in" filter="fade">
                                      <p:cBhvr>
                                        <p:cTn id="36" dur="1000"/>
                                        <p:tgtEl>
                                          <p:spTgt spid="4">
                                            <p:txEl>
                                              <p:pRg st="10" end="10"/>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4">
                                            <p:txEl>
                                              <p:pRg st="11" end="11"/>
                                            </p:txEl>
                                          </p:spTgt>
                                        </p:tgtEl>
                                        <p:attrNameLst>
                                          <p:attrName>style.visibility</p:attrName>
                                        </p:attrNameLst>
                                      </p:cBhvr>
                                      <p:to>
                                        <p:strVal val="visible"/>
                                      </p:to>
                                    </p:set>
                                    <p:animEffect transition="in" filter="fade">
                                      <p:cBhvr>
                                        <p:cTn id="39" dur="1000"/>
                                        <p:tgtEl>
                                          <p:spTgt spid="4">
                                            <p:txEl>
                                              <p:pRg st="11" end="11"/>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4">
                                            <p:txEl>
                                              <p:pRg st="12" end="12"/>
                                            </p:txEl>
                                          </p:spTgt>
                                        </p:tgtEl>
                                        <p:attrNameLst>
                                          <p:attrName>style.visibility</p:attrName>
                                        </p:attrNameLst>
                                      </p:cBhvr>
                                      <p:to>
                                        <p:strVal val="visible"/>
                                      </p:to>
                                    </p:set>
                                    <p:animEffect transition="in" filter="fade">
                                      <p:cBhvr>
                                        <p:cTn id="42" dur="10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100open.com/wp-content/uploads/2011/10/magnifying-glass.jpg"/>
          <p:cNvPicPr>
            <a:picLocks noChangeAspect="1" noChangeArrowheads="1"/>
          </p:cNvPicPr>
          <p:nvPr/>
        </p:nvPicPr>
        <p:blipFill>
          <a:blip r:embed="rId3" cstate="print"/>
          <a:srcRect/>
          <a:stretch>
            <a:fillRect/>
          </a:stretch>
        </p:blipFill>
        <p:spPr bwMode="auto">
          <a:xfrm>
            <a:off x="6705600" y="152400"/>
            <a:ext cx="1930400" cy="1447800"/>
          </a:xfrm>
          <a:prstGeom prst="rect">
            <a:avLst/>
          </a:prstGeom>
          <a:noFill/>
        </p:spPr>
      </p:pic>
      <p:sp>
        <p:nvSpPr>
          <p:cNvPr id="4" name="Content Placeholder 2"/>
          <p:cNvSpPr txBox="1">
            <a:spLocks/>
          </p:cNvSpPr>
          <p:nvPr/>
        </p:nvSpPr>
        <p:spPr>
          <a:xfrm>
            <a:off x="4572000" y="990600"/>
            <a:ext cx="4191000" cy="5029200"/>
          </a:xfrm>
          <a:prstGeom prst="rect">
            <a:avLst/>
          </a:prstGeom>
        </p:spPr>
        <p:txBody>
          <a:bodyPr vert="horz" lIns="91440" tIns="45720" rIns="91440" bIns="45720" rtlCol="0">
            <a:normAutofit fontScale="47500" lnSpcReduction="20000"/>
          </a:bodyPr>
          <a:lstStyle/>
          <a:p>
            <a:pPr marL="342900" marR="0" lvl="0" indent="-342900" algn="l" defTabSz="914400" rtl="0" eaLnBrk="1" fontAlgn="auto" latinLnBrk="0" hangingPunct="0">
              <a:lnSpc>
                <a:spcPct val="100000"/>
              </a:lnSpc>
              <a:spcBef>
                <a:spcPct val="20000"/>
              </a:spcBef>
              <a:spcAft>
                <a:spcPts val="0"/>
              </a:spcAft>
              <a:buClrTx/>
              <a:buSzTx/>
              <a:buFont typeface="Arial" pitchFamily="34" charset="0"/>
              <a:buNone/>
              <a:tabLst/>
              <a:defRPr/>
            </a:pPr>
            <a:r>
              <a:rPr kumimoji="0" lang="en-AU" sz="5500" b="0" i="0" u="none" strike="noStrike" kern="1200" cap="none" spc="0" normalizeH="0" baseline="0" noProof="0" dirty="0">
                <a:ln>
                  <a:noFill/>
                </a:ln>
                <a:solidFill>
                  <a:schemeClr val="tx1"/>
                </a:solidFill>
                <a:effectLst/>
                <a:uLnTx/>
                <a:uFillTx/>
                <a:latin typeface="+mn-lt"/>
                <a:ea typeface="+mn-ea"/>
                <a:cs typeface="+mn-cs"/>
              </a:rPr>
              <a:t> </a:t>
            </a:r>
          </a:p>
          <a:p>
            <a:pPr marL="342900" marR="0" lvl="0" indent="-342900" algn="l" defTabSz="914400" rtl="0" eaLnBrk="1" fontAlgn="auto" latinLnBrk="0" hangingPunct="0">
              <a:lnSpc>
                <a:spcPct val="100000"/>
              </a:lnSpc>
              <a:spcBef>
                <a:spcPct val="20000"/>
              </a:spcBef>
              <a:spcAft>
                <a:spcPts val="0"/>
              </a:spcAft>
              <a:buClrTx/>
              <a:buSzTx/>
              <a:buFont typeface="Arial" pitchFamily="34" charset="0"/>
              <a:buNone/>
              <a:tabLst/>
              <a:defRPr/>
            </a:pPr>
            <a:r>
              <a:rPr kumimoji="0" lang="en-AU" sz="3800" b="0" i="0" u="none" strike="noStrike" kern="1200" cap="none" spc="0" normalizeH="0" baseline="0" noProof="0" dirty="0">
                <a:ln>
                  <a:noFill/>
                </a:ln>
                <a:solidFill>
                  <a:schemeClr val="tx1"/>
                </a:solidFill>
                <a:effectLst/>
                <a:uLnTx/>
                <a:uFillTx/>
                <a:latin typeface="+mn-lt"/>
                <a:ea typeface="+mn-ea"/>
                <a:cs typeface="+mn-cs"/>
                <a:sym typeface="Wingdings"/>
              </a:rPr>
              <a:t></a:t>
            </a:r>
            <a:r>
              <a:rPr kumimoji="0" lang="en-AU" sz="3800" b="0" i="0" u="none" strike="noStrike" kern="1200" cap="none" spc="0" normalizeH="0" baseline="0" noProof="0" dirty="0">
                <a:ln>
                  <a:noFill/>
                </a:ln>
                <a:solidFill>
                  <a:schemeClr val="tx1"/>
                </a:solidFill>
                <a:effectLst/>
                <a:uLnTx/>
                <a:uFillTx/>
                <a:latin typeface="+mn-lt"/>
                <a:ea typeface="+mn-ea"/>
                <a:cs typeface="+mn-cs"/>
              </a:rPr>
              <a:t>   </a:t>
            </a:r>
            <a:r>
              <a:rPr lang="en-AU" sz="3800" dirty="0">
                <a:solidFill>
                  <a:srgbClr val="006600"/>
                </a:solidFill>
              </a:rPr>
              <a:t>Reads slowly and has difficulty blending the sounds in words</a:t>
            </a:r>
          </a:p>
          <a:p>
            <a:pPr marL="342900" marR="0" lvl="0" indent="-342900" algn="l" defTabSz="914400" rtl="0" eaLnBrk="1" fontAlgn="auto" latinLnBrk="0" hangingPunct="0">
              <a:lnSpc>
                <a:spcPct val="100000"/>
              </a:lnSpc>
              <a:spcBef>
                <a:spcPct val="20000"/>
              </a:spcBef>
              <a:spcAft>
                <a:spcPts val="0"/>
              </a:spcAft>
              <a:buClrTx/>
              <a:buSzTx/>
              <a:buFont typeface="Arial" pitchFamily="34" charset="0"/>
              <a:buNone/>
              <a:tabLst/>
              <a:defRPr/>
            </a:pPr>
            <a:r>
              <a:rPr kumimoji="0" lang="en-AU" sz="3800" b="0" i="0" u="none" strike="noStrike" kern="1200" cap="none" spc="0" normalizeH="0" baseline="0" noProof="0" dirty="0">
                <a:ln>
                  <a:noFill/>
                </a:ln>
                <a:solidFill>
                  <a:schemeClr val="tx1"/>
                </a:solidFill>
                <a:effectLst/>
                <a:uLnTx/>
                <a:uFillTx/>
                <a:latin typeface="+mn-lt"/>
                <a:ea typeface="+mn-ea"/>
                <a:cs typeface="+mn-cs"/>
              </a:rPr>
              <a:t> </a:t>
            </a:r>
          </a:p>
          <a:p>
            <a:pPr marL="342900" marR="0" lvl="0" indent="-342900" algn="l" defTabSz="914400" rtl="0" eaLnBrk="1" fontAlgn="auto" latinLnBrk="0" hangingPunct="0">
              <a:lnSpc>
                <a:spcPct val="100000"/>
              </a:lnSpc>
              <a:spcBef>
                <a:spcPct val="20000"/>
              </a:spcBef>
              <a:spcAft>
                <a:spcPts val="0"/>
              </a:spcAft>
              <a:buClrTx/>
              <a:buSzTx/>
              <a:buFont typeface="Arial" pitchFamily="34" charset="0"/>
              <a:buNone/>
              <a:tabLst/>
              <a:defRPr/>
            </a:pPr>
            <a:r>
              <a:rPr kumimoji="0" lang="en-AU" sz="3800" b="0" i="0" u="none" strike="noStrike" kern="1200" cap="none" spc="0" normalizeH="0" baseline="0" noProof="0" dirty="0">
                <a:ln>
                  <a:noFill/>
                </a:ln>
                <a:solidFill>
                  <a:schemeClr val="tx1"/>
                </a:solidFill>
                <a:effectLst/>
                <a:uLnTx/>
                <a:uFillTx/>
                <a:latin typeface="+mn-lt"/>
                <a:ea typeface="+mn-ea"/>
                <a:cs typeface="+mn-cs"/>
                <a:sym typeface="Wingdings"/>
              </a:rPr>
              <a:t></a:t>
            </a:r>
            <a:r>
              <a:rPr kumimoji="0" lang="en-AU" sz="3800" b="0" i="0" u="none" strike="noStrike" kern="1200" cap="none" spc="0" normalizeH="0" baseline="0" noProof="0" dirty="0">
                <a:ln>
                  <a:noFill/>
                </a:ln>
                <a:solidFill>
                  <a:schemeClr val="tx1"/>
                </a:solidFill>
                <a:effectLst/>
                <a:uLnTx/>
                <a:uFillTx/>
                <a:latin typeface="+mn-lt"/>
                <a:ea typeface="+mn-ea"/>
                <a:cs typeface="+mn-cs"/>
              </a:rPr>
              <a:t>   </a:t>
            </a:r>
            <a:r>
              <a:rPr lang="en-AU" sz="3800" dirty="0">
                <a:solidFill>
                  <a:srgbClr val="002060"/>
                </a:solidFill>
              </a:rPr>
              <a:t>Difficulty pronouncing multi-syllabic words</a:t>
            </a:r>
          </a:p>
          <a:p>
            <a:pPr marL="342900" marR="0" lvl="0" indent="-342900" algn="l" defTabSz="914400" rtl="0" eaLnBrk="1" fontAlgn="auto" latinLnBrk="0" hangingPunct="0">
              <a:lnSpc>
                <a:spcPct val="100000"/>
              </a:lnSpc>
              <a:spcBef>
                <a:spcPct val="20000"/>
              </a:spcBef>
              <a:spcAft>
                <a:spcPts val="0"/>
              </a:spcAft>
              <a:buClrTx/>
              <a:buSzTx/>
              <a:buFont typeface="Arial" pitchFamily="34" charset="0"/>
              <a:buNone/>
              <a:tabLst/>
              <a:defRPr/>
            </a:pPr>
            <a:r>
              <a:rPr kumimoji="0" lang="en-AU" sz="3800" b="0" i="0" u="none" strike="noStrike" kern="1200" cap="none" spc="0" normalizeH="0" baseline="0" noProof="0" dirty="0">
                <a:ln>
                  <a:noFill/>
                </a:ln>
                <a:solidFill>
                  <a:schemeClr val="tx1"/>
                </a:solidFill>
                <a:effectLst/>
                <a:uLnTx/>
                <a:uFillTx/>
                <a:latin typeface="+mn-lt"/>
                <a:ea typeface="+mn-ea"/>
                <a:cs typeface="+mn-cs"/>
              </a:rPr>
              <a:t> </a:t>
            </a:r>
          </a:p>
          <a:p>
            <a:pPr marL="342900" marR="0" lvl="0" indent="-342900" algn="l" defTabSz="914400" rtl="0" eaLnBrk="1" fontAlgn="auto" latinLnBrk="0" hangingPunct="0">
              <a:lnSpc>
                <a:spcPct val="100000"/>
              </a:lnSpc>
              <a:spcBef>
                <a:spcPct val="20000"/>
              </a:spcBef>
              <a:spcAft>
                <a:spcPts val="0"/>
              </a:spcAft>
              <a:buClrTx/>
              <a:buSzTx/>
              <a:buFont typeface="Arial" pitchFamily="34" charset="0"/>
              <a:buNone/>
              <a:tabLst/>
              <a:defRPr/>
            </a:pPr>
            <a:r>
              <a:rPr kumimoji="0" lang="en-AU" sz="3800" b="0" i="0" u="none" strike="noStrike" kern="1200" cap="none" spc="0" normalizeH="0" baseline="0" noProof="0" dirty="0">
                <a:ln>
                  <a:noFill/>
                </a:ln>
                <a:solidFill>
                  <a:schemeClr val="tx1"/>
                </a:solidFill>
                <a:effectLst/>
                <a:uLnTx/>
                <a:uFillTx/>
                <a:latin typeface="+mn-lt"/>
                <a:ea typeface="+mn-ea"/>
                <a:cs typeface="+mn-cs"/>
                <a:sym typeface="Wingdings"/>
              </a:rPr>
              <a:t></a:t>
            </a:r>
            <a:r>
              <a:rPr kumimoji="0" lang="en-AU" sz="3800" b="0" i="0" u="none" strike="noStrike" kern="1200" cap="none" spc="0" normalizeH="0" baseline="0" noProof="0" dirty="0">
                <a:ln>
                  <a:noFill/>
                </a:ln>
                <a:solidFill>
                  <a:schemeClr val="tx1"/>
                </a:solidFill>
                <a:effectLst/>
                <a:uLnTx/>
                <a:uFillTx/>
                <a:latin typeface="+mn-lt"/>
                <a:ea typeface="+mn-ea"/>
                <a:cs typeface="+mn-cs"/>
              </a:rPr>
              <a:t>   </a:t>
            </a:r>
            <a:r>
              <a:rPr lang="en-AU" sz="3800" dirty="0">
                <a:solidFill>
                  <a:srgbClr val="006600"/>
                </a:solidFill>
              </a:rPr>
              <a:t>Spells the same word in a variety of ways</a:t>
            </a:r>
          </a:p>
          <a:p>
            <a:pPr marL="342900" marR="0" lvl="0" indent="-342900" algn="l" defTabSz="914400" rtl="0" eaLnBrk="1" fontAlgn="auto" latinLnBrk="0" hangingPunct="0">
              <a:lnSpc>
                <a:spcPct val="100000"/>
              </a:lnSpc>
              <a:spcBef>
                <a:spcPct val="20000"/>
              </a:spcBef>
              <a:spcAft>
                <a:spcPts val="0"/>
              </a:spcAft>
              <a:buClrTx/>
              <a:buSzTx/>
              <a:buFont typeface="Arial" pitchFamily="34" charset="0"/>
              <a:buNone/>
              <a:tabLst/>
              <a:defRPr/>
            </a:pPr>
            <a:r>
              <a:rPr kumimoji="0" lang="en-AU" sz="3800" b="0" i="0" u="none" strike="noStrike" kern="1200" cap="none" spc="0" normalizeH="0" baseline="0" noProof="0" dirty="0">
                <a:ln>
                  <a:noFill/>
                </a:ln>
                <a:solidFill>
                  <a:schemeClr val="tx1"/>
                </a:solidFill>
                <a:effectLst/>
                <a:uLnTx/>
                <a:uFillTx/>
                <a:latin typeface="+mn-lt"/>
                <a:ea typeface="+mn-ea"/>
                <a:cs typeface="+mn-cs"/>
              </a:rPr>
              <a:t> </a:t>
            </a:r>
          </a:p>
          <a:p>
            <a:pPr marL="342900" marR="0" lvl="0" indent="-342900" algn="l" defTabSz="914400" rtl="0" eaLnBrk="1" fontAlgn="auto" latinLnBrk="0" hangingPunct="0">
              <a:lnSpc>
                <a:spcPct val="100000"/>
              </a:lnSpc>
              <a:spcBef>
                <a:spcPct val="20000"/>
              </a:spcBef>
              <a:spcAft>
                <a:spcPts val="0"/>
              </a:spcAft>
              <a:buClrTx/>
              <a:buSzTx/>
              <a:buFont typeface="Arial" pitchFamily="34" charset="0"/>
              <a:buNone/>
              <a:tabLst/>
              <a:defRPr/>
            </a:pPr>
            <a:r>
              <a:rPr kumimoji="0" lang="en-AU" sz="3800" b="0" i="0" u="none" strike="noStrike" kern="1200" cap="none" spc="0" normalizeH="0" baseline="0" noProof="0" dirty="0">
                <a:ln>
                  <a:noFill/>
                </a:ln>
                <a:solidFill>
                  <a:schemeClr val="tx1"/>
                </a:solidFill>
                <a:effectLst/>
                <a:uLnTx/>
                <a:uFillTx/>
                <a:latin typeface="+mn-lt"/>
                <a:ea typeface="+mn-ea"/>
                <a:cs typeface="+mn-cs"/>
                <a:sym typeface="Wingdings"/>
              </a:rPr>
              <a:t></a:t>
            </a:r>
            <a:r>
              <a:rPr kumimoji="0" lang="en-AU" sz="3800" b="0" i="0" u="none" strike="noStrike" kern="1200" cap="none" spc="0" normalizeH="0" baseline="0" noProof="0" dirty="0">
                <a:ln>
                  <a:noFill/>
                </a:ln>
                <a:solidFill>
                  <a:schemeClr val="tx1"/>
                </a:solidFill>
                <a:effectLst/>
                <a:uLnTx/>
                <a:uFillTx/>
                <a:latin typeface="+mn-lt"/>
                <a:ea typeface="+mn-ea"/>
                <a:cs typeface="+mn-cs"/>
              </a:rPr>
              <a:t>   </a:t>
            </a:r>
            <a:r>
              <a:rPr lang="en-AU" sz="3800" dirty="0">
                <a:solidFill>
                  <a:srgbClr val="002060"/>
                </a:solidFill>
              </a:rPr>
              <a:t>Difficulty learning times tables </a:t>
            </a:r>
          </a:p>
          <a:p>
            <a:pPr marL="342900" marR="0" lvl="0" indent="-342900" algn="l" defTabSz="914400" rtl="0" eaLnBrk="1" fontAlgn="auto" latinLnBrk="0" hangingPunct="0">
              <a:lnSpc>
                <a:spcPct val="100000"/>
              </a:lnSpc>
              <a:spcBef>
                <a:spcPct val="20000"/>
              </a:spcBef>
              <a:spcAft>
                <a:spcPts val="0"/>
              </a:spcAft>
              <a:buClrTx/>
              <a:buSzTx/>
              <a:buFont typeface="Arial" pitchFamily="34" charset="0"/>
              <a:buNone/>
              <a:tabLst/>
              <a:defRPr/>
            </a:pPr>
            <a:r>
              <a:rPr kumimoji="0" lang="en-AU" sz="3800" b="0" i="0" u="none" strike="noStrike" kern="1200" cap="none" spc="0" normalizeH="0" baseline="0" noProof="0" dirty="0">
                <a:ln>
                  <a:noFill/>
                </a:ln>
                <a:solidFill>
                  <a:schemeClr val="tx1"/>
                </a:solidFill>
                <a:effectLst/>
                <a:uLnTx/>
                <a:uFillTx/>
                <a:latin typeface="+mn-lt"/>
                <a:ea typeface="+mn-ea"/>
                <a:cs typeface="+mn-cs"/>
              </a:rPr>
              <a:t> </a:t>
            </a:r>
          </a:p>
          <a:p>
            <a:pPr marL="342900" marR="0" lvl="0" indent="-342900" algn="l" defTabSz="914400" rtl="0" eaLnBrk="1" fontAlgn="auto" latinLnBrk="0" hangingPunct="0">
              <a:lnSpc>
                <a:spcPct val="100000"/>
              </a:lnSpc>
              <a:spcBef>
                <a:spcPct val="20000"/>
              </a:spcBef>
              <a:spcAft>
                <a:spcPts val="0"/>
              </a:spcAft>
              <a:buClrTx/>
              <a:buSzTx/>
              <a:buFont typeface="Arial" pitchFamily="34" charset="0"/>
              <a:buNone/>
              <a:tabLst/>
              <a:defRPr/>
            </a:pPr>
            <a:r>
              <a:rPr kumimoji="0" lang="en-AU" sz="3800" b="0" i="0" u="none" strike="noStrike" kern="1200" cap="none" spc="0" normalizeH="0" baseline="0" noProof="0" dirty="0">
                <a:ln>
                  <a:noFill/>
                </a:ln>
                <a:solidFill>
                  <a:schemeClr val="tx1"/>
                </a:solidFill>
                <a:effectLst/>
                <a:uLnTx/>
                <a:uFillTx/>
                <a:latin typeface="+mn-lt"/>
                <a:ea typeface="+mn-ea"/>
                <a:cs typeface="+mn-cs"/>
                <a:sym typeface="Wingdings"/>
              </a:rPr>
              <a:t></a:t>
            </a:r>
            <a:r>
              <a:rPr kumimoji="0" lang="en-AU" sz="3800" b="0" i="0" u="none" strike="noStrike" kern="1200" cap="none" spc="0" normalizeH="0" baseline="0" noProof="0" dirty="0">
                <a:ln>
                  <a:noFill/>
                </a:ln>
                <a:solidFill>
                  <a:schemeClr val="tx1"/>
                </a:solidFill>
                <a:effectLst/>
                <a:uLnTx/>
                <a:uFillTx/>
                <a:latin typeface="+mn-lt"/>
                <a:ea typeface="+mn-ea"/>
                <a:cs typeface="+mn-cs"/>
              </a:rPr>
              <a:t>   </a:t>
            </a:r>
            <a:r>
              <a:rPr lang="en-AU" sz="3800" dirty="0">
                <a:solidFill>
                  <a:srgbClr val="006600"/>
                </a:solidFill>
              </a:rPr>
              <a:t>Poor sequencing skills, resulting in errors in reading or writing letters (b/d), numbers (12/21) and/or</a:t>
            </a:r>
          </a:p>
          <a:p>
            <a:pPr marL="342900" marR="0" lvl="0" indent="-342900" algn="l" defTabSz="914400" rtl="0" eaLnBrk="1" fontAlgn="auto" latinLnBrk="0" hangingPunct="0">
              <a:lnSpc>
                <a:spcPct val="100000"/>
              </a:lnSpc>
              <a:spcBef>
                <a:spcPct val="20000"/>
              </a:spcBef>
              <a:spcAft>
                <a:spcPts val="0"/>
              </a:spcAft>
              <a:buClrTx/>
              <a:buSzTx/>
              <a:buFont typeface="Arial" pitchFamily="34" charset="0"/>
              <a:buNone/>
              <a:tabLst/>
              <a:defRPr/>
            </a:pPr>
            <a:r>
              <a:rPr lang="en-AU" sz="3800" dirty="0">
                <a:solidFill>
                  <a:srgbClr val="006600"/>
                </a:solidFill>
              </a:rPr>
              <a:t>      words (was/saw).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AU"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Content Placeholder 2"/>
          <p:cNvSpPr>
            <a:spLocks noGrp="1"/>
          </p:cNvSpPr>
          <p:nvPr>
            <p:ph idx="1"/>
          </p:nvPr>
        </p:nvSpPr>
        <p:spPr>
          <a:xfrm>
            <a:off x="381000" y="1295400"/>
            <a:ext cx="4191000" cy="6324600"/>
          </a:xfrm>
        </p:spPr>
        <p:txBody>
          <a:bodyPr>
            <a:normAutofit fontScale="32500" lnSpcReduction="20000"/>
          </a:bodyPr>
          <a:lstStyle/>
          <a:p>
            <a:pPr hangingPunct="0">
              <a:buNone/>
            </a:pPr>
            <a:r>
              <a:rPr lang="en-AU" sz="5500" dirty="0">
                <a:sym typeface="Wingdings"/>
              </a:rPr>
              <a:t></a:t>
            </a:r>
            <a:r>
              <a:rPr lang="en-AU" sz="5500" dirty="0"/>
              <a:t>   </a:t>
            </a:r>
            <a:r>
              <a:rPr lang="en-AU" sz="5500" dirty="0">
                <a:solidFill>
                  <a:srgbClr val="002060"/>
                </a:solidFill>
              </a:rPr>
              <a:t>Inco</a:t>
            </a:r>
            <a:r>
              <a:rPr lang="en-AU" sz="5500" dirty="0">
                <a:solidFill>
                  <a:srgbClr val="006600"/>
                </a:solidFill>
              </a:rPr>
              <a:t>nsi</a:t>
            </a:r>
            <a:r>
              <a:rPr lang="en-AU" sz="5500" dirty="0">
                <a:solidFill>
                  <a:srgbClr val="002060"/>
                </a:solidFill>
              </a:rPr>
              <a:t>stency in learning, e.g., is a good thinker but has problems in getting ideas onto paper</a:t>
            </a:r>
          </a:p>
          <a:p>
            <a:pPr hangingPunct="0">
              <a:buNone/>
            </a:pPr>
            <a:r>
              <a:rPr lang="en-AU" sz="5500" dirty="0"/>
              <a:t> </a:t>
            </a:r>
          </a:p>
          <a:p>
            <a:pPr hangingPunct="0">
              <a:buNone/>
            </a:pPr>
            <a:r>
              <a:rPr lang="en-AU" sz="5500" dirty="0">
                <a:sym typeface="Wingdings"/>
              </a:rPr>
              <a:t></a:t>
            </a:r>
            <a:r>
              <a:rPr lang="en-AU" sz="5500" dirty="0"/>
              <a:t>   </a:t>
            </a:r>
            <a:r>
              <a:rPr lang="en-AU" sz="5500" dirty="0">
                <a:solidFill>
                  <a:srgbClr val="006600"/>
                </a:solidFill>
              </a:rPr>
              <a:t>Difficulty in remembering a list of instructions </a:t>
            </a:r>
          </a:p>
          <a:p>
            <a:pPr hangingPunct="0">
              <a:buNone/>
            </a:pPr>
            <a:r>
              <a:rPr lang="en-AU" sz="5500" dirty="0">
                <a:solidFill>
                  <a:srgbClr val="006600"/>
                </a:solidFill>
              </a:rPr>
              <a:t> </a:t>
            </a:r>
          </a:p>
          <a:p>
            <a:pPr hangingPunct="0">
              <a:buNone/>
            </a:pPr>
            <a:r>
              <a:rPr lang="en-AU" sz="5500" dirty="0">
                <a:solidFill>
                  <a:srgbClr val="002060"/>
                </a:solidFill>
                <a:sym typeface="Wingdings"/>
              </a:rPr>
              <a:t></a:t>
            </a:r>
            <a:r>
              <a:rPr lang="en-AU" sz="5500" dirty="0">
                <a:solidFill>
                  <a:srgbClr val="002060"/>
                </a:solidFill>
              </a:rPr>
              <a:t>   Has little to show for the effort put into their work </a:t>
            </a:r>
          </a:p>
          <a:p>
            <a:pPr hangingPunct="0">
              <a:buNone/>
            </a:pPr>
            <a:r>
              <a:rPr lang="en-AU" sz="5500" dirty="0">
                <a:solidFill>
                  <a:srgbClr val="002060"/>
                </a:solidFill>
              </a:rPr>
              <a:t> </a:t>
            </a:r>
          </a:p>
          <a:p>
            <a:pPr hangingPunct="0">
              <a:buNone/>
            </a:pPr>
            <a:r>
              <a:rPr lang="en-AU" sz="5500" dirty="0">
                <a:sym typeface="Wingdings"/>
              </a:rPr>
              <a:t></a:t>
            </a:r>
            <a:r>
              <a:rPr lang="en-AU" sz="5500" dirty="0"/>
              <a:t>   </a:t>
            </a:r>
            <a:r>
              <a:rPr lang="en-AU" sz="5500" dirty="0">
                <a:solidFill>
                  <a:srgbClr val="006600"/>
                </a:solidFill>
              </a:rPr>
              <a:t>Concentration may seem poor</a:t>
            </a:r>
          </a:p>
          <a:p>
            <a:pPr hangingPunct="0">
              <a:buNone/>
            </a:pPr>
            <a:r>
              <a:rPr lang="en-AU" sz="5500" dirty="0"/>
              <a:t> </a:t>
            </a:r>
          </a:p>
          <a:p>
            <a:pPr hangingPunct="0">
              <a:buNone/>
            </a:pPr>
            <a:r>
              <a:rPr lang="en-AU" sz="5500" dirty="0">
                <a:sym typeface="Wingdings"/>
              </a:rPr>
              <a:t></a:t>
            </a:r>
            <a:r>
              <a:rPr lang="en-AU" sz="5500" dirty="0"/>
              <a:t>   </a:t>
            </a:r>
            <a:r>
              <a:rPr lang="en-AU" sz="5500" dirty="0">
                <a:solidFill>
                  <a:srgbClr val="002060"/>
                </a:solidFill>
              </a:rPr>
              <a:t>Difficulty with organization of work</a:t>
            </a:r>
          </a:p>
          <a:p>
            <a:pPr hangingPunct="0">
              <a:buNone/>
            </a:pPr>
            <a:r>
              <a:rPr lang="en-AU" sz="5500" dirty="0">
                <a:solidFill>
                  <a:srgbClr val="002060"/>
                </a:solidFill>
              </a:rPr>
              <a:t> </a:t>
            </a:r>
          </a:p>
          <a:p>
            <a:pPr hangingPunct="0">
              <a:buNone/>
            </a:pPr>
            <a:r>
              <a:rPr lang="en-AU" sz="5500" dirty="0">
                <a:sym typeface="Wingdings"/>
              </a:rPr>
              <a:t></a:t>
            </a:r>
            <a:r>
              <a:rPr lang="en-AU" sz="5500" dirty="0"/>
              <a:t>   </a:t>
            </a:r>
            <a:r>
              <a:rPr lang="en-AU" sz="5500" dirty="0">
                <a:solidFill>
                  <a:srgbClr val="006600"/>
                </a:solidFill>
              </a:rPr>
              <a:t>Problems copying accurately from the board</a:t>
            </a:r>
          </a:p>
          <a:p>
            <a:pPr hangingPunct="0">
              <a:buNone/>
            </a:pPr>
            <a:r>
              <a:rPr lang="en-AU" sz="5500" dirty="0"/>
              <a:t> </a:t>
            </a:r>
          </a:p>
          <a:p>
            <a:pPr hangingPunct="0">
              <a:buNone/>
            </a:pPr>
            <a:r>
              <a:rPr lang="en-AU" sz="5500" dirty="0">
                <a:sym typeface="Wingdings"/>
              </a:rPr>
              <a:t></a:t>
            </a:r>
            <a:r>
              <a:rPr lang="en-AU" sz="5500" dirty="0"/>
              <a:t>   </a:t>
            </a:r>
            <a:r>
              <a:rPr lang="en-AU" sz="5500" dirty="0">
                <a:solidFill>
                  <a:srgbClr val="002060"/>
                </a:solidFill>
              </a:rPr>
              <a:t>More difficulty than peers in learning letters and sounds</a:t>
            </a:r>
          </a:p>
          <a:p>
            <a:pPr hangingPunct="0">
              <a:buNone/>
            </a:pPr>
            <a:r>
              <a:rPr lang="en-AU" sz="5500" dirty="0">
                <a:solidFill>
                  <a:srgbClr val="006600"/>
                </a:solidFill>
              </a:rPr>
              <a:t> </a:t>
            </a:r>
          </a:p>
          <a:p>
            <a:pPr hangingPunct="0">
              <a:buNone/>
            </a:pPr>
            <a:endParaRPr lang="en-AU" dirty="0"/>
          </a:p>
        </p:txBody>
      </p:sp>
      <p:sp>
        <p:nvSpPr>
          <p:cNvPr id="5" name="Title 1"/>
          <p:cNvSpPr>
            <a:spLocks noGrp="1"/>
          </p:cNvSpPr>
          <p:nvPr>
            <p:ph type="title"/>
          </p:nvPr>
        </p:nvSpPr>
        <p:spPr>
          <a:xfrm>
            <a:off x="304800" y="76200"/>
            <a:ext cx="5638800" cy="1143000"/>
          </a:xfrm>
        </p:spPr>
        <p:txBody>
          <a:bodyPr/>
          <a:lstStyle/>
          <a:p>
            <a:pPr algn="l"/>
            <a:r>
              <a:rPr lang="en-AU" dirty="0">
                <a:solidFill>
                  <a:srgbClr val="FF0000"/>
                </a:solidFill>
              </a:rPr>
              <a:t>Spotting Dyslexia early</a:t>
            </a:r>
            <a:endParaRPr lang="en-AU" sz="1600" dirty="0">
              <a:solidFill>
                <a:srgbClr val="FF0000"/>
              </a:solidFill>
            </a:endParaRPr>
          </a:p>
        </p:txBody>
      </p:sp>
    </p:spTree>
    <p:extLst>
      <p:ext uri="{BB962C8B-B14F-4D97-AF65-F5344CB8AC3E}">
        <p14:creationId xmlns:p14="http://schemas.microsoft.com/office/powerpoint/2010/main" val="37164660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304800" y="-76200"/>
            <a:ext cx="8229600" cy="1143000"/>
          </a:xfrm>
        </p:spPr>
        <p:txBody>
          <a:bodyPr/>
          <a:lstStyle/>
          <a:p>
            <a:pPr algn="l"/>
            <a:r>
              <a:rPr lang="en-AU" dirty="0">
                <a:solidFill>
                  <a:srgbClr val="FF0000"/>
                </a:solidFill>
              </a:rPr>
              <a:t>Spotting Dyslexia early </a:t>
            </a:r>
            <a:r>
              <a:rPr lang="en-AU" sz="1600" dirty="0">
                <a:solidFill>
                  <a:srgbClr val="FF0000"/>
                </a:solidFill>
              </a:rPr>
              <a:t>(</a:t>
            </a:r>
            <a:r>
              <a:rPr lang="en-AU" sz="1600" dirty="0" err="1">
                <a:solidFill>
                  <a:srgbClr val="FF0000"/>
                </a:solidFill>
              </a:rPr>
              <a:t>Shaywitz</a:t>
            </a:r>
            <a:r>
              <a:rPr lang="en-AU" sz="1600" dirty="0">
                <a:solidFill>
                  <a:srgbClr val="FF0000"/>
                </a:solidFill>
              </a:rPr>
              <a:t>) </a:t>
            </a:r>
          </a:p>
        </p:txBody>
      </p:sp>
      <p:sp>
        <p:nvSpPr>
          <p:cNvPr id="4" name="TextBox 3"/>
          <p:cNvSpPr txBox="1"/>
          <p:nvPr/>
        </p:nvSpPr>
        <p:spPr>
          <a:xfrm>
            <a:off x="381000" y="917912"/>
            <a:ext cx="8229600" cy="5940088"/>
          </a:xfrm>
          <a:prstGeom prst="rect">
            <a:avLst/>
          </a:prstGeom>
          <a:noFill/>
        </p:spPr>
        <p:txBody>
          <a:bodyPr wrap="square" rtlCol="0">
            <a:spAutoFit/>
          </a:bodyPr>
          <a:lstStyle/>
          <a:p>
            <a:pPr marL="358775" indent="-358775"/>
            <a:r>
              <a:rPr lang="en-AU" sz="2400" b="1" dirty="0"/>
              <a:t>In addition to problems with speaking </a:t>
            </a:r>
          </a:p>
          <a:p>
            <a:pPr marL="358775" indent="-358775"/>
            <a:r>
              <a:rPr lang="en-AU" sz="2400" b="1" dirty="0"/>
              <a:t>and reading, look for:</a:t>
            </a:r>
          </a:p>
          <a:p>
            <a:pPr marL="358775" indent="-358775">
              <a:buFont typeface="Arial" pitchFamily="34" charset="0"/>
              <a:buChar char="•"/>
            </a:pPr>
            <a:r>
              <a:rPr lang="en-AU" sz="2400" dirty="0">
                <a:solidFill>
                  <a:srgbClr val="002060"/>
                </a:solidFill>
              </a:rPr>
              <a:t>Curiosity</a:t>
            </a:r>
          </a:p>
          <a:p>
            <a:pPr marL="358775" indent="-358775">
              <a:buFont typeface="Arial" pitchFamily="34" charset="0"/>
              <a:buChar char="•"/>
            </a:pPr>
            <a:r>
              <a:rPr lang="en-AU" sz="2400" dirty="0">
                <a:solidFill>
                  <a:srgbClr val="006600"/>
                </a:solidFill>
              </a:rPr>
              <a:t>A great imagination</a:t>
            </a:r>
          </a:p>
          <a:p>
            <a:pPr marL="358775" indent="-358775">
              <a:buFont typeface="Arial" pitchFamily="34" charset="0"/>
              <a:buChar char="•"/>
            </a:pPr>
            <a:r>
              <a:rPr lang="en-AU" sz="2400" dirty="0">
                <a:solidFill>
                  <a:srgbClr val="FF0000"/>
                </a:solidFill>
              </a:rPr>
              <a:t>Great at figuring things out</a:t>
            </a:r>
          </a:p>
          <a:p>
            <a:pPr marL="358775" indent="-358775">
              <a:buFont typeface="Arial" pitchFamily="34" charset="0"/>
              <a:buChar char="•"/>
            </a:pPr>
            <a:r>
              <a:rPr lang="en-AU" sz="2400" dirty="0">
                <a:solidFill>
                  <a:srgbClr val="002060"/>
                </a:solidFill>
              </a:rPr>
              <a:t>Great in class conversation or </a:t>
            </a:r>
            <a:r>
              <a:rPr lang="en-AU" sz="2400" b="1" dirty="0">
                <a:solidFill>
                  <a:srgbClr val="C00000"/>
                </a:solidFill>
                <a:effectLst>
                  <a:outerShdw blurRad="38100" dist="38100" dir="2700000" algn="tl">
                    <a:srgbClr val="000000">
                      <a:alpha val="43137"/>
                    </a:srgbClr>
                  </a:outerShdw>
                </a:effectLst>
              </a:rPr>
              <a:t>circle time</a:t>
            </a:r>
          </a:p>
          <a:p>
            <a:pPr marL="358775" indent="-358775">
              <a:buFont typeface="Arial" pitchFamily="34" charset="0"/>
              <a:buChar char="•"/>
            </a:pPr>
            <a:r>
              <a:rPr lang="en-AU" sz="2400" dirty="0">
                <a:solidFill>
                  <a:srgbClr val="006600"/>
                </a:solidFill>
              </a:rPr>
              <a:t>Eager embrace of new ideas</a:t>
            </a:r>
          </a:p>
          <a:p>
            <a:pPr marL="358775" indent="-358775">
              <a:buFont typeface="Arial" pitchFamily="34" charset="0"/>
              <a:buChar char="•"/>
            </a:pPr>
            <a:r>
              <a:rPr lang="en-AU" sz="2400" dirty="0">
                <a:solidFill>
                  <a:srgbClr val="FF0000"/>
                </a:solidFill>
              </a:rPr>
              <a:t>Gets the gist of things – sees the bigger picture</a:t>
            </a:r>
          </a:p>
          <a:p>
            <a:pPr marL="358775" indent="-358775">
              <a:buFont typeface="Arial" pitchFamily="34" charset="0"/>
              <a:buChar char="•"/>
            </a:pPr>
            <a:r>
              <a:rPr lang="en-AU" sz="2400" dirty="0">
                <a:solidFill>
                  <a:srgbClr val="002060"/>
                </a:solidFill>
              </a:rPr>
              <a:t>A good understanding of new concepts</a:t>
            </a:r>
          </a:p>
          <a:p>
            <a:pPr marL="358775" indent="-358775">
              <a:buFont typeface="Arial" pitchFamily="34" charset="0"/>
              <a:buChar char="•"/>
            </a:pPr>
            <a:r>
              <a:rPr lang="en-AU" sz="2400" dirty="0">
                <a:solidFill>
                  <a:srgbClr val="006600"/>
                </a:solidFill>
              </a:rPr>
              <a:t>Surprising maturity</a:t>
            </a:r>
          </a:p>
          <a:p>
            <a:pPr marL="358775" indent="-358775">
              <a:buFont typeface="Arial" pitchFamily="34" charset="0"/>
              <a:buChar char="•"/>
            </a:pPr>
            <a:r>
              <a:rPr lang="en-AU" sz="2400" dirty="0">
                <a:solidFill>
                  <a:srgbClr val="FF0000"/>
                </a:solidFill>
              </a:rPr>
              <a:t>Large vocabulary for age group – especially when relaxed</a:t>
            </a:r>
          </a:p>
          <a:p>
            <a:pPr marL="358775" indent="-358775">
              <a:buFont typeface="Arial" pitchFamily="34" charset="0"/>
              <a:buChar char="•"/>
            </a:pPr>
            <a:r>
              <a:rPr lang="en-AU" sz="2400" dirty="0">
                <a:solidFill>
                  <a:srgbClr val="002060"/>
                </a:solidFill>
              </a:rPr>
              <a:t>Loves puzzles</a:t>
            </a:r>
          </a:p>
          <a:p>
            <a:pPr marL="358775" indent="-358775">
              <a:buFont typeface="Arial" pitchFamily="34" charset="0"/>
              <a:buChar char="•"/>
            </a:pPr>
            <a:r>
              <a:rPr lang="en-AU" sz="2400" dirty="0">
                <a:solidFill>
                  <a:srgbClr val="006600"/>
                </a:solidFill>
              </a:rPr>
              <a:t>Builds models well</a:t>
            </a:r>
          </a:p>
          <a:p>
            <a:pPr marL="358775" indent="-358775">
              <a:buFont typeface="Arial" pitchFamily="34" charset="0"/>
              <a:buChar char="•"/>
            </a:pPr>
            <a:r>
              <a:rPr lang="en-AU" sz="2400" dirty="0">
                <a:solidFill>
                  <a:srgbClr val="FF0000"/>
                </a:solidFill>
              </a:rPr>
              <a:t>Excellent comprehension of stories told or read to him – sometimes almost freakish inferential comprehension</a:t>
            </a:r>
          </a:p>
          <a:p>
            <a:pPr marL="358775" indent="-358775">
              <a:buFont typeface="Arial" pitchFamily="34" charset="0"/>
              <a:buChar char="•"/>
            </a:pPr>
            <a:endParaRPr lang="en-AU" sz="2000" dirty="0">
              <a:solidFill>
                <a:srgbClr val="002060"/>
              </a:solidFill>
            </a:endParaRPr>
          </a:p>
        </p:txBody>
      </p:sp>
      <p:pic>
        <p:nvPicPr>
          <p:cNvPr id="5" name="Picture 2" descr="http://www.100open.com/wp-content/uploads/2011/10/magnifying-glass.jpg"/>
          <p:cNvPicPr>
            <a:picLocks noChangeAspect="1" noChangeArrowheads="1"/>
          </p:cNvPicPr>
          <p:nvPr/>
        </p:nvPicPr>
        <p:blipFill>
          <a:blip r:embed="rId3" cstate="print"/>
          <a:srcRect/>
          <a:stretch>
            <a:fillRect/>
          </a:stretch>
        </p:blipFill>
        <p:spPr bwMode="auto">
          <a:xfrm>
            <a:off x="6934200" y="2895600"/>
            <a:ext cx="1930400" cy="1447800"/>
          </a:xfrm>
          <a:prstGeom prst="rect">
            <a:avLst/>
          </a:prstGeom>
          <a:noFill/>
        </p:spPr>
      </p:pic>
    </p:spTree>
    <p:extLst>
      <p:ext uri="{BB962C8B-B14F-4D97-AF65-F5344CB8AC3E}">
        <p14:creationId xmlns:p14="http://schemas.microsoft.com/office/powerpoint/2010/main" val="18754263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81000"/>
            <a:ext cx="8382000" cy="2743200"/>
          </a:xfrm>
        </p:spPr>
        <p:txBody>
          <a:bodyPr>
            <a:normAutofit/>
          </a:bodyPr>
          <a:lstStyle/>
          <a:p>
            <a:pPr>
              <a:buNone/>
            </a:pPr>
            <a:endParaRPr lang="en-AU" sz="2800" dirty="0"/>
          </a:p>
          <a:p>
            <a:pPr>
              <a:buNone/>
            </a:pPr>
            <a:r>
              <a:rPr lang="en-AU" sz="3600" dirty="0">
                <a:solidFill>
                  <a:srgbClr val="FF0000"/>
                </a:solidFill>
                <a:latin typeface="+mj-lt"/>
                <a:ea typeface="+mj-ea"/>
                <a:cs typeface="+mj-cs"/>
              </a:rPr>
              <a:t>So, how would we like to make that stick?</a:t>
            </a:r>
          </a:p>
          <a:p>
            <a:r>
              <a:rPr lang="en-AU" sz="2400" dirty="0">
                <a:solidFill>
                  <a:srgbClr val="006600"/>
                </a:solidFill>
                <a:latin typeface="+mj-lt"/>
                <a:ea typeface="+mj-ea"/>
                <a:cs typeface="+mj-cs"/>
              </a:rPr>
              <a:t>Circle up and pair share &amp; feedback</a:t>
            </a:r>
          </a:p>
          <a:p>
            <a:r>
              <a:rPr lang="en-AU" sz="2400" dirty="0">
                <a:solidFill>
                  <a:srgbClr val="006600"/>
                </a:solidFill>
                <a:latin typeface="+mj-lt"/>
                <a:ea typeface="+mj-ea"/>
                <a:cs typeface="+mj-cs"/>
              </a:rPr>
              <a:t>Whole Group go-around</a:t>
            </a:r>
          </a:p>
          <a:p>
            <a:r>
              <a:rPr lang="en-AU" sz="2400" dirty="0">
                <a:solidFill>
                  <a:srgbClr val="006600"/>
                </a:solidFill>
                <a:latin typeface="+mj-lt"/>
                <a:ea typeface="+mj-ea"/>
                <a:cs typeface="+mj-cs"/>
              </a:rPr>
              <a:t>Privately highlight the important points on handout?</a:t>
            </a:r>
          </a:p>
          <a:p>
            <a:endParaRPr lang="en-AU" sz="2400" dirty="0">
              <a:solidFill>
                <a:srgbClr val="006600"/>
              </a:solidFill>
              <a:latin typeface="+mj-lt"/>
              <a:ea typeface="+mj-ea"/>
              <a:cs typeface="+mj-cs"/>
            </a:endParaRPr>
          </a:p>
        </p:txBody>
      </p:sp>
      <p:pic>
        <p:nvPicPr>
          <p:cNvPr id="16386" name="Picture 2" descr="http://www.everestauction.com.au/product_images/v/464/88888888888__30225.jpg"/>
          <p:cNvPicPr>
            <a:picLocks noChangeAspect="1" noChangeArrowheads="1"/>
          </p:cNvPicPr>
          <p:nvPr/>
        </p:nvPicPr>
        <p:blipFill>
          <a:blip r:embed="rId3" cstate="print"/>
          <a:srcRect/>
          <a:stretch>
            <a:fillRect/>
          </a:stretch>
        </p:blipFill>
        <p:spPr bwMode="auto">
          <a:xfrm>
            <a:off x="5257800" y="3276600"/>
            <a:ext cx="3409874" cy="2781300"/>
          </a:xfrm>
          <a:prstGeom prst="rect">
            <a:avLst/>
          </a:prstGeom>
          <a:noFill/>
        </p:spPr>
      </p:pic>
    </p:spTree>
    <p:extLst>
      <p:ext uri="{BB962C8B-B14F-4D97-AF65-F5344CB8AC3E}">
        <p14:creationId xmlns:p14="http://schemas.microsoft.com/office/powerpoint/2010/main" val="10402324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382000" cy="2362200"/>
          </a:xfrm>
        </p:spPr>
        <p:txBody>
          <a:bodyPr/>
          <a:lstStyle/>
          <a:p>
            <a:pPr>
              <a:buNone/>
            </a:pPr>
            <a:r>
              <a:rPr lang="en-AU" sz="4800" dirty="0">
                <a:solidFill>
                  <a:srgbClr val="FF0000"/>
                </a:solidFill>
              </a:rPr>
              <a:t>You may be dyslexic if…</a:t>
            </a:r>
          </a:p>
          <a:p>
            <a:pPr>
              <a:buNone/>
            </a:pPr>
            <a:r>
              <a:rPr lang="en-AU" sz="2800" dirty="0">
                <a:hlinkClick r:id="rId3"/>
              </a:rPr>
              <a:t>http://www.youtube.com/watch?v=5qvqG9z0PZo</a:t>
            </a:r>
            <a:endParaRPr lang="en-AU" sz="2800" dirty="0"/>
          </a:p>
          <a:p>
            <a:endParaRPr lang="en-AU" dirty="0"/>
          </a:p>
        </p:txBody>
      </p:sp>
      <p:pic>
        <p:nvPicPr>
          <p:cNvPr id="14338" name="Picture 2" descr="http://www.yalescientific.org/wp-content/uploads/2011/04/fulllength-dyslexia-1.png"/>
          <p:cNvPicPr>
            <a:picLocks noChangeAspect="1" noChangeArrowheads="1"/>
          </p:cNvPicPr>
          <p:nvPr/>
        </p:nvPicPr>
        <p:blipFill>
          <a:blip r:embed="rId4" cstate="print"/>
          <a:srcRect/>
          <a:stretch>
            <a:fillRect/>
          </a:stretch>
        </p:blipFill>
        <p:spPr bwMode="auto">
          <a:xfrm>
            <a:off x="0" y="2743200"/>
            <a:ext cx="9144000" cy="3648076"/>
          </a:xfrm>
          <a:prstGeom prst="rect">
            <a:avLst/>
          </a:prstGeom>
          <a:noFill/>
        </p:spPr>
      </p:pic>
      <p:graphicFrame>
        <p:nvGraphicFramePr>
          <p:cNvPr id="4" name="Table 3"/>
          <p:cNvGraphicFramePr>
            <a:graphicFrameLocks noGrp="1"/>
          </p:cNvGraphicFramePr>
          <p:nvPr/>
        </p:nvGraphicFramePr>
        <p:xfrm>
          <a:off x="7924800" y="381000"/>
          <a:ext cx="863600" cy="190500"/>
        </p:xfrm>
        <a:graphic>
          <a:graphicData uri="http://schemas.openxmlformats.org/drawingml/2006/table">
            <a:tbl>
              <a:tblPr/>
              <a:tblGrid>
                <a:gridCol w="863600">
                  <a:extLst>
                    <a:ext uri="{9D8B030D-6E8A-4147-A177-3AD203B41FA5}">
                      <a16:colId xmlns:a16="http://schemas.microsoft.com/office/drawing/2014/main" val="20000"/>
                    </a:ext>
                  </a:extLst>
                </a:gridCol>
              </a:tblGrid>
              <a:tr h="190500">
                <a:tc>
                  <a:txBody>
                    <a:bodyPr/>
                    <a:lstStyle/>
                    <a:p>
                      <a:pPr algn="r" fontAlgn="b"/>
                      <a:r>
                        <a:rPr lang="en-AU" sz="1100" b="0" i="0" u="none" strike="noStrike" dirty="0">
                          <a:solidFill>
                            <a:srgbClr val="000000"/>
                          </a:solidFill>
                          <a:latin typeface="Calibri"/>
                        </a:rPr>
                        <a:t>10:34:00 AM</a:t>
                      </a:r>
                    </a:p>
                  </a:txBody>
                  <a:tcPr marL="9525" marR="9525" marT="9525" marB="0" anchor="b">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5" name="Picture 2" descr="http://static.freedownloadmanager.org/i/48/4464/446447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1066800"/>
            <a:ext cx="4572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353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1143000" y="0"/>
            <a:ext cx="6858000" cy="647700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600" b="0" i="0" u="none" strike="noStrike" cap="none" normalizeH="0" baseline="0">
              <a:ln>
                <a:noFill/>
              </a:ln>
              <a:solidFill>
                <a:schemeClr val="tx2"/>
              </a:solidFill>
              <a:effectLst/>
              <a:latin typeface="Arial" pitchFamily="34" charset="0"/>
              <a:cs typeface="Times New Roman" pitchFamily="18" charset="0"/>
            </a:endParaRPr>
          </a:p>
        </p:txBody>
      </p:sp>
      <p:sp>
        <p:nvSpPr>
          <p:cNvPr id="9217" name="Text Box 4"/>
          <p:cNvSpPr txBox="1">
            <a:spLocks noChangeArrowheads="1"/>
          </p:cNvSpPr>
          <p:nvPr/>
        </p:nvSpPr>
        <p:spPr bwMode="auto">
          <a:xfrm>
            <a:off x="152400" y="1752600"/>
            <a:ext cx="2667000" cy="488950"/>
          </a:xfrm>
          <a:prstGeom prst="rect">
            <a:avLst/>
          </a:prstGeom>
          <a:noFill/>
          <a:ln w="9525">
            <a:noFill/>
            <a:miter lim="800000"/>
            <a:headEnd/>
            <a:tailEnd/>
          </a:ln>
        </p:spPr>
        <p:txBody>
          <a:bodyPr>
            <a:spAutoFit/>
          </a:bodyPr>
          <a:lstStyle/>
          <a:p>
            <a:pPr>
              <a:spcBef>
                <a:spcPct val="50000"/>
              </a:spcBef>
            </a:pPr>
            <a:endParaRPr lang="en-US" sz="2600" b="1" i="1">
              <a:solidFill>
                <a:schemeClr val="tx1"/>
              </a:solidFill>
            </a:endParaRPr>
          </a:p>
        </p:txBody>
      </p:sp>
      <p:pic>
        <p:nvPicPr>
          <p:cNvPr id="2" name="Picture 1" descr="d70c35b8-436b-11e2-b4d0-3d8607641981_12p04student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4040" y="140208"/>
            <a:ext cx="6388360" cy="6260592"/>
          </a:xfrm>
          <a:prstGeom prst="rect">
            <a:avLst/>
          </a:prstGeom>
        </p:spPr>
      </p:pic>
      <p:sp>
        <p:nvSpPr>
          <p:cNvPr id="5" name="Rectangle 4"/>
          <p:cNvSpPr/>
          <p:nvPr/>
        </p:nvSpPr>
        <p:spPr>
          <a:xfrm>
            <a:off x="1676401" y="6477000"/>
            <a:ext cx="6019799" cy="338554"/>
          </a:xfrm>
          <a:prstGeom prst="rect">
            <a:avLst/>
          </a:prstGeom>
        </p:spPr>
        <p:txBody>
          <a:bodyPr wrap="square">
            <a:spAutoFit/>
          </a:bodyPr>
          <a:lstStyle/>
          <a:p>
            <a:pPr>
              <a:spcBef>
                <a:spcPct val="20000"/>
              </a:spcBef>
            </a:pPr>
            <a:r>
              <a:rPr lang="en-US" dirty="0"/>
              <a:t>2011 Progress in International Reading Literacy Study (PIRLS)</a:t>
            </a:r>
          </a:p>
        </p:txBody>
      </p:sp>
    </p:spTree>
    <p:extLst>
      <p:ext uri="{BB962C8B-B14F-4D97-AF65-F5344CB8AC3E}">
        <p14:creationId xmlns:p14="http://schemas.microsoft.com/office/powerpoint/2010/main" val="36643214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pbs.twimg.com/media/Cr30WchUMAAABW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457200"/>
            <a:ext cx="7280738" cy="6076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33444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458200" cy="1143000"/>
          </a:xfrm>
        </p:spPr>
        <p:txBody>
          <a:bodyPr>
            <a:noAutofit/>
          </a:bodyPr>
          <a:lstStyle/>
          <a:p>
            <a:r>
              <a:rPr lang="en-AU" sz="4800" dirty="0">
                <a:solidFill>
                  <a:srgbClr val="006600"/>
                </a:solidFill>
              </a:rPr>
              <a:t>What Can I do in the classroom?</a:t>
            </a:r>
          </a:p>
        </p:txBody>
      </p:sp>
      <p:sp>
        <p:nvSpPr>
          <p:cNvPr id="6" name="TextBox 5"/>
          <p:cNvSpPr txBox="1"/>
          <p:nvPr/>
        </p:nvSpPr>
        <p:spPr>
          <a:xfrm>
            <a:off x="4419600" y="1524000"/>
            <a:ext cx="4114800" cy="5109091"/>
          </a:xfrm>
          <a:prstGeom prst="rect">
            <a:avLst/>
          </a:prstGeom>
          <a:noFill/>
        </p:spPr>
        <p:txBody>
          <a:bodyPr wrap="square" rtlCol="0">
            <a:spAutoFit/>
          </a:bodyPr>
          <a:lstStyle/>
          <a:p>
            <a:r>
              <a:rPr lang="en-AU" sz="2800" dirty="0">
                <a:solidFill>
                  <a:srgbClr val="FF0000"/>
                </a:solidFill>
              </a:rPr>
              <a:t>Take the pressure off yourself </a:t>
            </a:r>
            <a:r>
              <a:rPr lang="en-AU" sz="2800" dirty="0"/>
              <a:t>your job is not to remediate their dyslexia, you simply cannot as a classroom teacher.</a:t>
            </a:r>
          </a:p>
          <a:p>
            <a:endParaRPr lang="en-AU" sz="2800" dirty="0"/>
          </a:p>
          <a:p>
            <a:r>
              <a:rPr lang="en-AU" sz="2800" dirty="0"/>
              <a:t>Your job is to understand their difficulties,  demonstrate unwavering faith and help them around their difficulties.</a:t>
            </a:r>
          </a:p>
          <a:p>
            <a:endParaRPr lang="en-AU" dirty="0"/>
          </a:p>
        </p:txBody>
      </p:sp>
      <p:pic>
        <p:nvPicPr>
          <p:cNvPr id="8" name="Picture 2" descr="http://t0.gstatic.com/images?q=tbn:ANd9GcS45wxyk0tOGYLXIGIkOo2t2oUzVRNMPEjV2ViBhXQeHvCbiwSw"/>
          <p:cNvPicPr>
            <a:picLocks noChangeAspect="1" noChangeArrowheads="1"/>
          </p:cNvPicPr>
          <p:nvPr/>
        </p:nvPicPr>
        <p:blipFill>
          <a:blip r:embed="rId3" cstate="print"/>
          <a:srcRect/>
          <a:stretch>
            <a:fillRect/>
          </a:stretch>
        </p:blipFill>
        <p:spPr bwMode="auto">
          <a:xfrm>
            <a:off x="457200" y="1600200"/>
            <a:ext cx="3505200" cy="2375318"/>
          </a:xfrm>
          <a:prstGeom prst="rect">
            <a:avLst/>
          </a:prstGeom>
          <a:noFill/>
        </p:spPr>
      </p:pic>
      <p:pic>
        <p:nvPicPr>
          <p:cNvPr id="9" name="Picture 2" descr="http://t0.gstatic.com/images?q=tbn:ANd9GcTHeFTlwGKc8Wzh0V9gKhI8fkONVjzA110tfJeY4m0ZN88hLGNgdM4GIgCBDA"/>
          <p:cNvPicPr>
            <a:picLocks noChangeAspect="1" noChangeArrowheads="1"/>
          </p:cNvPicPr>
          <p:nvPr/>
        </p:nvPicPr>
        <p:blipFill>
          <a:blip r:embed="rId4" cstate="print"/>
          <a:srcRect/>
          <a:stretch>
            <a:fillRect/>
          </a:stretch>
        </p:blipFill>
        <p:spPr bwMode="auto">
          <a:xfrm>
            <a:off x="1438275" y="4114800"/>
            <a:ext cx="2143125" cy="2133601"/>
          </a:xfrm>
          <a:prstGeom prst="rect">
            <a:avLst/>
          </a:prstGeom>
          <a:noFill/>
        </p:spPr>
      </p:pic>
      <p:graphicFrame>
        <p:nvGraphicFramePr>
          <p:cNvPr id="10" name="Table 9"/>
          <p:cNvGraphicFramePr>
            <a:graphicFrameLocks noGrp="1"/>
          </p:cNvGraphicFramePr>
          <p:nvPr/>
        </p:nvGraphicFramePr>
        <p:xfrm>
          <a:off x="7924800" y="304800"/>
          <a:ext cx="863600" cy="190500"/>
        </p:xfrm>
        <a:graphic>
          <a:graphicData uri="http://schemas.openxmlformats.org/drawingml/2006/table">
            <a:tbl>
              <a:tblPr/>
              <a:tblGrid>
                <a:gridCol w="863600">
                  <a:extLst>
                    <a:ext uri="{9D8B030D-6E8A-4147-A177-3AD203B41FA5}">
                      <a16:colId xmlns:a16="http://schemas.microsoft.com/office/drawing/2014/main" val="20000"/>
                    </a:ext>
                  </a:extLst>
                </a:gridCol>
              </a:tblGrid>
              <a:tr h="190500">
                <a:tc>
                  <a:txBody>
                    <a:bodyPr/>
                    <a:lstStyle/>
                    <a:p>
                      <a:pPr algn="r" fontAlgn="b"/>
                      <a:r>
                        <a:rPr lang="en-AU" sz="1100" b="0" i="0" u="none" strike="noStrike" dirty="0">
                          <a:solidFill>
                            <a:srgbClr val="000000"/>
                          </a:solidFill>
                          <a:latin typeface="Calibri"/>
                        </a:rPr>
                        <a:t>10:47:00 AM</a:t>
                      </a:r>
                    </a:p>
                  </a:txBody>
                  <a:tcPr marL="9525" marR="9525" marT="9525" marB="0" anchor="b">
                    <a:lnL>
                      <a:noFill/>
                    </a:lnL>
                    <a:lnR>
                      <a:noFill/>
                    </a:lnR>
                    <a:lnT>
                      <a:noFill/>
                    </a:lnT>
                    <a:lnB>
                      <a:noFill/>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6465617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t0.gstatic.com/images?q=tbn:ANd9GcTHeFTlwGKc8Wzh0V9gKhI8fkONVjzA110tfJeY4m0ZN88hLGNgdM4GIgCBDA"/>
          <p:cNvPicPr>
            <a:picLocks noChangeAspect="1" noChangeArrowheads="1"/>
          </p:cNvPicPr>
          <p:nvPr/>
        </p:nvPicPr>
        <p:blipFill>
          <a:blip r:embed="rId3" cstate="print"/>
          <a:srcRect/>
          <a:stretch>
            <a:fillRect/>
          </a:stretch>
        </p:blipFill>
        <p:spPr bwMode="auto">
          <a:xfrm>
            <a:off x="228600" y="-228600"/>
            <a:ext cx="2143125" cy="2133601"/>
          </a:xfrm>
          <a:prstGeom prst="rect">
            <a:avLst/>
          </a:prstGeom>
          <a:noFill/>
        </p:spPr>
      </p:pic>
      <p:sp>
        <p:nvSpPr>
          <p:cNvPr id="2" name="Title 1"/>
          <p:cNvSpPr>
            <a:spLocks noGrp="1"/>
          </p:cNvSpPr>
          <p:nvPr>
            <p:ph type="title"/>
          </p:nvPr>
        </p:nvSpPr>
        <p:spPr>
          <a:xfrm>
            <a:off x="1371600" y="274638"/>
            <a:ext cx="8229600" cy="1143000"/>
          </a:xfrm>
        </p:spPr>
        <p:txBody>
          <a:bodyPr>
            <a:normAutofit/>
          </a:bodyPr>
          <a:lstStyle/>
          <a:p>
            <a:r>
              <a:rPr lang="en-AU" sz="4000" dirty="0">
                <a:solidFill>
                  <a:srgbClr val="006600"/>
                </a:solidFill>
              </a:rPr>
              <a:t>What Can I do in the classroom?</a:t>
            </a:r>
          </a:p>
        </p:txBody>
      </p:sp>
      <p:sp>
        <p:nvSpPr>
          <p:cNvPr id="3" name="Content Placeholder 2"/>
          <p:cNvSpPr>
            <a:spLocks noGrp="1"/>
          </p:cNvSpPr>
          <p:nvPr>
            <p:ph idx="1"/>
          </p:nvPr>
        </p:nvSpPr>
        <p:spPr>
          <a:xfrm>
            <a:off x="457200" y="1828800"/>
            <a:ext cx="8229600" cy="4648200"/>
          </a:xfrm>
        </p:spPr>
        <p:txBody>
          <a:bodyPr>
            <a:normAutofit fontScale="92500" lnSpcReduction="10000"/>
          </a:bodyPr>
          <a:lstStyle/>
          <a:p>
            <a:pPr>
              <a:buNone/>
            </a:pPr>
            <a:r>
              <a:rPr lang="en-AU" b="1" dirty="0"/>
              <a:t>Understand</a:t>
            </a:r>
          </a:p>
          <a:p>
            <a:pPr lvl="1">
              <a:buFont typeface="Arial" pitchFamily="34" charset="0"/>
              <a:buChar char="•"/>
            </a:pPr>
            <a:r>
              <a:rPr lang="en-AU" dirty="0">
                <a:solidFill>
                  <a:srgbClr val="006600"/>
                </a:solidFill>
              </a:rPr>
              <a:t>The best classroom instruction will make life easier but will not remediate dyslexia</a:t>
            </a:r>
          </a:p>
          <a:p>
            <a:pPr lvl="1">
              <a:buFont typeface="Arial" pitchFamily="34" charset="0"/>
              <a:buChar char="•"/>
            </a:pPr>
            <a:r>
              <a:rPr lang="en-AU" dirty="0"/>
              <a:t>They will forget, and forget, and forget</a:t>
            </a:r>
          </a:p>
          <a:p>
            <a:pPr lvl="1">
              <a:buFont typeface="Arial" pitchFamily="34" charset="0"/>
              <a:buChar char="•"/>
            </a:pPr>
            <a:r>
              <a:rPr lang="en-AU" dirty="0">
                <a:solidFill>
                  <a:srgbClr val="006600"/>
                </a:solidFill>
              </a:rPr>
              <a:t>They may be disorganized</a:t>
            </a:r>
          </a:p>
          <a:p>
            <a:pPr>
              <a:buNone/>
            </a:pPr>
            <a:r>
              <a:rPr lang="en-AU" b="1" dirty="0"/>
              <a:t>Seat them well</a:t>
            </a:r>
          </a:p>
          <a:p>
            <a:pPr lvl="1">
              <a:buFont typeface="Arial" pitchFamily="34" charset="0"/>
              <a:buChar char="•"/>
            </a:pPr>
            <a:r>
              <a:rPr lang="en-AU" dirty="0">
                <a:solidFill>
                  <a:srgbClr val="7030A0"/>
                </a:solidFill>
              </a:rPr>
              <a:t>See, hear, ask the teacher</a:t>
            </a:r>
          </a:p>
          <a:p>
            <a:pPr lvl="1">
              <a:buFont typeface="Arial" pitchFamily="34" charset="0"/>
              <a:buChar char="•"/>
            </a:pPr>
            <a:r>
              <a:rPr lang="en-AU" dirty="0"/>
              <a:t>Next to helpful others who can repeat instructions, re-read for them, help keep them organised</a:t>
            </a:r>
          </a:p>
          <a:p>
            <a:pPr lvl="1">
              <a:buFont typeface="Arial" pitchFamily="34" charset="0"/>
              <a:buChar char="•"/>
            </a:pPr>
            <a:r>
              <a:rPr lang="en-AU" dirty="0">
                <a:solidFill>
                  <a:srgbClr val="7030A0"/>
                </a:solidFill>
              </a:rPr>
              <a:t>Move them but keep them within support group</a:t>
            </a:r>
          </a:p>
          <a:p>
            <a:endParaRPr lang="en-AU" dirty="0"/>
          </a:p>
        </p:txBody>
      </p:sp>
    </p:spTree>
    <p:extLst>
      <p:ext uri="{BB962C8B-B14F-4D97-AF65-F5344CB8AC3E}">
        <p14:creationId xmlns:p14="http://schemas.microsoft.com/office/powerpoint/2010/main" val="28539353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t0.gstatic.com/images?q=tbn:ANd9GcTHeFTlwGKc8Wzh0V9gKhI8fkONVjzA110tfJeY4m0ZN88hLGNgdM4GIgCBDA"/>
          <p:cNvPicPr>
            <a:picLocks noChangeAspect="1" noChangeArrowheads="1"/>
          </p:cNvPicPr>
          <p:nvPr/>
        </p:nvPicPr>
        <p:blipFill>
          <a:blip r:embed="rId3" cstate="print"/>
          <a:srcRect/>
          <a:stretch>
            <a:fillRect/>
          </a:stretch>
        </p:blipFill>
        <p:spPr bwMode="auto">
          <a:xfrm>
            <a:off x="228600" y="-228600"/>
            <a:ext cx="2143125" cy="2133601"/>
          </a:xfrm>
          <a:prstGeom prst="rect">
            <a:avLst/>
          </a:prstGeom>
          <a:noFill/>
        </p:spPr>
      </p:pic>
      <p:sp>
        <p:nvSpPr>
          <p:cNvPr id="2" name="Title 1"/>
          <p:cNvSpPr>
            <a:spLocks noGrp="1"/>
          </p:cNvSpPr>
          <p:nvPr>
            <p:ph type="title"/>
          </p:nvPr>
        </p:nvSpPr>
        <p:spPr>
          <a:xfrm>
            <a:off x="1371600" y="274638"/>
            <a:ext cx="8229600" cy="1143000"/>
          </a:xfrm>
        </p:spPr>
        <p:txBody>
          <a:bodyPr>
            <a:normAutofit/>
          </a:bodyPr>
          <a:lstStyle/>
          <a:p>
            <a:r>
              <a:rPr lang="en-AU" sz="4000" dirty="0">
                <a:solidFill>
                  <a:srgbClr val="006600"/>
                </a:solidFill>
              </a:rPr>
              <a:t>What Can I do in the classroom?</a:t>
            </a:r>
          </a:p>
        </p:txBody>
      </p:sp>
      <p:sp>
        <p:nvSpPr>
          <p:cNvPr id="6" name="Content Placeholder 2"/>
          <p:cNvSpPr>
            <a:spLocks noGrp="1"/>
          </p:cNvSpPr>
          <p:nvPr>
            <p:ph idx="1"/>
          </p:nvPr>
        </p:nvSpPr>
        <p:spPr>
          <a:xfrm>
            <a:off x="457200" y="1600200"/>
            <a:ext cx="8229600" cy="4525963"/>
          </a:xfrm>
        </p:spPr>
        <p:txBody>
          <a:bodyPr>
            <a:normAutofit/>
          </a:bodyPr>
          <a:lstStyle/>
          <a:p>
            <a:pPr>
              <a:buNone/>
            </a:pPr>
            <a:r>
              <a:rPr lang="en-AU" b="1" dirty="0"/>
              <a:t>Remove distractions, eliminate ‘cruise’</a:t>
            </a:r>
          </a:p>
          <a:p>
            <a:pPr lvl="1">
              <a:buFont typeface="Arial" pitchFamily="34" charset="0"/>
              <a:buChar char="•"/>
            </a:pPr>
            <a:r>
              <a:rPr lang="en-AU" dirty="0">
                <a:solidFill>
                  <a:srgbClr val="FF0000"/>
                </a:solidFill>
              </a:rPr>
              <a:t>As hard as it is, keep distractions to a minimum</a:t>
            </a:r>
          </a:p>
          <a:p>
            <a:pPr lvl="1">
              <a:buFont typeface="Arial" pitchFamily="34" charset="0"/>
              <a:buChar char="•"/>
            </a:pPr>
            <a:r>
              <a:rPr lang="en-AU" dirty="0">
                <a:solidFill>
                  <a:srgbClr val="006600"/>
                </a:solidFill>
              </a:rPr>
              <a:t>Have spares of everything (pencils, rulers, books close to reduce their movement around room</a:t>
            </a:r>
          </a:p>
          <a:p>
            <a:pPr lvl="1">
              <a:buFont typeface="Arial" pitchFamily="34" charset="0"/>
              <a:buChar char="•"/>
            </a:pPr>
            <a:r>
              <a:rPr lang="en-AU" dirty="0"/>
              <a:t>Laminate a list of what they need to keep in their pencil case and rubber band it to the zip. Get them to replenish pencil case each morning from the ‘extra stocks’</a:t>
            </a:r>
          </a:p>
          <a:p>
            <a:pPr lvl="1">
              <a:buFont typeface="Arial" pitchFamily="34" charset="0"/>
              <a:buChar char="•"/>
            </a:pPr>
            <a:r>
              <a:rPr lang="en-AU" dirty="0">
                <a:solidFill>
                  <a:srgbClr val="FF0000"/>
                </a:solidFill>
              </a:rPr>
              <a:t>Can their tray be within reach of their seat?</a:t>
            </a:r>
          </a:p>
          <a:p>
            <a:endParaRPr lang="en-AU" dirty="0"/>
          </a:p>
        </p:txBody>
      </p:sp>
    </p:spTree>
    <p:extLst>
      <p:ext uri="{BB962C8B-B14F-4D97-AF65-F5344CB8AC3E}">
        <p14:creationId xmlns:p14="http://schemas.microsoft.com/office/powerpoint/2010/main" val="29251257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t0.gstatic.com/images?q=tbn:ANd9GcTHeFTlwGKc8Wzh0V9gKhI8fkONVjzA110tfJeY4m0ZN88hLGNgdM4GIgCBDA"/>
          <p:cNvPicPr>
            <a:picLocks noChangeAspect="1" noChangeArrowheads="1"/>
          </p:cNvPicPr>
          <p:nvPr/>
        </p:nvPicPr>
        <p:blipFill>
          <a:blip r:embed="rId3" cstate="print"/>
          <a:srcRect/>
          <a:stretch>
            <a:fillRect/>
          </a:stretch>
        </p:blipFill>
        <p:spPr bwMode="auto">
          <a:xfrm>
            <a:off x="228600" y="-228600"/>
            <a:ext cx="2143125" cy="2133601"/>
          </a:xfrm>
          <a:prstGeom prst="rect">
            <a:avLst/>
          </a:prstGeom>
          <a:noFill/>
        </p:spPr>
      </p:pic>
      <p:sp>
        <p:nvSpPr>
          <p:cNvPr id="2" name="Title 1"/>
          <p:cNvSpPr>
            <a:spLocks noGrp="1"/>
          </p:cNvSpPr>
          <p:nvPr>
            <p:ph type="title"/>
          </p:nvPr>
        </p:nvSpPr>
        <p:spPr>
          <a:xfrm>
            <a:off x="1371600" y="274638"/>
            <a:ext cx="8229600" cy="1143000"/>
          </a:xfrm>
        </p:spPr>
        <p:txBody>
          <a:bodyPr>
            <a:normAutofit/>
          </a:bodyPr>
          <a:lstStyle/>
          <a:p>
            <a:r>
              <a:rPr lang="en-AU" sz="4000" dirty="0">
                <a:solidFill>
                  <a:srgbClr val="006600"/>
                </a:solidFill>
              </a:rPr>
              <a:t>What Can I do in the classroom?</a:t>
            </a:r>
          </a:p>
        </p:txBody>
      </p:sp>
      <p:sp>
        <p:nvSpPr>
          <p:cNvPr id="7" name="Content Placeholder 2"/>
          <p:cNvSpPr>
            <a:spLocks noGrp="1"/>
          </p:cNvSpPr>
          <p:nvPr>
            <p:ph idx="1"/>
          </p:nvPr>
        </p:nvSpPr>
        <p:spPr>
          <a:xfrm>
            <a:off x="457200" y="1798637"/>
            <a:ext cx="8229600" cy="4525963"/>
          </a:xfrm>
        </p:spPr>
        <p:txBody>
          <a:bodyPr>
            <a:normAutofit lnSpcReduction="10000"/>
          </a:bodyPr>
          <a:lstStyle/>
          <a:p>
            <a:pPr>
              <a:buNone/>
            </a:pPr>
            <a:r>
              <a:rPr lang="en-AU" b="1" dirty="0"/>
              <a:t>Speak slow, speak short, use pause!  </a:t>
            </a:r>
          </a:p>
          <a:p>
            <a:pPr lvl="1">
              <a:buFont typeface="Arial" pitchFamily="34" charset="0"/>
              <a:buChar char="•"/>
            </a:pPr>
            <a:r>
              <a:rPr lang="en-AU" dirty="0">
                <a:solidFill>
                  <a:srgbClr val="C00000"/>
                </a:solidFill>
              </a:rPr>
              <a:t>Plan in your head before giving instructions (or stand back and watch them glaze!)</a:t>
            </a:r>
          </a:p>
          <a:p>
            <a:pPr lvl="1">
              <a:buFont typeface="Arial" pitchFamily="34" charset="0"/>
              <a:buChar char="•"/>
            </a:pPr>
            <a:r>
              <a:rPr lang="en-AU" dirty="0">
                <a:solidFill>
                  <a:srgbClr val="0070C0"/>
                </a:solidFill>
              </a:rPr>
              <a:t>Remember ‘sea of blah’</a:t>
            </a:r>
          </a:p>
          <a:p>
            <a:pPr>
              <a:buNone/>
            </a:pPr>
            <a:r>
              <a:rPr lang="en-AU" b="1" dirty="0"/>
              <a:t>Write what you’ve just said </a:t>
            </a:r>
          </a:p>
          <a:p>
            <a:pPr lvl="1">
              <a:buFont typeface="Arial" pitchFamily="34" charset="0"/>
              <a:buChar char="•"/>
            </a:pPr>
            <a:r>
              <a:rPr lang="en-AU" dirty="0">
                <a:solidFill>
                  <a:srgbClr val="0070C0"/>
                </a:solidFill>
              </a:rPr>
              <a:t>On board</a:t>
            </a:r>
          </a:p>
          <a:p>
            <a:pPr lvl="1">
              <a:buFont typeface="Arial" pitchFamily="34" charset="0"/>
              <a:buChar char="•"/>
            </a:pPr>
            <a:r>
              <a:rPr lang="en-AU" dirty="0">
                <a:solidFill>
                  <a:srgbClr val="006600"/>
                </a:solidFill>
              </a:rPr>
              <a:t>In book</a:t>
            </a:r>
          </a:p>
          <a:p>
            <a:pPr lvl="1">
              <a:buFont typeface="Arial" pitchFamily="34" charset="0"/>
              <a:buChar char="•"/>
            </a:pPr>
            <a:r>
              <a:rPr lang="en-AU" dirty="0">
                <a:solidFill>
                  <a:srgbClr val="FF0000"/>
                </a:solidFill>
              </a:rPr>
              <a:t>On sticky note</a:t>
            </a:r>
          </a:p>
          <a:p>
            <a:pPr>
              <a:buNone/>
            </a:pPr>
            <a:r>
              <a:rPr lang="en-AU" b="1" dirty="0"/>
              <a:t>Carry a highlighter with you at all times</a:t>
            </a:r>
          </a:p>
          <a:p>
            <a:endParaRPr lang="en-AU" dirty="0"/>
          </a:p>
          <a:p>
            <a:pPr>
              <a:buNone/>
            </a:pPr>
            <a:endParaRPr lang="en-AU" dirty="0"/>
          </a:p>
          <a:p>
            <a:endParaRPr lang="en-AU" dirty="0"/>
          </a:p>
        </p:txBody>
      </p:sp>
      <p:sp>
        <p:nvSpPr>
          <p:cNvPr id="3" name="TextBox 2"/>
          <p:cNvSpPr txBox="1"/>
          <p:nvPr/>
        </p:nvSpPr>
        <p:spPr>
          <a:xfrm>
            <a:off x="6858000" y="4191000"/>
            <a:ext cx="1676400" cy="369332"/>
          </a:xfrm>
          <a:prstGeom prst="rect">
            <a:avLst/>
          </a:prstGeom>
          <a:noFill/>
        </p:spPr>
        <p:txBody>
          <a:bodyPr wrap="square" rtlCol="0">
            <a:spAutoFit/>
          </a:bodyPr>
          <a:lstStyle/>
          <a:p>
            <a:r>
              <a:rPr lang="en-AU" dirty="0"/>
              <a:t>Mob phone pic</a:t>
            </a:r>
          </a:p>
        </p:txBody>
      </p:sp>
    </p:spTree>
    <p:extLst>
      <p:ext uri="{BB962C8B-B14F-4D97-AF65-F5344CB8AC3E}">
        <p14:creationId xmlns:p14="http://schemas.microsoft.com/office/powerpoint/2010/main" val="42617079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t0.gstatic.com/images?q=tbn:ANd9GcTHeFTlwGKc8Wzh0V9gKhI8fkONVjzA110tfJeY4m0ZN88hLGNgdM4GIgCBDA"/>
          <p:cNvPicPr>
            <a:picLocks noChangeAspect="1" noChangeArrowheads="1"/>
          </p:cNvPicPr>
          <p:nvPr/>
        </p:nvPicPr>
        <p:blipFill>
          <a:blip r:embed="rId3" cstate="print"/>
          <a:srcRect/>
          <a:stretch>
            <a:fillRect/>
          </a:stretch>
        </p:blipFill>
        <p:spPr bwMode="auto">
          <a:xfrm>
            <a:off x="228600" y="-228600"/>
            <a:ext cx="2143125" cy="2133601"/>
          </a:xfrm>
          <a:prstGeom prst="rect">
            <a:avLst/>
          </a:prstGeom>
          <a:noFill/>
        </p:spPr>
      </p:pic>
      <p:sp>
        <p:nvSpPr>
          <p:cNvPr id="2" name="Title 1"/>
          <p:cNvSpPr>
            <a:spLocks noGrp="1"/>
          </p:cNvSpPr>
          <p:nvPr>
            <p:ph type="title"/>
          </p:nvPr>
        </p:nvSpPr>
        <p:spPr>
          <a:xfrm>
            <a:off x="1371600" y="274638"/>
            <a:ext cx="8229600" cy="1143000"/>
          </a:xfrm>
        </p:spPr>
        <p:txBody>
          <a:bodyPr>
            <a:normAutofit/>
          </a:bodyPr>
          <a:lstStyle/>
          <a:p>
            <a:r>
              <a:rPr lang="en-AU" sz="4000" dirty="0">
                <a:solidFill>
                  <a:srgbClr val="006600"/>
                </a:solidFill>
              </a:rPr>
              <a:t>What Can I do in the classroom?</a:t>
            </a:r>
          </a:p>
        </p:txBody>
      </p:sp>
      <p:sp>
        <p:nvSpPr>
          <p:cNvPr id="4" name="Content Placeholder 2"/>
          <p:cNvSpPr>
            <a:spLocks noGrp="1"/>
          </p:cNvSpPr>
          <p:nvPr>
            <p:ph idx="1"/>
          </p:nvPr>
        </p:nvSpPr>
        <p:spPr>
          <a:xfrm>
            <a:off x="457200" y="1600200"/>
            <a:ext cx="8229600" cy="4525963"/>
          </a:xfrm>
        </p:spPr>
        <p:txBody>
          <a:bodyPr>
            <a:normAutofit/>
          </a:bodyPr>
          <a:lstStyle/>
          <a:p>
            <a:pPr>
              <a:buNone/>
            </a:pPr>
            <a:r>
              <a:rPr lang="en-AU" b="1" dirty="0"/>
              <a:t>Encourage questions</a:t>
            </a:r>
          </a:p>
          <a:p>
            <a:pPr lvl="1">
              <a:buFont typeface="Arial" pitchFamily="34" charset="0"/>
              <a:buChar char="•"/>
            </a:pPr>
            <a:r>
              <a:rPr lang="en-AU" dirty="0">
                <a:solidFill>
                  <a:srgbClr val="006600"/>
                </a:solidFill>
              </a:rPr>
              <a:t>Ask “what didn’t I explain well enough?”</a:t>
            </a:r>
          </a:p>
          <a:p>
            <a:pPr lvl="1">
              <a:buFont typeface="Arial" pitchFamily="34" charset="0"/>
              <a:buChar char="•"/>
            </a:pPr>
            <a:r>
              <a:rPr lang="en-AU" dirty="0">
                <a:solidFill>
                  <a:srgbClr val="C00000"/>
                </a:solidFill>
              </a:rPr>
              <a:t>Remember listening memory is impaired</a:t>
            </a:r>
          </a:p>
          <a:p>
            <a:pPr lvl="1">
              <a:buFont typeface="Arial" pitchFamily="34" charset="0"/>
              <a:buChar char="•"/>
            </a:pPr>
            <a:r>
              <a:rPr lang="en-AU" dirty="0">
                <a:solidFill>
                  <a:srgbClr val="006600"/>
                </a:solidFill>
              </a:rPr>
              <a:t>Get them to repeat back instructions</a:t>
            </a:r>
          </a:p>
          <a:p>
            <a:pPr lvl="1">
              <a:buFont typeface="Arial" pitchFamily="34" charset="0"/>
              <a:buChar char="•"/>
            </a:pPr>
            <a:r>
              <a:rPr lang="en-AU" dirty="0">
                <a:solidFill>
                  <a:srgbClr val="C00000"/>
                </a:solidFill>
              </a:rPr>
              <a:t>Write instructions on board (hush and point)</a:t>
            </a:r>
          </a:p>
          <a:p>
            <a:pPr lvl="1">
              <a:buFont typeface="Arial" pitchFamily="34" charset="0"/>
              <a:buChar char="•"/>
            </a:pPr>
            <a:r>
              <a:rPr lang="en-AU" dirty="0">
                <a:solidFill>
                  <a:srgbClr val="006600"/>
                </a:solidFill>
              </a:rPr>
              <a:t>Get the whole class to repeat instructions to each other </a:t>
            </a:r>
            <a:r>
              <a:rPr lang="en-AU" dirty="0">
                <a:solidFill>
                  <a:srgbClr val="C00000"/>
                </a:solidFill>
                <a:hlinkClick r:id="rId4"/>
              </a:rPr>
              <a:t>http://www.youtube.com/watch?v=XroJtR9gQc8</a:t>
            </a:r>
            <a:endParaRPr lang="en-AU" dirty="0">
              <a:solidFill>
                <a:srgbClr val="C00000"/>
              </a:solidFill>
            </a:endParaRPr>
          </a:p>
          <a:p>
            <a:pPr lvl="1"/>
            <a:endParaRPr lang="en-AU" sz="1800" dirty="0">
              <a:solidFill>
                <a:srgbClr val="FF0000"/>
              </a:solidFill>
            </a:endParaRPr>
          </a:p>
          <a:p>
            <a:endParaRPr lang="en-AU" dirty="0"/>
          </a:p>
          <a:p>
            <a:pPr>
              <a:buNone/>
            </a:pPr>
            <a:endParaRPr lang="en-AU" dirty="0"/>
          </a:p>
        </p:txBody>
      </p:sp>
    </p:spTree>
    <p:extLst>
      <p:ext uri="{BB962C8B-B14F-4D97-AF65-F5344CB8AC3E}">
        <p14:creationId xmlns:p14="http://schemas.microsoft.com/office/powerpoint/2010/main" val="26936249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t0.gstatic.com/images?q=tbn:ANd9GcTHeFTlwGKc8Wzh0V9gKhI8fkONVjzA110tfJeY4m0ZN88hLGNgdM4GIgCBDA"/>
          <p:cNvPicPr>
            <a:picLocks noChangeAspect="1" noChangeArrowheads="1"/>
          </p:cNvPicPr>
          <p:nvPr/>
        </p:nvPicPr>
        <p:blipFill>
          <a:blip r:embed="rId3" cstate="print"/>
          <a:srcRect/>
          <a:stretch>
            <a:fillRect/>
          </a:stretch>
        </p:blipFill>
        <p:spPr bwMode="auto">
          <a:xfrm>
            <a:off x="228600" y="-228600"/>
            <a:ext cx="2143125" cy="2133601"/>
          </a:xfrm>
          <a:prstGeom prst="rect">
            <a:avLst/>
          </a:prstGeom>
          <a:noFill/>
        </p:spPr>
      </p:pic>
      <p:sp>
        <p:nvSpPr>
          <p:cNvPr id="2" name="Title 1"/>
          <p:cNvSpPr>
            <a:spLocks noGrp="1"/>
          </p:cNvSpPr>
          <p:nvPr>
            <p:ph type="title"/>
          </p:nvPr>
        </p:nvSpPr>
        <p:spPr>
          <a:xfrm>
            <a:off x="1371600" y="274638"/>
            <a:ext cx="8229600" cy="1143000"/>
          </a:xfrm>
        </p:spPr>
        <p:txBody>
          <a:bodyPr>
            <a:normAutofit/>
          </a:bodyPr>
          <a:lstStyle/>
          <a:p>
            <a:r>
              <a:rPr lang="en-AU" sz="4000" dirty="0">
                <a:solidFill>
                  <a:srgbClr val="006600"/>
                </a:solidFill>
              </a:rPr>
              <a:t>What Can I do in the classroom?</a:t>
            </a:r>
          </a:p>
        </p:txBody>
      </p:sp>
      <p:sp>
        <p:nvSpPr>
          <p:cNvPr id="4" name="Content Placeholder 2"/>
          <p:cNvSpPr>
            <a:spLocks noGrp="1"/>
          </p:cNvSpPr>
          <p:nvPr>
            <p:ph idx="1"/>
          </p:nvPr>
        </p:nvSpPr>
        <p:spPr>
          <a:xfrm>
            <a:off x="457200" y="1905000"/>
            <a:ext cx="8229600" cy="4114800"/>
          </a:xfrm>
        </p:spPr>
        <p:txBody>
          <a:bodyPr>
            <a:normAutofit/>
          </a:bodyPr>
          <a:lstStyle/>
          <a:p>
            <a:pPr>
              <a:buNone/>
            </a:pPr>
            <a:r>
              <a:rPr lang="en-AU" b="1" dirty="0"/>
              <a:t>Write Clearly</a:t>
            </a:r>
          </a:p>
          <a:p>
            <a:pPr lvl="1">
              <a:buFont typeface="Arial" pitchFamily="34" charset="0"/>
              <a:buChar char="•"/>
            </a:pPr>
            <a:r>
              <a:rPr lang="en-AU" dirty="0">
                <a:solidFill>
                  <a:srgbClr val="7101ED"/>
                </a:solidFill>
              </a:rPr>
              <a:t>Large, neat print</a:t>
            </a:r>
          </a:p>
          <a:p>
            <a:pPr lvl="1">
              <a:buFont typeface="Arial" pitchFamily="34" charset="0"/>
              <a:buChar char="•"/>
            </a:pPr>
            <a:r>
              <a:rPr lang="en-AU" dirty="0">
                <a:solidFill>
                  <a:srgbClr val="FF0000"/>
                </a:solidFill>
              </a:rPr>
              <a:t>New line, new colour</a:t>
            </a:r>
          </a:p>
          <a:p>
            <a:pPr lvl="1">
              <a:buFont typeface="Arial" pitchFamily="34" charset="0"/>
              <a:buChar char="•"/>
            </a:pPr>
            <a:r>
              <a:rPr lang="en-AU" dirty="0">
                <a:solidFill>
                  <a:srgbClr val="7101ED"/>
                </a:solidFill>
              </a:rPr>
              <a:t>12pt or above, comic sans or </a:t>
            </a:r>
            <a:r>
              <a:rPr lang="en-AU" dirty="0" err="1">
                <a:solidFill>
                  <a:srgbClr val="7101ED"/>
                </a:solidFill>
              </a:rPr>
              <a:t>sassoon</a:t>
            </a:r>
            <a:endParaRPr lang="en-AU" dirty="0">
              <a:solidFill>
                <a:srgbClr val="7101ED"/>
              </a:solidFill>
            </a:endParaRPr>
          </a:p>
          <a:p>
            <a:pPr lvl="1">
              <a:buFont typeface="Arial" pitchFamily="34" charset="0"/>
              <a:buChar char="•"/>
            </a:pPr>
            <a:r>
              <a:rPr lang="en-AU" dirty="0">
                <a:solidFill>
                  <a:srgbClr val="FF0000"/>
                </a:solidFill>
              </a:rPr>
              <a:t>Corrections in book legible</a:t>
            </a:r>
          </a:p>
          <a:p>
            <a:pPr lvl="1">
              <a:buFont typeface="Arial" pitchFamily="34" charset="0"/>
              <a:buChar char="•"/>
            </a:pPr>
            <a:r>
              <a:rPr lang="en-AU" dirty="0">
                <a:solidFill>
                  <a:srgbClr val="7101ED"/>
                </a:solidFill>
              </a:rPr>
              <a:t>Circle, underline or highlight only incorrect part of word </a:t>
            </a:r>
          </a:p>
          <a:p>
            <a:pPr lvl="1">
              <a:buNone/>
            </a:pPr>
            <a:endParaRPr lang="en-AU" dirty="0"/>
          </a:p>
          <a:p>
            <a:pPr>
              <a:buNone/>
            </a:pPr>
            <a:endParaRPr lang="en-AU" dirty="0"/>
          </a:p>
          <a:p>
            <a:pPr>
              <a:buNone/>
            </a:pPr>
            <a:endParaRPr lang="en-AU" dirty="0"/>
          </a:p>
          <a:p>
            <a:endParaRPr lang="en-AU" dirty="0"/>
          </a:p>
        </p:txBody>
      </p:sp>
      <p:graphicFrame>
        <p:nvGraphicFramePr>
          <p:cNvPr id="5" name="Table 4"/>
          <p:cNvGraphicFramePr>
            <a:graphicFrameLocks noGrp="1"/>
          </p:cNvGraphicFramePr>
          <p:nvPr/>
        </p:nvGraphicFramePr>
        <p:xfrm>
          <a:off x="7696200" y="304800"/>
          <a:ext cx="863600" cy="190500"/>
        </p:xfrm>
        <a:graphic>
          <a:graphicData uri="http://schemas.openxmlformats.org/drawingml/2006/table">
            <a:tbl>
              <a:tblPr/>
              <a:tblGrid>
                <a:gridCol w="863600">
                  <a:extLst>
                    <a:ext uri="{9D8B030D-6E8A-4147-A177-3AD203B41FA5}">
                      <a16:colId xmlns:a16="http://schemas.microsoft.com/office/drawing/2014/main" val="20000"/>
                    </a:ext>
                  </a:extLst>
                </a:gridCol>
              </a:tblGrid>
              <a:tr h="190500">
                <a:tc>
                  <a:txBody>
                    <a:bodyPr/>
                    <a:lstStyle/>
                    <a:p>
                      <a:pPr algn="r" fontAlgn="b"/>
                      <a:r>
                        <a:rPr lang="en-AU" sz="1100" b="0" i="0" u="none" strike="noStrike" dirty="0">
                          <a:solidFill>
                            <a:srgbClr val="000000"/>
                          </a:solidFill>
                          <a:latin typeface="Calibri"/>
                        </a:rPr>
                        <a:t>10:54:00 AM</a:t>
                      </a:r>
                    </a:p>
                  </a:txBody>
                  <a:tcPr marL="9525" marR="9525" marT="9525" marB="0" anchor="b">
                    <a:lnL>
                      <a:noFill/>
                    </a:lnL>
                    <a:lnR>
                      <a:noFill/>
                    </a:lnR>
                    <a:lnT>
                      <a:noFill/>
                    </a:lnT>
                    <a:lnB>
                      <a:noFill/>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0180743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t0.gstatic.com/images?q=tbn:ANd9GcTHeFTlwGKc8Wzh0V9gKhI8fkONVjzA110tfJeY4m0ZN88hLGNgdM4GIgCBDA"/>
          <p:cNvPicPr>
            <a:picLocks noChangeAspect="1" noChangeArrowheads="1"/>
          </p:cNvPicPr>
          <p:nvPr/>
        </p:nvPicPr>
        <p:blipFill>
          <a:blip r:embed="rId3" cstate="print"/>
          <a:srcRect/>
          <a:stretch>
            <a:fillRect/>
          </a:stretch>
        </p:blipFill>
        <p:spPr bwMode="auto">
          <a:xfrm>
            <a:off x="228600" y="-228600"/>
            <a:ext cx="2143125" cy="2133601"/>
          </a:xfrm>
          <a:prstGeom prst="rect">
            <a:avLst/>
          </a:prstGeom>
          <a:noFill/>
        </p:spPr>
      </p:pic>
      <p:sp>
        <p:nvSpPr>
          <p:cNvPr id="2" name="Title 1"/>
          <p:cNvSpPr>
            <a:spLocks noGrp="1"/>
          </p:cNvSpPr>
          <p:nvPr>
            <p:ph type="title"/>
          </p:nvPr>
        </p:nvSpPr>
        <p:spPr>
          <a:xfrm>
            <a:off x="1371600" y="274638"/>
            <a:ext cx="8229600" cy="1143000"/>
          </a:xfrm>
        </p:spPr>
        <p:txBody>
          <a:bodyPr>
            <a:normAutofit/>
          </a:bodyPr>
          <a:lstStyle/>
          <a:p>
            <a:r>
              <a:rPr lang="en-AU" sz="4000" dirty="0">
                <a:solidFill>
                  <a:srgbClr val="006600"/>
                </a:solidFill>
              </a:rPr>
              <a:t>What Can I do in the classroom?</a:t>
            </a:r>
          </a:p>
        </p:txBody>
      </p:sp>
      <p:sp>
        <p:nvSpPr>
          <p:cNvPr id="6" name="Content Placeholder 2"/>
          <p:cNvSpPr>
            <a:spLocks noGrp="1"/>
          </p:cNvSpPr>
          <p:nvPr>
            <p:ph idx="1"/>
          </p:nvPr>
        </p:nvSpPr>
        <p:spPr>
          <a:xfrm>
            <a:off x="457200" y="1905000"/>
            <a:ext cx="8229600" cy="4419600"/>
          </a:xfrm>
        </p:spPr>
        <p:txBody>
          <a:bodyPr>
            <a:normAutofit fontScale="77500" lnSpcReduction="20000"/>
          </a:bodyPr>
          <a:lstStyle/>
          <a:p>
            <a:pPr marL="342900" lvl="1" indent="-342900">
              <a:buNone/>
            </a:pPr>
            <a:r>
              <a:rPr lang="en-AU" sz="3200" b="1" dirty="0"/>
              <a:t>Don’t make them try to remember - it’s madness</a:t>
            </a:r>
          </a:p>
          <a:p>
            <a:pPr marL="539750" lvl="2" indent="19050">
              <a:buNone/>
            </a:pPr>
            <a:r>
              <a:rPr lang="en-AU" sz="2600" i="1" dirty="0">
                <a:solidFill>
                  <a:srgbClr val="006600"/>
                </a:solidFill>
              </a:rPr>
              <a:t>Table charts, calculators, tape recorders, word processors, cameras…</a:t>
            </a:r>
          </a:p>
          <a:p>
            <a:pPr marL="539750" lvl="2" indent="19050">
              <a:buNone/>
            </a:pPr>
            <a:r>
              <a:rPr lang="en-AU" sz="2600" i="1" dirty="0">
                <a:solidFill>
                  <a:srgbClr val="FF0000"/>
                </a:solidFill>
              </a:rPr>
              <a:t>Remind them that it’s not cheating – over and over – getting these kids to use accommodations in secondary school is very hard because of the garbage that some of us teachers have filled their head with about needing to listen and remember.</a:t>
            </a:r>
          </a:p>
          <a:p>
            <a:pPr lvl="1">
              <a:buFont typeface="Arial" pitchFamily="34" charset="0"/>
              <a:buChar char="•"/>
            </a:pPr>
            <a:endParaRPr lang="en-AU" dirty="0">
              <a:solidFill>
                <a:srgbClr val="7101ED"/>
              </a:solidFill>
            </a:endParaRPr>
          </a:p>
          <a:p>
            <a:pPr marL="0" lvl="1" indent="0">
              <a:buNone/>
            </a:pPr>
            <a:r>
              <a:rPr lang="en-AU" sz="3200" b="1" dirty="0"/>
              <a:t>Break work into small bits – give projects 1 part at a time</a:t>
            </a:r>
          </a:p>
          <a:p>
            <a:pPr lvl="1">
              <a:buFont typeface="Arial" pitchFamily="34" charset="0"/>
              <a:buChar char="•"/>
            </a:pPr>
            <a:endParaRPr lang="en-AU" dirty="0">
              <a:solidFill>
                <a:srgbClr val="7101ED"/>
              </a:solidFill>
            </a:endParaRPr>
          </a:p>
          <a:p>
            <a:pPr marL="0" lvl="1" indent="0">
              <a:buNone/>
            </a:pPr>
            <a:r>
              <a:rPr lang="en-AU" sz="3200" b="1" dirty="0"/>
              <a:t>Test orally / assess differently </a:t>
            </a:r>
          </a:p>
          <a:p>
            <a:pPr marL="620713" lvl="2" indent="0">
              <a:buNone/>
            </a:pPr>
            <a:r>
              <a:rPr lang="en-AU" sz="2600" i="1" dirty="0">
                <a:solidFill>
                  <a:srgbClr val="7030A0"/>
                </a:solidFill>
              </a:rPr>
              <a:t>“Doesn’t my history teacher get it? If he wants me to write essays all the time then all his testing is my learning disability, and I’ll just keep showing him I’ve got a really bad one”</a:t>
            </a:r>
          </a:p>
          <a:p>
            <a:pPr lvl="2" indent="-73025">
              <a:buNone/>
            </a:pPr>
            <a:endParaRPr lang="en-AU" sz="1800" i="1" dirty="0">
              <a:solidFill>
                <a:srgbClr val="7101ED"/>
              </a:solidFill>
            </a:endParaRPr>
          </a:p>
          <a:p>
            <a:pPr lvl="2" indent="-73025">
              <a:buNone/>
            </a:pPr>
            <a:endParaRPr lang="en-AU" sz="1800" i="1" dirty="0">
              <a:solidFill>
                <a:srgbClr val="7101ED"/>
              </a:solidFill>
            </a:endParaRPr>
          </a:p>
          <a:p>
            <a:pPr lvl="2" indent="-73025">
              <a:buNone/>
            </a:pPr>
            <a:endParaRPr lang="en-AU" sz="1800" i="1" dirty="0">
              <a:solidFill>
                <a:srgbClr val="7101ED"/>
              </a:solidFill>
            </a:endParaRPr>
          </a:p>
          <a:p>
            <a:pPr lvl="2" indent="-73025">
              <a:buNone/>
            </a:pPr>
            <a:endParaRPr lang="en-AU" sz="1800" i="1" dirty="0">
              <a:solidFill>
                <a:srgbClr val="7101ED"/>
              </a:solidFill>
            </a:endParaRPr>
          </a:p>
          <a:p>
            <a:pPr lvl="1" indent="-73025">
              <a:buNone/>
            </a:pPr>
            <a:endParaRPr lang="en-AU" sz="2200" i="1" dirty="0">
              <a:solidFill>
                <a:srgbClr val="7101ED"/>
              </a:solidFill>
            </a:endParaRPr>
          </a:p>
          <a:p>
            <a:pPr lvl="2" indent="-73025">
              <a:buNone/>
            </a:pPr>
            <a:endParaRPr lang="en-AU" sz="1800" i="1" dirty="0">
              <a:solidFill>
                <a:srgbClr val="7101ED"/>
              </a:solidFill>
            </a:endParaRPr>
          </a:p>
          <a:p>
            <a:pPr lvl="2" indent="-73025">
              <a:buNone/>
            </a:pPr>
            <a:endParaRPr lang="en-AU" sz="1800" i="1" dirty="0">
              <a:solidFill>
                <a:srgbClr val="7101ED"/>
              </a:solidFill>
            </a:endParaRPr>
          </a:p>
          <a:p>
            <a:pPr lvl="2"/>
            <a:endParaRPr lang="en-AU" sz="2000" dirty="0">
              <a:solidFill>
                <a:srgbClr val="7101ED"/>
              </a:solidFill>
            </a:endParaRPr>
          </a:p>
          <a:p>
            <a:pPr lvl="2"/>
            <a:endParaRPr lang="en-AU" sz="2000" dirty="0">
              <a:solidFill>
                <a:srgbClr val="7101ED"/>
              </a:solidFill>
            </a:endParaRPr>
          </a:p>
          <a:p>
            <a:pPr lvl="2"/>
            <a:endParaRPr lang="en-AU" sz="2000" dirty="0">
              <a:solidFill>
                <a:srgbClr val="7101ED"/>
              </a:solidFill>
            </a:endParaRPr>
          </a:p>
          <a:p>
            <a:pPr lvl="1"/>
            <a:endParaRPr lang="en-AU" dirty="0">
              <a:solidFill>
                <a:srgbClr val="7101ED"/>
              </a:solidFill>
            </a:endParaRPr>
          </a:p>
          <a:p>
            <a:pPr lvl="1">
              <a:buNone/>
            </a:pPr>
            <a:endParaRPr lang="en-AU" dirty="0"/>
          </a:p>
          <a:p>
            <a:pPr>
              <a:buNone/>
            </a:pPr>
            <a:endParaRPr lang="en-AU" dirty="0"/>
          </a:p>
          <a:p>
            <a:pPr>
              <a:buNone/>
            </a:pPr>
            <a:endParaRPr lang="en-AU" dirty="0"/>
          </a:p>
          <a:p>
            <a:endParaRPr lang="en-AU" dirty="0"/>
          </a:p>
        </p:txBody>
      </p:sp>
    </p:spTree>
    <p:extLst>
      <p:ext uri="{BB962C8B-B14F-4D97-AF65-F5344CB8AC3E}">
        <p14:creationId xmlns:p14="http://schemas.microsoft.com/office/powerpoint/2010/main" val="15306708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t0.gstatic.com/images?q=tbn:ANd9GcTHeFTlwGKc8Wzh0V9gKhI8fkONVjzA110tfJeY4m0ZN88hLGNgdM4GIgCBDA"/>
          <p:cNvPicPr>
            <a:picLocks noChangeAspect="1" noChangeArrowheads="1"/>
          </p:cNvPicPr>
          <p:nvPr/>
        </p:nvPicPr>
        <p:blipFill>
          <a:blip r:embed="rId3" cstate="print"/>
          <a:srcRect/>
          <a:stretch>
            <a:fillRect/>
          </a:stretch>
        </p:blipFill>
        <p:spPr bwMode="auto">
          <a:xfrm>
            <a:off x="228600" y="-228600"/>
            <a:ext cx="2143125" cy="2133601"/>
          </a:xfrm>
          <a:prstGeom prst="rect">
            <a:avLst/>
          </a:prstGeom>
          <a:noFill/>
        </p:spPr>
      </p:pic>
      <p:sp>
        <p:nvSpPr>
          <p:cNvPr id="2" name="Title 1"/>
          <p:cNvSpPr>
            <a:spLocks noGrp="1"/>
          </p:cNvSpPr>
          <p:nvPr>
            <p:ph type="title"/>
          </p:nvPr>
        </p:nvSpPr>
        <p:spPr>
          <a:xfrm>
            <a:off x="1371600" y="274638"/>
            <a:ext cx="8229600" cy="1143000"/>
          </a:xfrm>
        </p:spPr>
        <p:txBody>
          <a:bodyPr>
            <a:normAutofit/>
          </a:bodyPr>
          <a:lstStyle/>
          <a:p>
            <a:r>
              <a:rPr lang="en-AU" sz="4000" dirty="0">
                <a:solidFill>
                  <a:srgbClr val="006600"/>
                </a:solidFill>
              </a:rPr>
              <a:t>What Can I do in the classroom?</a:t>
            </a:r>
          </a:p>
        </p:txBody>
      </p:sp>
      <p:sp>
        <p:nvSpPr>
          <p:cNvPr id="5" name="Content Placeholder 2"/>
          <p:cNvSpPr>
            <a:spLocks noGrp="1"/>
          </p:cNvSpPr>
          <p:nvPr>
            <p:ph idx="1"/>
          </p:nvPr>
        </p:nvSpPr>
        <p:spPr>
          <a:xfrm>
            <a:off x="457200" y="1600200"/>
            <a:ext cx="8229600" cy="4525963"/>
          </a:xfrm>
        </p:spPr>
        <p:txBody>
          <a:bodyPr>
            <a:normAutofit lnSpcReduction="10000"/>
          </a:bodyPr>
          <a:lstStyle/>
          <a:p>
            <a:pPr>
              <a:buNone/>
            </a:pPr>
            <a:r>
              <a:rPr lang="en-AU" b="1" dirty="0"/>
              <a:t>Expect to have to tell them again...................</a:t>
            </a:r>
          </a:p>
          <a:p>
            <a:pPr lvl="1">
              <a:buFont typeface="Arial" pitchFamily="34" charset="0"/>
              <a:buChar char="•"/>
            </a:pPr>
            <a:r>
              <a:rPr lang="en-AU" dirty="0">
                <a:solidFill>
                  <a:srgbClr val="C00000"/>
                </a:solidFill>
              </a:rPr>
              <a:t>Dyslexia is a working memory disability</a:t>
            </a:r>
          </a:p>
          <a:p>
            <a:pPr lvl="1"/>
            <a:endParaRPr lang="en-AU" sz="1800" dirty="0">
              <a:solidFill>
                <a:srgbClr val="FF0000"/>
              </a:solidFill>
            </a:endParaRPr>
          </a:p>
          <a:p>
            <a:pPr>
              <a:buNone/>
            </a:pPr>
            <a:r>
              <a:rPr lang="en-AU" b="1" dirty="0"/>
              <a:t>Poor organization comes with the disability</a:t>
            </a:r>
          </a:p>
          <a:p>
            <a:pPr marL="808038" lvl="1" indent="-342900">
              <a:buFont typeface="Arial" pitchFamily="34" charset="0"/>
              <a:buChar char="•"/>
            </a:pPr>
            <a:r>
              <a:rPr lang="en-AU" dirty="0">
                <a:solidFill>
                  <a:srgbClr val="006600"/>
                </a:solidFill>
              </a:rPr>
              <a:t>it’s NOT laziness, NOT a moral failing</a:t>
            </a:r>
          </a:p>
          <a:p>
            <a:pPr marL="808038" lvl="1" indent="-342900">
              <a:buFont typeface="Arial" pitchFamily="34" charset="0"/>
              <a:buChar char="•"/>
            </a:pPr>
            <a:r>
              <a:rPr lang="en-AU" dirty="0">
                <a:solidFill>
                  <a:srgbClr val="C00000"/>
                </a:solidFill>
              </a:rPr>
              <a:t>Try not to criticize, ask them what will help</a:t>
            </a:r>
          </a:p>
          <a:p>
            <a:pPr hangingPunct="0">
              <a:buNone/>
            </a:pPr>
            <a:r>
              <a:rPr lang="en-AU" b="1" dirty="0"/>
              <a:t>Put together a basic survival kit </a:t>
            </a:r>
          </a:p>
          <a:p>
            <a:pPr marL="808038" hangingPunct="0"/>
            <a:r>
              <a:rPr lang="en-AU" sz="2800" dirty="0">
                <a:solidFill>
                  <a:srgbClr val="C00000"/>
                </a:solidFill>
              </a:rPr>
              <a:t>pen, pencil, rubber, ruler, dictionary, tables chart, calculator, diary, etc.</a:t>
            </a:r>
          </a:p>
          <a:p>
            <a:pPr hangingPunct="0">
              <a:buNone/>
            </a:pPr>
            <a:endParaRPr lang="en-AU" sz="2800" dirty="0">
              <a:solidFill>
                <a:srgbClr val="C00000"/>
              </a:solidFill>
            </a:endParaRPr>
          </a:p>
          <a:p>
            <a:pPr marL="808038" lvl="1" indent="-342900">
              <a:buFont typeface="Arial" pitchFamily="34" charset="0"/>
              <a:buChar char="•"/>
            </a:pPr>
            <a:endParaRPr lang="en-AU" dirty="0">
              <a:solidFill>
                <a:srgbClr val="C00000"/>
              </a:solidFill>
            </a:endParaRPr>
          </a:p>
          <a:p>
            <a:pPr>
              <a:buNone/>
            </a:pPr>
            <a:endParaRPr lang="en-AU" b="1" dirty="0"/>
          </a:p>
          <a:p>
            <a:endParaRPr lang="en-AU" dirty="0"/>
          </a:p>
          <a:p>
            <a:pPr>
              <a:buNone/>
            </a:pPr>
            <a:endParaRPr lang="en-AU" dirty="0"/>
          </a:p>
        </p:txBody>
      </p:sp>
    </p:spTree>
    <p:extLst>
      <p:ext uri="{BB962C8B-B14F-4D97-AF65-F5344CB8AC3E}">
        <p14:creationId xmlns:p14="http://schemas.microsoft.com/office/powerpoint/2010/main" val="13756650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t0.gstatic.com/images?q=tbn:ANd9GcTHeFTlwGKc8Wzh0V9gKhI8fkONVjzA110tfJeY4m0ZN88hLGNgdM4GIgCBDA"/>
          <p:cNvPicPr>
            <a:picLocks noChangeAspect="1" noChangeArrowheads="1"/>
          </p:cNvPicPr>
          <p:nvPr/>
        </p:nvPicPr>
        <p:blipFill>
          <a:blip r:embed="rId3" cstate="print"/>
          <a:srcRect/>
          <a:stretch>
            <a:fillRect/>
          </a:stretch>
        </p:blipFill>
        <p:spPr bwMode="auto">
          <a:xfrm>
            <a:off x="228600" y="-228600"/>
            <a:ext cx="2143125" cy="2133601"/>
          </a:xfrm>
          <a:prstGeom prst="rect">
            <a:avLst/>
          </a:prstGeom>
          <a:noFill/>
        </p:spPr>
      </p:pic>
      <p:sp>
        <p:nvSpPr>
          <p:cNvPr id="2" name="Title 1"/>
          <p:cNvSpPr>
            <a:spLocks noGrp="1"/>
          </p:cNvSpPr>
          <p:nvPr>
            <p:ph type="title"/>
          </p:nvPr>
        </p:nvSpPr>
        <p:spPr>
          <a:xfrm>
            <a:off x="1371600" y="274638"/>
            <a:ext cx="8229600" cy="1143000"/>
          </a:xfrm>
        </p:spPr>
        <p:txBody>
          <a:bodyPr>
            <a:normAutofit/>
          </a:bodyPr>
          <a:lstStyle/>
          <a:p>
            <a:r>
              <a:rPr lang="en-AU" sz="4000" dirty="0">
                <a:solidFill>
                  <a:srgbClr val="006600"/>
                </a:solidFill>
              </a:rPr>
              <a:t>What Can I do in the classroom?</a:t>
            </a:r>
          </a:p>
        </p:txBody>
      </p:sp>
      <p:sp>
        <p:nvSpPr>
          <p:cNvPr id="4" name="Content Placeholder 2"/>
          <p:cNvSpPr>
            <a:spLocks noGrp="1"/>
          </p:cNvSpPr>
          <p:nvPr>
            <p:ph idx="1"/>
          </p:nvPr>
        </p:nvSpPr>
        <p:spPr>
          <a:xfrm>
            <a:off x="457200" y="1600200"/>
            <a:ext cx="8229600" cy="4525963"/>
          </a:xfrm>
        </p:spPr>
        <p:txBody>
          <a:bodyPr>
            <a:normAutofit lnSpcReduction="10000"/>
          </a:bodyPr>
          <a:lstStyle/>
          <a:p>
            <a:pPr>
              <a:buNone/>
            </a:pPr>
            <a:r>
              <a:rPr lang="en-AU" b="1" dirty="0"/>
              <a:t>Appreciate that writing is hard</a:t>
            </a:r>
          </a:p>
          <a:p>
            <a:pPr lvl="1">
              <a:buFont typeface="Arial" pitchFamily="34" charset="0"/>
              <a:buChar char="•"/>
            </a:pPr>
            <a:r>
              <a:rPr lang="en-AU" sz="2000" dirty="0">
                <a:solidFill>
                  <a:srgbClr val="C00000"/>
                </a:solidFill>
              </a:rPr>
              <a:t>Spelling won’t pick up as reading does</a:t>
            </a:r>
          </a:p>
          <a:p>
            <a:pPr lvl="1">
              <a:buFont typeface="Arial" pitchFamily="34" charset="0"/>
              <a:buChar char="•"/>
            </a:pPr>
            <a:r>
              <a:rPr lang="en-AU" sz="2000" dirty="0">
                <a:solidFill>
                  <a:srgbClr val="006600"/>
                </a:solidFill>
              </a:rPr>
              <a:t>Copying from board – try to avoid it (Laura’s algebra notes)</a:t>
            </a:r>
          </a:p>
          <a:p>
            <a:pPr lvl="1">
              <a:buFont typeface="Arial" pitchFamily="34" charset="0"/>
              <a:buChar char="•"/>
            </a:pPr>
            <a:r>
              <a:rPr lang="en-AU" sz="2000" dirty="0">
                <a:solidFill>
                  <a:srgbClr val="C00000"/>
                </a:solidFill>
              </a:rPr>
              <a:t>Give them photocopied notes and a highlighter or let them copy notes </a:t>
            </a:r>
            <a:r>
              <a:rPr lang="en-AU" sz="2000" dirty="0">
                <a:solidFill>
                  <a:srgbClr val="006600"/>
                </a:solidFill>
              </a:rPr>
              <a:t>– as simple as photocopying or printing your notes – do it for everyone!</a:t>
            </a:r>
            <a:endParaRPr lang="en-AU" sz="1800" dirty="0">
              <a:solidFill>
                <a:srgbClr val="006600"/>
              </a:solidFill>
            </a:endParaRPr>
          </a:p>
          <a:p>
            <a:pPr>
              <a:buNone/>
            </a:pPr>
            <a:r>
              <a:rPr lang="en-AU" b="1" dirty="0"/>
              <a:t>Allow time</a:t>
            </a:r>
          </a:p>
          <a:p>
            <a:pPr marL="808038" lvl="1" indent="-342900">
              <a:buFont typeface="Arial" pitchFamily="34" charset="0"/>
              <a:buChar char="•"/>
            </a:pPr>
            <a:r>
              <a:rPr lang="en-AU" dirty="0">
                <a:solidFill>
                  <a:srgbClr val="006600"/>
                </a:solidFill>
              </a:rPr>
              <a:t>Give them less work</a:t>
            </a:r>
          </a:p>
          <a:p>
            <a:pPr marL="407988">
              <a:buNone/>
            </a:pPr>
            <a:r>
              <a:rPr lang="en-AU" b="1" dirty="0"/>
              <a:t>Mark written work considerately</a:t>
            </a:r>
          </a:p>
          <a:p>
            <a:pPr marL="811213" lvl="1" indent="-361950">
              <a:buFont typeface="Arial" pitchFamily="34" charset="0"/>
              <a:buChar char="•"/>
            </a:pPr>
            <a:r>
              <a:rPr lang="en-AU" dirty="0">
                <a:solidFill>
                  <a:srgbClr val="006600"/>
                </a:solidFill>
              </a:rPr>
              <a:t>Mark for ideas, don’t sweat the spelling or handwriting too much!</a:t>
            </a:r>
          </a:p>
          <a:p>
            <a:pPr marL="407988">
              <a:buNone/>
            </a:pPr>
            <a:endParaRPr lang="en-AU" b="1" dirty="0"/>
          </a:p>
          <a:p>
            <a:pPr marL="808038" lvl="1" indent="-342900">
              <a:buNone/>
            </a:pPr>
            <a:endParaRPr lang="en-AU" sz="2800" dirty="0">
              <a:solidFill>
                <a:srgbClr val="006600"/>
              </a:solidFill>
            </a:endParaRPr>
          </a:p>
          <a:p>
            <a:pPr marL="808038" lvl="1" indent="-342900">
              <a:buNone/>
            </a:pPr>
            <a:endParaRPr lang="en-AU" sz="2800" dirty="0">
              <a:solidFill>
                <a:srgbClr val="C00000"/>
              </a:solidFill>
            </a:endParaRPr>
          </a:p>
          <a:p>
            <a:pPr marL="808038" lvl="1" indent="-342900">
              <a:buFont typeface="Arial" pitchFamily="34" charset="0"/>
              <a:buChar char="•"/>
            </a:pPr>
            <a:endParaRPr lang="en-AU" dirty="0">
              <a:solidFill>
                <a:srgbClr val="C00000"/>
              </a:solidFill>
            </a:endParaRPr>
          </a:p>
          <a:p>
            <a:pPr>
              <a:buNone/>
            </a:pPr>
            <a:endParaRPr lang="en-AU" b="1" dirty="0"/>
          </a:p>
          <a:p>
            <a:endParaRPr lang="en-AU" dirty="0"/>
          </a:p>
          <a:p>
            <a:pPr>
              <a:buNone/>
            </a:pPr>
            <a:endParaRPr lang="en-AU" dirty="0"/>
          </a:p>
        </p:txBody>
      </p:sp>
    </p:spTree>
    <p:extLst>
      <p:ext uri="{BB962C8B-B14F-4D97-AF65-F5344CB8AC3E}">
        <p14:creationId xmlns:p14="http://schemas.microsoft.com/office/powerpoint/2010/main" val="1637321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400"/>
            <a:ext cx="8229600" cy="1143000"/>
          </a:xfrm>
        </p:spPr>
        <p:txBody>
          <a:bodyPr/>
          <a:lstStyle/>
          <a:p>
            <a:r>
              <a:rPr lang="en-AU" dirty="0"/>
              <a:t>We have a problem in Australia</a:t>
            </a:r>
          </a:p>
        </p:txBody>
      </p:sp>
      <p:pic>
        <p:nvPicPr>
          <p:cNvPr id="4" name="Picture 3"/>
          <p:cNvPicPr>
            <a:picLocks noChangeAspect="1"/>
          </p:cNvPicPr>
          <p:nvPr/>
        </p:nvPicPr>
        <p:blipFill rotWithShape="1">
          <a:blip r:embed="rId3"/>
          <a:srcRect b="1639"/>
          <a:stretch/>
        </p:blipFill>
        <p:spPr>
          <a:xfrm>
            <a:off x="210620" y="1295400"/>
            <a:ext cx="8722757" cy="4572000"/>
          </a:xfrm>
          <a:prstGeom prst="rect">
            <a:avLst/>
          </a:prstGeom>
        </p:spPr>
      </p:pic>
      <p:grpSp>
        <p:nvGrpSpPr>
          <p:cNvPr id="5" name="Group 4"/>
          <p:cNvGrpSpPr/>
          <p:nvPr/>
        </p:nvGrpSpPr>
        <p:grpSpPr>
          <a:xfrm>
            <a:off x="322777" y="6096000"/>
            <a:ext cx="8610600" cy="573376"/>
            <a:chOff x="304800" y="6056024"/>
            <a:chExt cx="8686800" cy="573376"/>
          </a:xfrm>
        </p:grpSpPr>
        <p:sp>
          <p:nvSpPr>
            <p:cNvPr id="6" name="TextBox 5"/>
            <p:cNvSpPr txBox="1"/>
            <p:nvPr/>
          </p:nvSpPr>
          <p:spPr>
            <a:xfrm>
              <a:off x="304800" y="6152212"/>
              <a:ext cx="5029200" cy="381000"/>
            </a:xfrm>
            <a:prstGeom prst="rect">
              <a:avLst/>
            </a:prstGeom>
            <a:noFill/>
          </p:spPr>
          <p:txBody>
            <a:bodyPr wrap="square" rtlCol="0">
              <a:spAutoFit/>
            </a:bodyPr>
            <a:lstStyle/>
            <a:p>
              <a:r>
                <a:rPr lang="en-AU" dirty="0"/>
                <a:t>www.fivefromfive.org.au</a:t>
              </a:r>
            </a:p>
          </p:txBody>
        </p:sp>
        <p:pic>
          <p:nvPicPr>
            <p:cNvPr id="7" name="Picture 6"/>
            <p:cNvPicPr>
              <a:picLocks noChangeAspect="1"/>
            </p:cNvPicPr>
            <p:nvPr/>
          </p:nvPicPr>
          <p:blipFill>
            <a:blip r:embed="rId4"/>
            <a:stretch>
              <a:fillRect/>
            </a:stretch>
          </p:blipFill>
          <p:spPr>
            <a:xfrm>
              <a:off x="3419734" y="6056024"/>
              <a:ext cx="5571866" cy="573376"/>
            </a:xfrm>
            <a:prstGeom prst="rect">
              <a:avLst/>
            </a:prstGeom>
          </p:spPr>
        </p:pic>
      </p:grpSp>
    </p:spTree>
    <p:extLst>
      <p:ext uri="{BB962C8B-B14F-4D97-AF65-F5344CB8AC3E}">
        <p14:creationId xmlns:p14="http://schemas.microsoft.com/office/powerpoint/2010/main" val="13337050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t0.gstatic.com/images?q=tbn:ANd9GcTHeFTlwGKc8Wzh0V9gKhI8fkONVjzA110tfJeY4m0ZN88hLGNgdM4GIgCBDA"/>
          <p:cNvPicPr>
            <a:picLocks noChangeAspect="1" noChangeArrowheads="1"/>
          </p:cNvPicPr>
          <p:nvPr/>
        </p:nvPicPr>
        <p:blipFill>
          <a:blip r:embed="rId3" cstate="print"/>
          <a:srcRect/>
          <a:stretch>
            <a:fillRect/>
          </a:stretch>
        </p:blipFill>
        <p:spPr bwMode="auto">
          <a:xfrm>
            <a:off x="228600" y="-228600"/>
            <a:ext cx="2143125" cy="2133601"/>
          </a:xfrm>
          <a:prstGeom prst="rect">
            <a:avLst/>
          </a:prstGeom>
          <a:noFill/>
        </p:spPr>
      </p:pic>
      <p:sp>
        <p:nvSpPr>
          <p:cNvPr id="2" name="Title 1"/>
          <p:cNvSpPr>
            <a:spLocks noGrp="1"/>
          </p:cNvSpPr>
          <p:nvPr>
            <p:ph type="title"/>
          </p:nvPr>
        </p:nvSpPr>
        <p:spPr>
          <a:xfrm>
            <a:off x="1371600" y="274638"/>
            <a:ext cx="8229600" cy="1143000"/>
          </a:xfrm>
        </p:spPr>
        <p:txBody>
          <a:bodyPr>
            <a:normAutofit/>
          </a:bodyPr>
          <a:lstStyle/>
          <a:p>
            <a:r>
              <a:rPr lang="en-AU" sz="4000" dirty="0">
                <a:solidFill>
                  <a:srgbClr val="006600"/>
                </a:solidFill>
              </a:rPr>
              <a:t>What Can I do in the classroom?</a:t>
            </a:r>
          </a:p>
        </p:txBody>
      </p:sp>
      <p:sp>
        <p:nvSpPr>
          <p:cNvPr id="4" name="TextBox 3"/>
          <p:cNvSpPr txBox="1"/>
          <p:nvPr/>
        </p:nvSpPr>
        <p:spPr>
          <a:xfrm>
            <a:off x="990600" y="1600200"/>
            <a:ext cx="7543800" cy="4524315"/>
          </a:xfrm>
          <a:prstGeom prst="rect">
            <a:avLst/>
          </a:prstGeom>
          <a:noFill/>
        </p:spPr>
        <p:txBody>
          <a:bodyPr wrap="square" rtlCol="0">
            <a:spAutoFit/>
          </a:bodyPr>
          <a:lstStyle/>
          <a:p>
            <a:r>
              <a:rPr lang="en-AU" sz="7200" dirty="0">
                <a:solidFill>
                  <a:srgbClr val="FF0000"/>
                </a:solidFill>
              </a:rPr>
              <a:t>Never...ever </a:t>
            </a:r>
            <a:r>
              <a:rPr lang="en-AU" sz="7200" dirty="0"/>
              <a:t>make them read aloud in front of the class...</a:t>
            </a:r>
            <a:r>
              <a:rPr lang="en-AU" sz="7200" dirty="0">
                <a:solidFill>
                  <a:srgbClr val="FF0000"/>
                </a:solidFill>
              </a:rPr>
              <a:t>ever</a:t>
            </a:r>
          </a:p>
        </p:txBody>
      </p:sp>
    </p:spTree>
    <p:extLst>
      <p:ext uri="{BB962C8B-B14F-4D97-AF65-F5344CB8AC3E}">
        <p14:creationId xmlns:p14="http://schemas.microsoft.com/office/powerpoint/2010/main" val="6029586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475658" y="1540869"/>
            <a:ext cx="2152577" cy="584775"/>
          </a:xfrm>
          <a:prstGeom prst="rect">
            <a:avLst/>
          </a:prstGeom>
        </p:spPr>
        <p:txBody>
          <a:bodyPr wrap="none">
            <a:spAutoFit/>
          </a:bodyPr>
          <a:lstStyle/>
          <a:p>
            <a:r>
              <a:rPr lang="en-AU" sz="3200" i="1" dirty="0">
                <a:solidFill>
                  <a:schemeClr val="bg1"/>
                </a:solidFill>
                <a:latin typeface="+mj-lt"/>
              </a:rPr>
              <a:t>Meet Tim… </a:t>
            </a:r>
          </a:p>
        </p:txBody>
      </p:sp>
      <p:pic>
        <p:nvPicPr>
          <p:cNvPr id="3" name="Picture 2" descr="http://static.freedownloadmanager.org/i/48/4464/446447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775" y="1604656"/>
            <a:ext cx="4572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601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ttp://img.ehowcdn.com/article-new/ehow/images/a04/ar/b9/recognize-reading-disorders-800x800.jpg"/>
          <p:cNvPicPr>
            <a:picLocks noChangeAspect="1" noChangeArrowheads="1"/>
          </p:cNvPicPr>
          <p:nvPr/>
        </p:nvPicPr>
        <p:blipFill rotWithShape="1">
          <a:blip r:embed="rId3">
            <a:extLst>
              <a:ext uri="{28A0092B-C50C-407E-A947-70E740481C1C}">
                <a14:useLocalDpi xmlns:a14="http://schemas.microsoft.com/office/drawing/2010/main" val="0"/>
              </a:ext>
            </a:extLst>
          </a:blip>
          <a:srcRect l="1017" t="2657" r="21438" b="3894"/>
          <a:stretch/>
        </p:blipFill>
        <p:spPr bwMode="auto">
          <a:xfrm>
            <a:off x="-50800" y="0"/>
            <a:ext cx="9143999" cy="6858000"/>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0" y="76200"/>
            <a:ext cx="8229600" cy="1143000"/>
          </a:xfrm>
        </p:spPr>
        <p:txBody>
          <a:bodyPr/>
          <a:lstStyle/>
          <a:p>
            <a:pPr algn="l"/>
            <a:r>
              <a:rPr lang="en-AU" dirty="0">
                <a:solidFill>
                  <a:schemeClr val="bg1"/>
                </a:solidFill>
              </a:rPr>
              <a:t>A glimpse into the agony</a:t>
            </a:r>
          </a:p>
        </p:txBody>
      </p:sp>
      <p:sp>
        <p:nvSpPr>
          <p:cNvPr id="6" name="TextBox 5"/>
          <p:cNvSpPr txBox="1"/>
          <p:nvPr/>
        </p:nvSpPr>
        <p:spPr>
          <a:xfrm>
            <a:off x="533400" y="1295400"/>
            <a:ext cx="3886200" cy="3447098"/>
          </a:xfrm>
          <a:prstGeom prst="rect">
            <a:avLst/>
          </a:prstGeom>
          <a:noFill/>
        </p:spPr>
        <p:txBody>
          <a:bodyPr wrap="square" rtlCol="0">
            <a:spAutoFit/>
          </a:bodyPr>
          <a:lstStyle/>
          <a:p>
            <a:r>
              <a:rPr lang="en-AU" sz="4400" b="1" dirty="0">
                <a:solidFill>
                  <a:srgbClr val="FFFF00"/>
                </a:solidFill>
              </a:rPr>
              <a:t>The secret life of the dyslexic child</a:t>
            </a:r>
          </a:p>
          <a:p>
            <a:endParaRPr lang="en-AU" dirty="0"/>
          </a:p>
          <a:p>
            <a:endParaRPr lang="en-AU" dirty="0"/>
          </a:p>
          <a:p>
            <a:endParaRPr lang="en-AU" sz="1000" dirty="0">
              <a:solidFill>
                <a:srgbClr val="002060"/>
              </a:solidFill>
            </a:endParaRPr>
          </a:p>
          <a:p>
            <a:endParaRPr lang="en-AU" sz="1000" dirty="0">
              <a:solidFill>
                <a:srgbClr val="002060"/>
              </a:solidFill>
            </a:endParaRPr>
          </a:p>
          <a:p>
            <a:endParaRPr lang="en-AU" sz="1000" dirty="0">
              <a:solidFill>
                <a:srgbClr val="002060"/>
              </a:solidFill>
            </a:endParaRPr>
          </a:p>
          <a:p>
            <a:endParaRPr lang="en-AU" sz="1000" dirty="0">
              <a:solidFill>
                <a:srgbClr val="002060"/>
              </a:solidFill>
            </a:endParaRPr>
          </a:p>
          <a:p>
            <a:r>
              <a:rPr lang="en-AU" sz="1000" dirty="0">
                <a:solidFill>
                  <a:srgbClr val="002060"/>
                </a:solidFill>
              </a:rPr>
              <a:t> </a:t>
            </a:r>
            <a:endParaRPr lang="en-AU" sz="1000" dirty="0"/>
          </a:p>
        </p:txBody>
      </p:sp>
      <p:pic>
        <p:nvPicPr>
          <p:cNvPr id="1034" name="Picture 10" descr="http://www.symptoms-of-dyslexia.com/wp-content/uploads/2012/02/symptoms-of-dyslexia.jpg"/>
          <p:cNvPicPr>
            <a:picLocks noChangeAspect="1" noChangeArrowheads="1"/>
          </p:cNvPicPr>
          <p:nvPr/>
        </p:nvPicPr>
        <p:blipFill>
          <a:blip r:embed="rId4" cstate="print"/>
          <a:srcRect/>
          <a:stretch>
            <a:fillRect/>
          </a:stretch>
        </p:blipFill>
        <p:spPr bwMode="auto">
          <a:xfrm>
            <a:off x="4663093" y="1696720"/>
            <a:ext cx="3922107" cy="2532698"/>
          </a:xfrm>
          <a:prstGeom prst="rect">
            <a:avLst/>
          </a:prstGeom>
          <a:noFill/>
        </p:spPr>
      </p:pic>
      <p:sp>
        <p:nvSpPr>
          <p:cNvPr id="7" name="Rectangle 6"/>
          <p:cNvSpPr/>
          <p:nvPr/>
        </p:nvSpPr>
        <p:spPr>
          <a:xfrm>
            <a:off x="304800" y="4419600"/>
            <a:ext cx="8686800" cy="2308324"/>
          </a:xfrm>
          <a:prstGeom prst="rect">
            <a:avLst/>
          </a:prstGeom>
        </p:spPr>
        <p:txBody>
          <a:bodyPr wrap="square">
            <a:spAutoFit/>
          </a:bodyPr>
          <a:lstStyle/>
          <a:p>
            <a:pPr>
              <a:defRPr/>
            </a:pPr>
            <a:r>
              <a:rPr lang="en-AU" sz="2800" b="1" dirty="0">
                <a:solidFill>
                  <a:schemeClr val="bg1"/>
                </a:solidFill>
              </a:rPr>
              <a:t>have a conversation about the possible reasons Australia’s reading results have fallen to be among the lowest of developed English speaking countries</a:t>
            </a:r>
          </a:p>
          <a:p>
            <a:pPr>
              <a:defRPr/>
            </a:pPr>
            <a:endParaRPr lang="en-AU" sz="2800" b="1" dirty="0">
              <a:solidFill>
                <a:schemeClr val="bg1"/>
              </a:solidFill>
            </a:endParaRPr>
          </a:p>
          <a:p>
            <a:pPr>
              <a:defRPr/>
            </a:pPr>
            <a:r>
              <a:rPr lang="en-AU" sz="3200" b="1" dirty="0">
                <a:solidFill>
                  <a:schemeClr val="bg1"/>
                </a:solidFill>
              </a:rPr>
              <a:t>Do not use any words with the sounds </a:t>
            </a:r>
            <a:r>
              <a:rPr lang="en-AU" sz="3200" b="1" dirty="0">
                <a:solidFill>
                  <a:srgbClr val="FFFF00"/>
                </a:solidFill>
              </a:rPr>
              <a:t>/f/ or /t/.</a:t>
            </a:r>
          </a:p>
        </p:txBody>
      </p:sp>
    </p:spTree>
    <p:extLst>
      <p:ext uri="{BB962C8B-B14F-4D97-AF65-F5344CB8AC3E}">
        <p14:creationId xmlns:p14="http://schemas.microsoft.com/office/powerpoint/2010/main" val="955453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1143000"/>
          </a:xfrm>
        </p:spPr>
        <p:txBody>
          <a:bodyPr/>
          <a:lstStyle/>
          <a:p>
            <a:pPr algn="l"/>
            <a:r>
              <a:rPr lang="en-AU" dirty="0">
                <a:solidFill>
                  <a:srgbClr val="FF0000"/>
                </a:solidFill>
              </a:rPr>
              <a:t>A glimpse into the agony</a:t>
            </a:r>
          </a:p>
        </p:txBody>
      </p:sp>
      <p:sp>
        <p:nvSpPr>
          <p:cNvPr id="7" name="Rectangle 6"/>
          <p:cNvSpPr/>
          <p:nvPr/>
        </p:nvSpPr>
        <p:spPr>
          <a:xfrm>
            <a:off x="533400" y="1219200"/>
            <a:ext cx="8305800" cy="4832092"/>
          </a:xfrm>
          <a:prstGeom prst="rect">
            <a:avLst/>
          </a:prstGeom>
        </p:spPr>
        <p:txBody>
          <a:bodyPr wrap="square">
            <a:spAutoFit/>
          </a:bodyPr>
          <a:lstStyle/>
          <a:p>
            <a:pPr marL="374650" indent="-374650">
              <a:buFont typeface="Arial" pitchFamily="34" charset="0"/>
              <a:buChar char="•"/>
              <a:defRPr/>
            </a:pPr>
            <a:r>
              <a:rPr lang="en-AU" sz="2800" dirty="0"/>
              <a:t>What emotions coursed through you as you tried to convey in language what you thought?</a:t>
            </a:r>
          </a:p>
          <a:p>
            <a:pPr marL="374650" indent="-374650">
              <a:buFont typeface="Arial" pitchFamily="34" charset="0"/>
              <a:buChar char="•"/>
              <a:defRPr/>
            </a:pPr>
            <a:r>
              <a:rPr lang="en-AU" sz="2800" dirty="0"/>
              <a:t>Did you find yourself having to substitute words and phrases that said the same thing but not as eloquently as you’d have liked?</a:t>
            </a:r>
          </a:p>
          <a:p>
            <a:pPr marL="374650" indent="-374650">
              <a:buFont typeface="Arial" pitchFamily="34" charset="0"/>
              <a:buChar char="•"/>
              <a:defRPr/>
            </a:pPr>
            <a:r>
              <a:rPr lang="en-AU" sz="2800" dirty="0"/>
              <a:t>Was it hard to get to the point?  (How many times have we told a child to get to the point?)</a:t>
            </a:r>
          </a:p>
          <a:p>
            <a:pPr marL="374650" indent="-374650">
              <a:buFont typeface="Arial" pitchFamily="34" charset="0"/>
              <a:buChar char="•"/>
              <a:defRPr/>
            </a:pPr>
            <a:r>
              <a:rPr lang="en-AU" sz="2800" dirty="0">
                <a:solidFill>
                  <a:srgbClr val="7101ED"/>
                </a:solidFill>
              </a:rPr>
              <a:t>This is what it’s like to have to think about every word you have to say and to have slowed down speaking</a:t>
            </a:r>
          </a:p>
          <a:p>
            <a:pPr marL="374650" indent="-374650">
              <a:buFont typeface="Arial" pitchFamily="34" charset="0"/>
              <a:buChar char="•"/>
              <a:defRPr/>
            </a:pPr>
            <a:r>
              <a:rPr lang="en-AU" sz="2800" dirty="0">
                <a:solidFill>
                  <a:srgbClr val="7101ED"/>
                </a:solidFill>
              </a:rPr>
              <a:t>This is how a dyslexic child might feel when reading or trying to recall something from memory</a:t>
            </a:r>
          </a:p>
        </p:txBody>
      </p:sp>
    </p:spTree>
    <p:extLst>
      <p:ext uri="{BB962C8B-B14F-4D97-AF65-F5344CB8AC3E}">
        <p14:creationId xmlns:p14="http://schemas.microsoft.com/office/powerpoint/2010/main" val="148722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7">
                                            <p:txEl>
                                              <p:pRg st="0" end="0"/>
                                            </p:txEl>
                                          </p:spTgt>
                                        </p:tgtEl>
                                      </p:cBhvr>
                                    </p:animEffect>
                                    <p:set>
                                      <p:cBhvr>
                                        <p:cTn id="12" dur="1" fill="hold">
                                          <p:stCondLst>
                                            <p:cond delay="999"/>
                                          </p:stCondLst>
                                        </p:cTn>
                                        <p:tgtEl>
                                          <p:spTgt spid="7">
                                            <p:txEl>
                                              <p:pRg st="0" end="0"/>
                                            </p:txEl>
                                          </p:spTgt>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1000"/>
                                        <p:tgtEl>
                                          <p:spTgt spid="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1000"/>
                                        <p:tgtEl>
                                          <p:spTgt spid="7">
                                            <p:txEl>
                                              <p:pRg st="1" end="1"/>
                                            </p:txEl>
                                          </p:spTgt>
                                        </p:tgtEl>
                                      </p:cBhvr>
                                    </p:animEffect>
                                    <p:set>
                                      <p:cBhvr>
                                        <p:cTn id="20" dur="1" fill="hold">
                                          <p:stCondLst>
                                            <p:cond delay="999"/>
                                          </p:stCondLst>
                                        </p:cTn>
                                        <p:tgtEl>
                                          <p:spTgt spid="7">
                                            <p:txEl>
                                              <p:pRg st="1" end="1"/>
                                            </p:txEl>
                                          </p:spTgt>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fade">
                                      <p:cBhvr>
                                        <p:cTn id="23" dur="1000"/>
                                        <p:tgtEl>
                                          <p:spTgt spid="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1000"/>
                                        <p:tgtEl>
                                          <p:spTgt spid="7">
                                            <p:txEl>
                                              <p:pRg st="2" end="2"/>
                                            </p:txEl>
                                          </p:spTgt>
                                        </p:tgtEl>
                                      </p:cBhvr>
                                    </p:animEffect>
                                    <p:set>
                                      <p:cBhvr>
                                        <p:cTn id="28" dur="1" fill="hold">
                                          <p:stCondLst>
                                            <p:cond delay="999"/>
                                          </p:stCondLst>
                                        </p:cTn>
                                        <p:tgtEl>
                                          <p:spTgt spid="7">
                                            <p:txEl>
                                              <p:pRg st="2" end="2"/>
                                            </p:txEl>
                                          </p:spTgt>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Effect transition="in" filter="fade">
                                      <p:cBhvr>
                                        <p:cTn id="31" dur="500"/>
                                        <p:tgtEl>
                                          <p:spTgt spid="7">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1000"/>
                                        <p:tgtEl>
                                          <p:spTgt spid="7">
                                            <p:txEl>
                                              <p:pRg st="3" end="3"/>
                                            </p:txEl>
                                          </p:spTgt>
                                        </p:tgtEl>
                                      </p:cBhvr>
                                    </p:animEffect>
                                    <p:set>
                                      <p:cBhvr>
                                        <p:cTn id="36" dur="1" fill="hold">
                                          <p:stCondLst>
                                            <p:cond delay="999"/>
                                          </p:stCondLst>
                                        </p:cTn>
                                        <p:tgtEl>
                                          <p:spTgt spid="7">
                                            <p:txEl>
                                              <p:pRg st="3" end="3"/>
                                            </p:txEl>
                                          </p:spTgt>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7">
                                            <p:txEl>
                                              <p:pRg st="4" end="4"/>
                                            </p:txEl>
                                          </p:spTgt>
                                        </p:tgtEl>
                                        <p:attrNameLst>
                                          <p:attrName>style.visibility</p:attrName>
                                        </p:attrNameLst>
                                      </p:cBhvr>
                                      <p:to>
                                        <p:strVal val="visible"/>
                                      </p:to>
                                    </p:set>
                                    <p:animEffect transition="in" filter="fade">
                                      <p:cBhvr>
                                        <p:cTn id="39" dur="10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etkdo.com/wp-content/uploads/2011/03/Dyslexia-2863.jpg"/>
          <p:cNvSpPr>
            <a:spLocks noChangeAspect="1" noChangeArrowheads="1"/>
          </p:cNvSpPr>
          <p:nvPr/>
        </p:nvSpPr>
        <p:spPr bwMode="auto">
          <a:xfrm>
            <a:off x="155577" y="-1233488"/>
            <a:ext cx="1704975" cy="25717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4" name="AutoShape 4" descr="http://etkdo.com/wp-content/uploads/2011/03/Dyslexia-2863.jpg"/>
          <p:cNvSpPr>
            <a:spLocks noChangeAspect="1" noChangeArrowheads="1"/>
          </p:cNvSpPr>
          <p:nvPr/>
        </p:nvSpPr>
        <p:spPr bwMode="auto">
          <a:xfrm>
            <a:off x="307977" y="-1081088"/>
            <a:ext cx="1704975" cy="25717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5" name="AutoShape 6" descr="http://etkdo.com/wp-content/uploads/2011/03/Dyslexia-2863.jpg"/>
          <p:cNvSpPr>
            <a:spLocks noChangeAspect="1" noChangeArrowheads="1"/>
          </p:cNvSpPr>
          <p:nvPr/>
        </p:nvSpPr>
        <p:spPr bwMode="auto">
          <a:xfrm>
            <a:off x="460377" y="-928688"/>
            <a:ext cx="1704975" cy="25717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6" name="AutoShape 8" descr="http://etkdo.com/wp-content/uploads/2011/03/Dyslexia-2863.jpg"/>
          <p:cNvSpPr>
            <a:spLocks noChangeAspect="1" noChangeArrowheads="1"/>
          </p:cNvSpPr>
          <p:nvPr/>
        </p:nvSpPr>
        <p:spPr bwMode="auto">
          <a:xfrm>
            <a:off x="612777" y="-776288"/>
            <a:ext cx="1704975" cy="25717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7" name="AutoShape 10" descr="http://etkdo.com/wp-content/uploads/2011/03/Dyslexia-2863.jpg"/>
          <p:cNvSpPr>
            <a:spLocks noChangeAspect="1" noChangeArrowheads="1"/>
          </p:cNvSpPr>
          <p:nvPr/>
        </p:nvSpPr>
        <p:spPr bwMode="auto">
          <a:xfrm>
            <a:off x="765177" y="-623888"/>
            <a:ext cx="1704975" cy="25717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8" name="AutoShape 12" descr="http://ts3.mm.bing.net/images/thumbnail.aspx?q=4985117700063262&amp;id=404323d817291d80ceb3e5b5338ce1bd"/>
          <p:cNvSpPr>
            <a:spLocks noChangeAspect="1" noChangeArrowheads="1"/>
          </p:cNvSpPr>
          <p:nvPr/>
        </p:nvSpPr>
        <p:spPr bwMode="auto">
          <a:xfrm>
            <a:off x="155577" y="-731837"/>
            <a:ext cx="1000125" cy="152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10" name="AutoShape 16" descr="http://www.dyslexiasymptoms.net/html/uploads/2011/04/dyslexia.jpg"/>
          <p:cNvSpPr>
            <a:spLocks noChangeAspect="1" noChangeArrowheads="1"/>
          </p:cNvSpPr>
          <p:nvPr/>
        </p:nvSpPr>
        <p:spPr bwMode="auto">
          <a:xfrm>
            <a:off x="155575" y="-1233488"/>
            <a:ext cx="2571750" cy="25717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12" name="AutoShape 18" descr="http://etkdo.com/wp-content/uploads/2011/03/Dyslexia-2863.jpg"/>
          <p:cNvSpPr>
            <a:spLocks noChangeAspect="1" noChangeArrowheads="1"/>
          </p:cNvSpPr>
          <p:nvPr/>
        </p:nvSpPr>
        <p:spPr bwMode="auto">
          <a:xfrm>
            <a:off x="917577" y="-471488"/>
            <a:ext cx="1704975" cy="25717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13" name="AutoShape 20" descr="http://www.yalescientific.org/wp-content/uploads/2011/04/fulllength-dyslexia-1.png"/>
          <p:cNvSpPr>
            <a:spLocks noChangeAspect="1" noChangeArrowheads="1"/>
          </p:cNvSpPr>
          <p:nvPr/>
        </p:nvSpPr>
        <p:spPr bwMode="auto">
          <a:xfrm>
            <a:off x="155575" y="-1233488"/>
            <a:ext cx="5372100" cy="25717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2" name="Rectangle 1"/>
          <p:cNvSpPr/>
          <p:nvPr/>
        </p:nvSpPr>
        <p:spPr>
          <a:xfrm>
            <a:off x="217455" y="2096172"/>
            <a:ext cx="8782683" cy="4493538"/>
          </a:xfrm>
          <a:prstGeom prst="rect">
            <a:avLst/>
          </a:prstGeom>
        </p:spPr>
        <p:txBody>
          <a:bodyPr wrap="square">
            <a:spAutoFit/>
          </a:bodyPr>
          <a:lstStyle/>
          <a:p>
            <a:r>
              <a:rPr lang="en-AU" sz="2200" dirty="0">
                <a:solidFill>
                  <a:schemeClr val="tx1"/>
                </a:solidFill>
                <a:latin typeface="Arial Narrow" panose="020B0606020202030204" pitchFamily="34" charset="0"/>
              </a:rPr>
              <a:t>Dyslexia is a neurologically-based condition. We now know that it is inherited. </a:t>
            </a:r>
          </a:p>
          <a:p>
            <a:endParaRPr lang="en-AU" sz="2200" dirty="0">
              <a:solidFill>
                <a:schemeClr val="tx1"/>
              </a:solidFill>
              <a:latin typeface="Arial Narrow" panose="020B0606020202030204" pitchFamily="34" charset="0"/>
            </a:endParaRPr>
          </a:p>
          <a:p>
            <a:r>
              <a:rPr lang="en-AU" sz="2200" dirty="0">
                <a:solidFill>
                  <a:schemeClr val="tx1"/>
                </a:solidFill>
                <a:latin typeface="Arial Narrow" panose="020B0606020202030204" pitchFamily="34" charset="0"/>
              </a:rPr>
              <a:t>It can cause problems with reading, writing, spelling and is usually linked to difficulties with concentration, short term memory and organisation. Dyslexic people have difficulty getting to the sounds inside words. They have problems identifying them, segmenting </a:t>
            </a:r>
            <a:r>
              <a:rPr lang="en-AU" sz="2200" dirty="0">
                <a:latin typeface="Arial Narrow" panose="020B0606020202030204" pitchFamily="34" charset="0"/>
              </a:rPr>
              <a:t>them, </a:t>
            </a:r>
            <a:r>
              <a:rPr lang="en-AU" sz="2200" dirty="0">
                <a:solidFill>
                  <a:schemeClr val="tx1"/>
                </a:solidFill>
                <a:latin typeface="Arial Narrow" panose="020B0606020202030204" pitchFamily="34" charset="0"/>
              </a:rPr>
              <a:t>manipulating them and matching them to their written symbol(s). This </a:t>
            </a:r>
            <a:r>
              <a:rPr lang="en-AU" sz="2200" dirty="0">
                <a:latin typeface="Arial Narrow" panose="020B0606020202030204" pitchFamily="34" charset="0"/>
              </a:rPr>
              <a:t>makes it </a:t>
            </a:r>
            <a:r>
              <a:rPr lang="en-AU" sz="2200" dirty="0">
                <a:solidFill>
                  <a:schemeClr val="tx1"/>
                </a:solidFill>
                <a:latin typeface="Arial Narrow" panose="020B0606020202030204" pitchFamily="34" charset="0"/>
              </a:rPr>
              <a:t>a language processing (phonological) disorder, not a visual problem, although, recent research shows that some dyslexic people suffer from </a:t>
            </a:r>
            <a:r>
              <a:rPr lang="en-AU" sz="2200" i="1" dirty="0">
                <a:solidFill>
                  <a:schemeClr val="tx1"/>
                </a:solidFill>
                <a:latin typeface="Arial Narrow" panose="020B0606020202030204" pitchFamily="34" charset="0"/>
              </a:rPr>
              <a:t>visual stress. </a:t>
            </a:r>
          </a:p>
          <a:p>
            <a:endParaRPr lang="en-AU" sz="2200" dirty="0">
              <a:solidFill>
                <a:schemeClr val="tx1"/>
              </a:solidFill>
              <a:latin typeface="Arial Narrow" panose="020B0606020202030204" pitchFamily="34" charset="0"/>
            </a:endParaRPr>
          </a:p>
          <a:p>
            <a:r>
              <a:rPr lang="en-AU" sz="2200" dirty="0">
                <a:solidFill>
                  <a:schemeClr val="tx1"/>
                </a:solidFill>
                <a:latin typeface="Arial Narrow" panose="020B0606020202030204" pitchFamily="34" charset="0"/>
              </a:rPr>
              <a:t>Dyslexia is </a:t>
            </a:r>
            <a:r>
              <a:rPr lang="en-AU" sz="2200" b="1" dirty="0">
                <a:solidFill>
                  <a:schemeClr val="tx1"/>
                </a:solidFill>
                <a:latin typeface="Arial Narrow" panose="020B0606020202030204" pitchFamily="34" charset="0"/>
              </a:rPr>
              <a:t>not</a:t>
            </a:r>
            <a:r>
              <a:rPr lang="en-AU" sz="2200" dirty="0">
                <a:solidFill>
                  <a:schemeClr val="tx1"/>
                </a:solidFill>
                <a:latin typeface="Arial Narrow" panose="020B0606020202030204" pitchFamily="34" charset="0"/>
              </a:rPr>
              <a:t> the result of low intellect, stupidity, nor is it a gift. It is not caused by poor schooling, poor home background, poor motivation for learning, poor eye sight, poor hearing or muscle control - although it may occur with these conditions.</a:t>
            </a:r>
          </a:p>
        </p:txBody>
      </p:sp>
      <p:sp>
        <p:nvSpPr>
          <p:cNvPr id="14" name="Rectangle 13"/>
          <p:cNvSpPr/>
          <p:nvPr/>
        </p:nvSpPr>
        <p:spPr>
          <a:xfrm>
            <a:off x="765176" y="505616"/>
            <a:ext cx="7687243" cy="1661993"/>
          </a:xfrm>
          <a:prstGeom prst="rect">
            <a:avLst/>
          </a:prstGeom>
        </p:spPr>
        <p:txBody>
          <a:bodyPr wrap="square">
            <a:spAutoFit/>
          </a:bodyPr>
          <a:lstStyle/>
          <a:p>
            <a:r>
              <a:rPr lang="en-AU" sz="4000" b="1" i="1" dirty="0">
                <a:solidFill>
                  <a:schemeClr val="tx1"/>
                </a:solidFill>
              </a:rPr>
              <a:t>“Copy this from the board!”</a:t>
            </a:r>
          </a:p>
          <a:p>
            <a:endParaRPr lang="en-AU" sz="800" b="1" dirty="0">
              <a:solidFill>
                <a:schemeClr val="tx1"/>
              </a:solidFill>
            </a:endParaRPr>
          </a:p>
          <a:p>
            <a:r>
              <a:rPr lang="en-AU" sz="2000" b="1" dirty="0">
                <a:solidFill>
                  <a:srgbClr val="FF0000"/>
                </a:solidFill>
              </a:rPr>
              <a:t>Your task - copy and substitute each vowel with an @ and # alternately  - start now!</a:t>
            </a:r>
          </a:p>
          <a:p>
            <a:endParaRPr lang="en-AU" sz="1400" i="1" dirty="0">
              <a:solidFill>
                <a:schemeClr val="tx1"/>
              </a:solidFill>
            </a:endParaRPr>
          </a:p>
        </p:txBody>
      </p:sp>
      <p:cxnSp>
        <p:nvCxnSpPr>
          <p:cNvPr id="15" name="Straight Connector 14"/>
          <p:cNvCxnSpPr/>
          <p:nvPr/>
        </p:nvCxnSpPr>
        <p:spPr bwMode="auto">
          <a:xfrm>
            <a:off x="655639" y="1947863"/>
            <a:ext cx="7246909"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pic>
        <p:nvPicPr>
          <p:cNvPr id="17" name="Picture 2" descr="http://www.buzzle.com/img/articleImages/355078-31410-3.jpg"/>
          <p:cNvPicPr>
            <a:picLocks noChangeAspect="1" noChangeArrowheads="1"/>
          </p:cNvPicPr>
          <p:nvPr/>
        </p:nvPicPr>
        <p:blipFill>
          <a:blip r:embed="rId3" cstate="print"/>
          <a:srcRect/>
          <a:stretch>
            <a:fillRect/>
          </a:stretch>
        </p:blipFill>
        <p:spPr bwMode="auto">
          <a:xfrm>
            <a:off x="7543800" y="328129"/>
            <a:ext cx="1394460" cy="928070"/>
          </a:xfrm>
          <a:prstGeom prst="rect">
            <a:avLst/>
          </a:prstGeom>
          <a:noFill/>
          <a:ln w="9525">
            <a:noFill/>
            <a:miter lim="800000"/>
            <a:headEnd/>
            <a:tailEnd/>
          </a:ln>
        </p:spPr>
      </p:pic>
    </p:spTree>
    <p:extLst>
      <p:ext uri="{BB962C8B-B14F-4D97-AF65-F5344CB8AC3E}">
        <p14:creationId xmlns:p14="http://schemas.microsoft.com/office/powerpoint/2010/main" val="1546393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14">
                                            <p:txEl>
                                              <p:pRg st="2" end="2"/>
                                            </p:txEl>
                                          </p:spTgt>
                                        </p:tgtEl>
                                        <p:attrNameLst>
                                          <p:attrName>style.visibility</p:attrName>
                                        </p:attrNameLst>
                                      </p:cBhvr>
                                      <p:to>
                                        <p:strVal val="visible"/>
                                      </p:to>
                                    </p:set>
                                    <p:animEffect transition="in" filter="fade">
                                      <p:cBhvr>
                                        <p:cTn id="11" dur="2000"/>
                                        <p:tgtEl>
                                          <p:spTgt spid="14">
                                            <p:txEl>
                                              <p:pRg st="2" end="2"/>
                                            </p:txEl>
                                          </p:spTgt>
                                        </p:tgtEl>
                                      </p:cBhvr>
                                    </p:animEffect>
                                  </p:childTnLst>
                                </p:cTn>
                              </p:par>
                            </p:childTnLst>
                          </p:cTn>
                        </p:par>
                        <p:par>
                          <p:cTn id="12" fill="hold">
                            <p:stCondLst>
                              <p:cond delay="3500"/>
                            </p:stCondLst>
                            <p:childTnLst>
                              <p:par>
                                <p:cTn id="13" presetID="10" presetClass="entr" presetSubtype="0" fill="hold" grpId="0" nodeType="afterEffect">
                                  <p:stCondLst>
                                    <p:cond delay="5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2094</TotalTime>
  <Words>4156</Words>
  <Application>Microsoft Office PowerPoint</Application>
  <PresentationFormat>On-screen Show (4:3)</PresentationFormat>
  <Paragraphs>728</Paragraphs>
  <Slides>61</Slides>
  <Notes>50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61</vt:i4>
      </vt:variant>
    </vt:vector>
  </HeadingPairs>
  <TitlesOfParts>
    <vt:vector size="70" baseType="lpstr">
      <vt:lpstr>MS PGothic</vt:lpstr>
      <vt:lpstr>Arial</vt:lpstr>
      <vt:lpstr>Arial Narrow</vt:lpstr>
      <vt:lpstr>Calibri</vt:lpstr>
      <vt:lpstr>Dyslexie regular</vt:lpstr>
      <vt:lpstr>Times New Roman</vt:lpstr>
      <vt:lpstr>Wingdings</vt:lpstr>
      <vt:lpstr>Office Theme</vt:lpstr>
      <vt:lpstr>Document</vt:lpstr>
      <vt:lpstr>PowerPoint Presentation</vt:lpstr>
      <vt:lpstr>PowerPoint Presentation</vt:lpstr>
      <vt:lpstr>PowerPoint Presentation</vt:lpstr>
      <vt:lpstr>PowerPoint Presentation</vt:lpstr>
      <vt:lpstr>PowerPoint Presentation</vt:lpstr>
      <vt:lpstr>We have a problem in Australia</vt:lpstr>
      <vt:lpstr>A glimpse into the agony</vt:lpstr>
      <vt:lpstr>A glimpse into the agony</vt:lpstr>
      <vt:lpstr>PowerPoint Presentation</vt:lpstr>
      <vt:lpstr>PowerPoint Presentation</vt:lpstr>
      <vt:lpstr>PowerPoint Presentation</vt:lpstr>
      <vt:lpstr>PowerPoint Presentation</vt:lpstr>
      <vt:lpstr>Fact or Fiction?</vt:lpstr>
      <vt:lpstr> The 4 subcomponents of Dyslexia - the core issues </vt:lpstr>
      <vt:lpstr>PowerPoint Presentation</vt:lpstr>
      <vt:lpstr>Phonological Awareness</vt:lpstr>
      <vt:lpstr>Something to show the folks back at work…..</vt:lpstr>
      <vt:lpstr>PowerPoint Presentation</vt:lpstr>
      <vt:lpstr>Rapid Automatized Naming/Rapid Alternating Stimulus</vt:lpstr>
      <vt:lpstr>RAN/RAS- Example of scoring</vt:lpstr>
      <vt:lpstr>PowerPoint Presentation</vt:lpstr>
      <vt:lpstr>Hippopotomonstrosesquippedaliophobia   </vt:lpstr>
      <vt:lpstr>Something to show the folks back at work…..</vt:lpstr>
      <vt:lpstr>PowerPoint Presentation</vt:lpstr>
      <vt:lpstr>PowerPoint Presentation</vt:lpstr>
      <vt:lpstr>PowerPoint Presentation</vt:lpstr>
      <vt:lpstr>A glimpse into the agony</vt:lpstr>
      <vt:lpstr>Definition, Your Task: groups of 4</vt:lpstr>
      <vt:lpstr>PowerPoint Presentation</vt:lpstr>
      <vt:lpstr>Environmental factor  English most difficult language  Seymour, 2003 in Gabreili</vt:lpstr>
      <vt:lpstr>PowerPoint Presentation</vt:lpstr>
      <vt:lpstr>Causes: Australian research (2010)</vt:lpstr>
      <vt:lpstr>So: What is Phonological Awareness?</vt:lpstr>
      <vt:lpstr>Testing Phonological Awareness</vt:lpstr>
      <vt:lpstr>PowerPoint Presentation</vt:lpstr>
      <vt:lpstr>Testing Phonological Awareness</vt:lpstr>
      <vt:lpstr>Are you kidding me?</vt:lpstr>
      <vt:lpstr>PowerPoint Presentation</vt:lpstr>
      <vt:lpstr>So what is Dyslexia?</vt:lpstr>
      <vt:lpstr>PowerPoint Presentation</vt:lpstr>
      <vt:lpstr>PowerPoint Presentation</vt:lpstr>
      <vt:lpstr>PowerPoint Presentation</vt:lpstr>
      <vt:lpstr>Spotting Dyslexia early</vt:lpstr>
      <vt:lpstr>Spotting Dyslexia early (Shaywitz) </vt:lpstr>
      <vt:lpstr>Spotting Dyslexia early (Shaywitz) </vt:lpstr>
      <vt:lpstr>Spotting Dyslexia early</vt:lpstr>
      <vt:lpstr>Spotting Dyslexia early (Shaywitz) </vt:lpstr>
      <vt:lpstr>PowerPoint Presentation</vt:lpstr>
      <vt:lpstr>PowerPoint Presentation</vt:lpstr>
      <vt:lpstr>PowerPoint Presentation</vt:lpstr>
      <vt:lpstr>What Can I do in the classroom?</vt:lpstr>
      <vt:lpstr>What Can I do in the classroom?</vt:lpstr>
      <vt:lpstr>What Can I do in the classroom?</vt:lpstr>
      <vt:lpstr>What Can I do in the classroom?</vt:lpstr>
      <vt:lpstr>What Can I do in the classroom?</vt:lpstr>
      <vt:lpstr>What Can I do in the classroom?</vt:lpstr>
      <vt:lpstr>What Can I do in the classroom?</vt:lpstr>
      <vt:lpstr>What Can I do in the classroom?</vt:lpstr>
      <vt:lpstr>What Can I do in the classroom?</vt:lpstr>
      <vt:lpstr>What Can I do in the classroom?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song</dc:title>
  <dc:creator>Bill Hansberry</dc:creator>
  <cp:lastModifiedBy>Bill Hansberry</cp:lastModifiedBy>
  <cp:revision>98</cp:revision>
  <dcterms:created xsi:type="dcterms:W3CDTF">2006-08-16T00:00:00Z</dcterms:created>
  <dcterms:modified xsi:type="dcterms:W3CDTF">2019-09-03T01:22:15Z</dcterms:modified>
</cp:coreProperties>
</file>