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2"/>
  </p:notesMasterIdLst>
  <p:sldIdLst>
    <p:sldId id="283" r:id="rId2"/>
    <p:sldId id="314" r:id="rId3"/>
    <p:sldId id="282" r:id="rId4"/>
    <p:sldId id="284" r:id="rId5"/>
    <p:sldId id="312" r:id="rId6"/>
    <p:sldId id="285" r:id="rId7"/>
    <p:sldId id="309" r:id="rId8"/>
    <p:sldId id="286" r:id="rId9"/>
    <p:sldId id="292" r:id="rId10"/>
    <p:sldId id="294" r:id="rId11"/>
    <p:sldId id="296" r:id="rId12"/>
    <p:sldId id="297" r:id="rId13"/>
    <p:sldId id="298" r:id="rId14"/>
    <p:sldId id="299" r:id="rId15"/>
    <p:sldId id="300" r:id="rId16"/>
    <p:sldId id="313" r:id="rId17"/>
    <p:sldId id="310" r:id="rId18"/>
    <p:sldId id="301" r:id="rId19"/>
    <p:sldId id="302" r:id="rId20"/>
    <p:sldId id="30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ll Hansberry" initials="BH" lastIdx="1" clrIdx="0">
    <p:extLst>
      <p:ext uri="{19B8F6BF-5375-455C-9EA6-DF929625EA0E}">
        <p15:presenceInfo xmlns:p15="http://schemas.microsoft.com/office/powerpoint/2012/main" userId="6e141b9d58f3516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947" autoAdjust="0"/>
    <p:restoredTop sz="91636" autoAdjust="0"/>
  </p:normalViewPr>
  <p:slideViewPr>
    <p:cSldViewPr>
      <p:cViewPr varScale="1">
        <p:scale>
          <a:sx n="67" d="100"/>
          <a:sy n="67" d="100"/>
        </p:scale>
        <p:origin x="83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9-06T09:50:44.999" idx="1">
    <p:pos x="10" y="10"/>
    <p:text/>
    <p:extLst>
      <p:ext uri="{C676402C-5697-4E1C-873F-D02D1690AC5C}">
        <p15:threadingInfo xmlns:p15="http://schemas.microsoft.com/office/powerpoint/2012/main" timeZoneBias="-57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FE5FFC-F7D0-4F0E-B8E2-6B1A22F64F3E}" type="doc">
      <dgm:prSet loTypeId="urn:microsoft.com/office/officeart/2005/8/layout/pyramid1" loCatId="pyramid" qsTypeId="urn:microsoft.com/office/officeart/2005/8/quickstyle/simple1" qsCatId="simple" csTypeId="urn:microsoft.com/office/officeart/2005/8/colors/accent1_2" csCatId="accent1" phldr="1"/>
      <dgm:spPr/>
      <dgm:t>
        <a:bodyPr/>
        <a:lstStyle/>
        <a:p>
          <a:endParaRPr lang="en-AU"/>
        </a:p>
      </dgm:t>
    </dgm:pt>
    <dgm:pt modelId="{AA4A2193-5102-4622-A024-B275AAD4BC2B}">
      <dgm:prSet phldrT="[Text]" custT="1"/>
      <dgm:spPr/>
      <dgm:t>
        <a:bodyPr/>
        <a:lstStyle/>
        <a:p>
          <a:endParaRPr lang="en-AU" sz="2000" dirty="0" smtClean="0"/>
        </a:p>
        <a:p>
          <a:r>
            <a:rPr lang="en-AU" sz="2000" b="1" dirty="0" smtClean="0">
              <a:solidFill>
                <a:schemeClr val="bg1"/>
              </a:solidFill>
            </a:rPr>
            <a:t>Restoring</a:t>
          </a:r>
          <a:r>
            <a:rPr lang="en-AU" sz="2000" b="1" baseline="0" dirty="0" smtClean="0">
              <a:solidFill>
                <a:schemeClr val="bg1"/>
              </a:solidFill>
            </a:rPr>
            <a:t> </a:t>
          </a:r>
        </a:p>
        <a:p>
          <a:r>
            <a:rPr lang="en-AU" sz="2000" b="1" baseline="0" dirty="0" smtClean="0">
              <a:solidFill>
                <a:schemeClr val="bg1"/>
              </a:solidFill>
            </a:rPr>
            <a:t>Relationships</a:t>
          </a:r>
          <a:endParaRPr lang="en-AU" sz="2000" b="1" dirty="0">
            <a:solidFill>
              <a:schemeClr val="bg1"/>
            </a:solidFill>
          </a:endParaRPr>
        </a:p>
      </dgm:t>
    </dgm:pt>
    <dgm:pt modelId="{B061689B-24D8-406C-A073-AB347E629EBE}" type="parTrans" cxnId="{623162D0-2BB5-4552-A78C-4DB947828449}">
      <dgm:prSet/>
      <dgm:spPr/>
      <dgm:t>
        <a:bodyPr/>
        <a:lstStyle/>
        <a:p>
          <a:endParaRPr lang="en-AU"/>
        </a:p>
      </dgm:t>
    </dgm:pt>
    <dgm:pt modelId="{1DFC4F4D-605E-492E-A318-D7D404A81269}" type="sibTrans" cxnId="{623162D0-2BB5-4552-A78C-4DB947828449}">
      <dgm:prSet/>
      <dgm:spPr/>
      <dgm:t>
        <a:bodyPr/>
        <a:lstStyle/>
        <a:p>
          <a:endParaRPr lang="en-AU"/>
        </a:p>
      </dgm:t>
    </dgm:pt>
    <dgm:pt modelId="{E2C14F23-57D7-4A52-9B12-82B8DE29061A}">
      <dgm:prSet phldrT="[Text]" custT="1"/>
      <dgm:spPr/>
      <dgm:t>
        <a:bodyPr/>
        <a:lstStyle/>
        <a:p>
          <a:r>
            <a:rPr lang="en-AU" sz="2400" b="1" dirty="0" smtClean="0">
              <a:solidFill>
                <a:schemeClr val="bg1"/>
              </a:solidFill>
            </a:rPr>
            <a:t>Managing Difficulties</a:t>
          </a:r>
        </a:p>
        <a:p>
          <a:r>
            <a:rPr lang="en-AU" sz="2400" b="1" dirty="0" smtClean="0">
              <a:solidFill>
                <a:schemeClr val="bg1"/>
              </a:solidFill>
            </a:rPr>
            <a:t> and </a:t>
          </a:r>
          <a:r>
            <a:rPr lang="en-AU" sz="2400" b="1" baseline="0" dirty="0" smtClean="0">
              <a:solidFill>
                <a:schemeClr val="bg1"/>
              </a:solidFill>
            </a:rPr>
            <a:t> Disruptions</a:t>
          </a:r>
          <a:endParaRPr lang="en-AU" sz="2400" b="1" dirty="0">
            <a:solidFill>
              <a:schemeClr val="bg1"/>
            </a:solidFill>
          </a:endParaRPr>
        </a:p>
      </dgm:t>
    </dgm:pt>
    <dgm:pt modelId="{57116E72-DAEA-4C32-A0A1-2956D6AC05C9}" type="parTrans" cxnId="{5A47FAE3-75A4-4034-8A65-A5D400B2821D}">
      <dgm:prSet/>
      <dgm:spPr/>
      <dgm:t>
        <a:bodyPr/>
        <a:lstStyle/>
        <a:p>
          <a:endParaRPr lang="en-AU"/>
        </a:p>
      </dgm:t>
    </dgm:pt>
    <dgm:pt modelId="{BE127651-FE07-4EC0-82CE-0FC3AE190B30}" type="sibTrans" cxnId="{5A47FAE3-75A4-4034-8A65-A5D400B2821D}">
      <dgm:prSet/>
      <dgm:spPr/>
      <dgm:t>
        <a:bodyPr/>
        <a:lstStyle/>
        <a:p>
          <a:endParaRPr lang="en-AU"/>
        </a:p>
      </dgm:t>
    </dgm:pt>
    <dgm:pt modelId="{6AF03D1C-7132-4C02-84A1-8EB329EE2DE3}">
      <dgm:prSet phldrT="[Text]" custT="1"/>
      <dgm:spPr/>
      <dgm:t>
        <a:bodyPr/>
        <a:lstStyle/>
        <a:p>
          <a:r>
            <a:rPr lang="en-AU" sz="2400" b="1" dirty="0" smtClean="0">
              <a:solidFill>
                <a:schemeClr val="bg1"/>
              </a:solidFill>
            </a:rPr>
            <a:t>Developing</a:t>
          </a:r>
          <a:r>
            <a:rPr lang="en-AU" sz="2400" b="1" baseline="0" dirty="0" smtClean="0">
              <a:solidFill>
                <a:schemeClr val="bg1"/>
              </a:solidFill>
            </a:rPr>
            <a:t> Relationships</a:t>
          </a:r>
        </a:p>
        <a:p>
          <a:r>
            <a:rPr lang="en-AU" sz="2400" b="1" baseline="0" dirty="0" smtClean="0">
              <a:solidFill>
                <a:schemeClr val="bg1"/>
              </a:solidFill>
            </a:rPr>
            <a:t>Developing Social &amp; Emotional Capacity</a:t>
          </a:r>
          <a:endParaRPr lang="en-AU" sz="2400" b="1" dirty="0">
            <a:solidFill>
              <a:schemeClr val="bg1"/>
            </a:solidFill>
          </a:endParaRPr>
        </a:p>
      </dgm:t>
    </dgm:pt>
    <dgm:pt modelId="{E9932021-071B-4D7C-A87A-E262DF884761}" type="parTrans" cxnId="{86D651D6-7F0D-4C30-8B8A-7D492FDB9055}">
      <dgm:prSet/>
      <dgm:spPr/>
      <dgm:t>
        <a:bodyPr/>
        <a:lstStyle/>
        <a:p>
          <a:endParaRPr lang="en-AU"/>
        </a:p>
      </dgm:t>
    </dgm:pt>
    <dgm:pt modelId="{44C48D24-B3F6-410D-A5CB-F1DA7B824927}" type="sibTrans" cxnId="{86D651D6-7F0D-4C30-8B8A-7D492FDB9055}">
      <dgm:prSet/>
      <dgm:spPr/>
      <dgm:t>
        <a:bodyPr/>
        <a:lstStyle/>
        <a:p>
          <a:endParaRPr lang="en-AU"/>
        </a:p>
      </dgm:t>
    </dgm:pt>
    <dgm:pt modelId="{1A3EA5A3-98D3-444E-95B9-962DADCA9109}" type="pres">
      <dgm:prSet presAssocID="{75FE5FFC-F7D0-4F0E-B8E2-6B1A22F64F3E}" presName="Name0" presStyleCnt="0">
        <dgm:presLayoutVars>
          <dgm:dir/>
          <dgm:animLvl val="lvl"/>
          <dgm:resizeHandles val="exact"/>
        </dgm:presLayoutVars>
      </dgm:prSet>
      <dgm:spPr/>
      <dgm:t>
        <a:bodyPr/>
        <a:lstStyle/>
        <a:p>
          <a:endParaRPr lang="en-AU"/>
        </a:p>
      </dgm:t>
    </dgm:pt>
    <dgm:pt modelId="{D2146998-1805-407B-82F5-C873281EC3A2}" type="pres">
      <dgm:prSet presAssocID="{AA4A2193-5102-4622-A024-B275AAD4BC2B}" presName="Name8" presStyleCnt="0"/>
      <dgm:spPr/>
    </dgm:pt>
    <dgm:pt modelId="{6E768A47-AAAE-4238-BB59-15DF43D163A9}" type="pres">
      <dgm:prSet presAssocID="{AA4A2193-5102-4622-A024-B275AAD4BC2B}" presName="level" presStyleLbl="node1" presStyleIdx="0" presStyleCnt="3">
        <dgm:presLayoutVars>
          <dgm:chMax val="1"/>
          <dgm:bulletEnabled val="1"/>
        </dgm:presLayoutVars>
      </dgm:prSet>
      <dgm:spPr/>
      <dgm:t>
        <a:bodyPr/>
        <a:lstStyle/>
        <a:p>
          <a:endParaRPr lang="en-AU"/>
        </a:p>
      </dgm:t>
    </dgm:pt>
    <dgm:pt modelId="{A724BF99-0926-442A-9B0B-D6D2688E8C7C}" type="pres">
      <dgm:prSet presAssocID="{AA4A2193-5102-4622-A024-B275AAD4BC2B}" presName="levelTx" presStyleLbl="revTx" presStyleIdx="0" presStyleCnt="0">
        <dgm:presLayoutVars>
          <dgm:chMax val="1"/>
          <dgm:bulletEnabled val="1"/>
        </dgm:presLayoutVars>
      </dgm:prSet>
      <dgm:spPr/>
      <dgm:t>
        <a:bodyPr/>
        <a:lstStyle/>
        <a:p>
          <a:endParaRPr lang="en-AU"/>
        </a:p>
      </dgm:t>
    </dgm:pt>
    <dgm:pt modelId="{D375EAD5-A947-4783-BB22-48629DED2FD0}" type="pres">
      <dgm:prSet presAssocID="{E2C14F23-57D7-4A52-9B12-82B8DE29061A}" presName="Name8" presStyleCnt="0"/>
      <dgm:spPr/>
    </dgm:pt>
    <dgm:pt modelId="{53244681-9B18-4BBE-9876-3C59E4B238FB}" type="pres">
      <dgm:prSet presAssocID="{E2C14F23-57D7-4A52-9B12-82B8DE29061A}" presName="level" presStyleLbl="node1" presStyleIdx="1" presStyleCnt="3">
        <dgm:presLayoutVars>
          <dgm:chMax val="1"/>
          <dgm:bulletEnabled val="1"/>
        </dgm:presLayoutVars>
      </dgm:prSet>
      <dgm:spPr/>
      <dgm:t>
        <a:bodyPr/>
        <a:lstStyle/>
        <a:p>
          <a:endParaRPr lang="en-AU"/>
        </a:p>
      </dgm:t>
    </dgm:pt>
    <dgm:pt modelId="{A6409C55-8172-41F0-8AE9-088BE5D2ED6B}" type="pres">
      <dgm:prSet presAssocID="{E2C14F23-57D7-4A52-9B12-82B8DE29061A}" presName="levelTx" presStyleLbl="revTx" presStyleIdx="0" presStyleCnt="0">
        <dgm:presLayoutVars>
          <dgm:chMax val="1"/>
          <dgm:bulletEnabled val="1"/>
        </dgm:presLayoutVars>
      </dgm:prSet>
      <dgm:spPr/>
      <dgm:t>
        <a:bodyPr/>
        <a:lstStyle/>
        <a:p>
          <a:endParaRPr lang="en-AU"/>
        </a:p>
      </dgm:t>
    </dgm:pt>
    <dgm:pt modelId="{32FAD1F7-6276-42A1-83F3-C544E16F2D8C}" type="pres">
      <dgm:prSet presAssocID="{6AF03D1C-7132-4C02-84A1-8EB329EE2DE3}" presName="Name8" presStyleCnt="0"/>
      <dgm:spPr/>
    </dgm:pt>
    <dgm:pt modelId="{33883C61-3058-42AC-B1F4-8077D9A5E0CC}" type="pres">
      <dgm:prSet presAssocID="{6AF03D1C-7132-4C02-84A1-8EB329EE2DE3}" presName="level" presStyleLbl="node1" presStyleIdx="2" presStyleCnt="3">
        <dgm:presLayoutVars>
          <dgm:chMax val="1"/>
          <dgm:bulletEnabled val="1"/>
        </dgm:presLayoutVars>
      </dgm:prSet>
      <dgm:spPr/>
      <dgm:t>
        <a:bodyPr/>
        <a:lstStyle/>
        <a:p>
          <a:endParaRPr lang="en-AU"/>
        </a:p>
      </dgm:t>
    </dgm:pt>
    <dgm:pt modelId="{076C4078-B7F7-4ABC-B9FB-A6EEE95509B8}" type="pres">
      <dgm:prSet presAssocID="{6AF03D1C-7132-4C02-84A1-8EB329EE2DE3}" presName="levelTx" presStyleLbl="revTx" presStyleIdx="0" presStyleCnt="0">
        <dgm:presLayoutVars>
          <dgm:chMax val="1"/>
          <dgm:bulletEnabled val="1"/>
        </dgm:presLayoutVars>
      </dgm:prSet>
      <dgm:spPr/>
      <dgm:t>
        <a:bodyPr/>
        <a:lstStyle/>
        <a:p>
          <a:endParaRPr lang="en-AU"/>
        </a:p>
      </dgm:t>
    </dgm:pt>
  </dgm:ptLst>
  <dgm:cxnLst>
    <dgm:cxn modelId="{5A47FAE3-75A4-4034-8A65-A5D400B2821D}" srcId="{75FE5FFC-F7D0-4F0E-B8E2-6B1A22F64F3E}" destId="{E2C14F23-57D7-4A52-9B12-82B8DE29061A}" srcOrd="1" destOrd="0" parTransId="{57116E72-DAEA-4C32-A0A1-2956D6AC05C9}" sibTransId="{BE127651-FE07-4EC0-82CE-0FC3AE190B30}"/>
    <dgm:cxn modelId="{FE28FCC5-FC66-44D3-8102-A54CBB84ED51}" type="presOf" srcId="{6AF03D1C-7132-4C02-84A1-8EB329EE2DE3}" destId="{076C4078-B7F7-4ABC-B9FB-A6EEE95509B8}" srcOrd="1" destOrd="0" presId="urn:microsoft.com/office/officeart/2005/8/layout/pyramid1"/>
    <dgm:cxn modelId="{623162D0-2BB5-4552-A78C-4DB947828449}" srcId="{75FE5FFC-F7D0-4F0E-B8E2-6B1A22F64F3E}" destId="{AA4A2193-5102-4622-A024-B275AAD4BC2B}" srcOrd="0" destOrd="0" parTransId="{B061689B-24D8-406C-A073-AB347E629EBE}" sibTransId="{1DFC4F4D-605E-492E-A318-D7D404A81269}"/>
    <dgm:cxn modelId="{A7533483-131C-4D26-98FD-EAE936694472}" type="presOf" srcId="{AA4A2193-5102-4622-A024-B275AAD4BC2B}" destId="{6E768A47-AAAE-4238-BB59-15DF43D163A9}" srcOrd="0" destOrd="0" presId="urn:microsoft.com/office/officeart/2005/8/layout/pyramid1"/>
    <dgm:cxn modelId="{86D651D6-7F0D-4C30-8B8A-7D492FDB9055}" srcId="{75FE5FFC-F7D0-4F0E-B8E2-6B1A22F64F3E}" destId="{6AF03D1C-7132-4C02-84A1-8EB329EE2DE3}" srcOrd="2" destOrd="0" parTransId="{E9932021-071B-4D7C-A87A-E262DF884761}" sibTransId="{44C48D24-B3F6-410D-A5CB-F1DA7B824927}"/>
    <dgm:cxn modelId="{4CB51277-C4CE-46F4-8337-BF8065508CE2}" type="presOf" srcId="{AA4A2193-5102-4622-A024-B275AAD4BC2B}" destId="{A724BF99-0926-442A-9B0B-D6D2688E8C7C}" srcOrd="1" destOrd="0" presId="urn:microsoft.com/office/officeart/2005/8/layout/pyramid1"/>
    <dgm:cxn modelId="{9370F693-78A2-4B37-A10D-E73289AE91B0}" type="presOf" srcId="{75FE5FFC-F7D0-4F0E-B8E2-6B1A22F64F3E}" destId="{1A3EA5A3-98D3-444E-95B9-962DADCA9109}" srcOrd="0" destOrd="0" presId="urn:microsoft.com/office/officeart/2005/8/layout/pyramid1"/>
    <dgm:cxn modelId="{05B3B3E1-D038-4B71-9608-77B0010B4F27}" type="presOf" srcId="{6AF03D1C-7132-4C02-84A1-8EB329EE2DE3}" destId="{33883C61-3058-42AC-B1F4-8077D9A5E0CC}" srcOrd="0" destOrd="0" presId="urn:microsoft.com/office/officeart/2005/8/layout/pyramid1"/>
    <dgm:cxn modelId="{E2F7CE66-5ABC-4D65-BAC8-F3ADBFCC8C72}" type="presOf" srcId="{E2C14F23-57D7-4A52-9B12-82B8DE29061A}" destId="{53244681-9B18-4BBE-9876-3C59E4B238FB}" srcOrd="0" destOrd="0" presId="urn:microsoft.com/office/officeart/2005/8/layout/pyramid1"/>
    <dgm:cxn modelId="{BD212219-E640-45A5-97D1-89542C640034}" type="presOf" srcId="{E2C14F23-57D7-4A52-9B12-82B8DE29061A}" destId="{A6409C55-8172-41F0-8AE9-088BE5D2ED6B}" srcOrd="1" destOrd="0" presId="urn:microsoft.com/office/officeart/2005/8/layout/pyramid1"/>
    <dgm:cxn modelId="{1140D812-3194-4AC8-9328-8AC178D3425C}" type="presParOf" srcId="{1A3EA5A3-98D3-444E-95B9-962DADCA9109}" destId="{D2146998-1805-407B-82F5-C873281EC3A2}" srcOrd="0" destOrd="0" presId="urn:microsoft.com/office/officeart/2005/8/layout/pyramid1"/>
    <dgm:cxn modelId="{85815543-CCE0-4CD6-8FB5-F7F217D870ED}" type="presParOf" srcId="{D2146998-1805-407B-82F5-C873281EC3A2}" destId="{6E768A47-AAAE-4238-BB59-15DF43D163A9}" srcOrd="0" destOrd="0" presId="urn:microsoft.com/office/officeart/2005/8/layout/pyramid1"/>
    <dgm:cxn modelId="{3037C4A1-90AD-4AE8-9F84-72D911518D48}" type="presParOf" srcId="{D2146998-1805-407B-82F5-C873281EC3A2}" destId="{A724BF99-0926-442A-9B0B-D6D2688E8C7C}" srcOrd="1" destOrd="0" presId="urn:microsoft.com/office/officeart/2005/8/layout/pyramid1"/>
    <dgm:cxn modelId="{898F93E6-2640-4B9D-B40C-34F164EF8281}" type="presParOf" srcId="{1A3EA5A3-98D3-444E-95B9-962DADCA9109}" destId="{D375EAD5-A947-4783-BB22-48629DED2FD0}" srcOrd="1" destOrd="0" presId="urn:microsoft.com/office/officeart/2005/8/layout/pyramid1"/>
    <dgm:cxn modelId="{93A1B768-DC38-4A60-A898-87DD9FF32755}" type="presParOf" srcId="{D375EAD5-A947-4783-BB22-48629DED2FD0}" destId="{53244681-9B18-4BBE-9876-3C59E4B238FB}" srcOrd="0" destOrd="0" presId="urn:microsoft.com/office/officeart/2005/8/layout/pyramid1"/>
    <dgm:cxn modelId="{FA62D4FF-EE2D-46C1-9682-C8344C8AB840}" type="presParOf" srcId="{D375EAD5-A947-4783-BB22-48629DED2FD0}" destId="{A6409C55-8172-41F0-8AE9-088BE5D2ED6B}" srcOrd="1" destOrd="0" presId="urn:microsoft.com/office/officeart/2005/8/layout/pyramid1"/>
    <dgm:cxn modelId="{5C4017B4-765B-43DB-B61F-4E9A45F05D64}" type="presParOf" srcId="{1A3EA5A3-98D3-444E-95B9-962DADCA9109}" destId="{32FAD1F7-6276-42A1-83F3-C544E16F2D8C}" srcOrd="2" destOrd="0" presId="urn:microsoft.com/office/officeart/2005/8/layout/pyramid1"/>
    <dgm:cxn modelId="{30A54463-4AEF-4FCB-A485-4524F0304724}" type="presParOf" srcId="{32FAD1F7-6276-42A1-83F3-C544E16F2D8C}" destId="{33883C61-3058-42AC-B1F4-8077D9A5E0CC}" srcOrd="0" destOrd="0" presId="urn:microsoft.com/office/officeart/2005/8/layout/pyramid1"/>
    <dgm:cxn modelId="{911E2EAC-6642-4ACC-82C4-04765B18D59A}" type="presParOf" srcId="{32FAD1F7-6276-42A1-83F3-C544E16F2D8C}" destId="{076C4078-B7F7-4ABC-B9FB-A6EEE95509B8}"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82C22D-8A79-488B-8D4E-1A66FEF47794}" type="doc">
      <dgm:prSet loTypeId="urn:microsoft.com/office/officeart/2005/8/layout/hProcess6" loCatId="process" qsTypeId="urn:microsoft.com/office/officeart/2005/8/quickstyle/simple1" qsCatId="simple" csTypeId="urn:microsoft.com/office/officeart/2005/8/colors/accent2_3" csCatId="accent2" phldr="1"/>
      <dgm:spPr/>
      <dgm:t>
        <a:bodyPr/>
        <a:lstStyle/>
        <a:p>
          <a:endParaRPr lang="en-AU"/>
        </a:p>
      </dgm:t>
    </dgm:pt>
    <dgm:pt modelId="{E12CD636-AAB6-45ED-B9DE-D80F0E24EB1A}">
      <dgm:prSet phldrT="[Text]"/>
      <dgm:spPr/>
      <dgm:t>
        <a:bodyPr/>
        <a:lstStyle/>
        <a:p>
          <a:r>
            <a:rPr lang="en-AU" dirty="0" smtClean="0"/>
            <a:t>Unconsciously Incompetent </a:t>
          </a:r>
          <a:endParaRPr lang="en-AU" dirty="0"/>
        </a:p>
      </dgm:t>
    </dgm:pt>
    <dgm:pt modelId="{72094861-568E-40B0-859D-D4193AE470C8}" type="parTrans" cxnId="{C436281A-EA64-4D86-9618-C4CDC328C142}">
      <dgm:prSet/>
      <dgm:spPr/>
      <dgm:t>
        <a:bodyPr/>
        <a:lstStyle/>
        <a:p>
          <a:endParaRPr lang="en-AU"/>
        </a:p>
      </dgm:t>
    </dgm:pt>
    <dgm:pt modelId="{C4FBC83F-6EB0-4E44-9209-A9F76EDDBFC1}" type="sibTrans" cxnId="{C436281A-EA64-4D86-9618-C4CDC328C142}">
      <dgm:prSet/>
      <dgm:spPr/>
      <dgm:t>
        <a:bodyPr/>
        <a:lstStyle/>
        <a:p>
          <a:endParaRPr lang="en-AU"/>
        </a:p>
      </dgm:t>
    </dgm:pt>
    <dgm:pt modelId="{9047CE2E-0771-43D0-9CB7-3EB43CAF99A1}">
      <dgm:prSet phldrT="[Text]"/>
      <dgm:spPr/>
      <dgm:t>
        <a:bodyPr/>
        <a:lstStyle/>
        <a:p>
          <a:endParaRPr lang="en-AU" dirty="0"/>
        </a:p>
      </dgm:t>
    </dgm:pt>
    <dgm:pt modelId="{B3CAC7EE-948F-4824-96BC-FFE32F59DD17}" type="parTrans" cxnId="{FD38971A-C159-4DD7-B6CB-695AC5F0A526}">
      <dgm:prSet/>
      <dgm:spPr/>
      <dgm:t>
        <a:bodyPr/>
        <a:lstStyle/>
        <a:p>
          <a:endParaRPr lang="en-AU"/>
        </a:p>
      </dgm:t>
    </dgm:pt>
    <dgm:pt modelId="{2DF1F01F-32A3-435F-B52D-759EBA2E28C7}" type="sibTrans" cxnId="{FD38971A-C159-4DD7-B6CB-695AC5F0A526}">
      <dgm:prSet/>
      <dgm:spPr/>
      <dgm:t>
        <a:bodyPr/>
        <a:lstStyle/>
        <a:p>
          <a:endParaRPr lang="en-AU"/>
        </a:p>
      </dgm:t>
    </dgm:pt>
    <dgm:pt modelId="{902D65E0-14A7-49BB-B4EA-03AAC6B455B7}">
      <dgm:prSet phldrT="[Text]"/>
      <dgm:spPr/>
      <dgm:t>
        <a:bodyPr/>
        <a:lstStyle/>
        <a:p>
          <a:r>
            <a:rPr lang="en-AU" dirty="0" smtClean="0"/>
            <a:t>Consciously Incompetent </a:t>
          </a:r>
          <a:endParaRPr lang="en-AU" dirty="0"/>
        </a:p>
      </dgm:t>
    </dgm:pt>
    <dgm:pt modelId="{B20DA813-2429-4907-A3B0-0C2F9DEDDC36}" type="parTrans" cxnId="{EF2D8B69-1D18-46A4-AD95-D552F1160D27}">
      <dgm:prSet/>
      <dgm:spPr/>
      <dgm:t>
        <a:bodyPr/>
        <a:lstStyle/>
        <a:p>
          <a:endParaRPr lang="en-AU"/>
        </a:p>
      </dgm:t>
    </dgm:pt>
    <dgm:pt modelId="{DC8AAD63-3D67-4563-B925-1E4586A6D137}" type="sibTrans" cxnId="{EF2D8B69-1D18-46A4-AD95-D552F1160D27}">
      <dgm:prSet/>
      <dgm:spPr/>
      <dgm:t>
        <a:bodyPr/>
        <a:lstStyle/>
        <a:p>
          <a:endParaRPr lang="en-AU"/>
        </a:p>
      </dgm:t>
    </dgm:pt>
    <dgm:pt modelId="{9C5361A0-EF78-4F9B-A285-B2345054F941}">
      <dgm:prSet phldrT="[Text]"/>
      <dgm:spPr/>
      <dgm:t>
        <a:bodyPr/>
        <a:lstStyle/>
        <a:p>
          <a:r>
            <a:rPr lang="en-AU" dirty="0" smtClean="0"/>
            <a:t>Consciously Competent </a:t>
          </a:r>
          <a:endParaRPr lang="en-AU" dirty="0"/>
        </a:p>
      </dgm:t>
    </dgm:pt>
    <dgm:pt modelId="{1A72A33E-8972-4B80-B88E-535F6566B545}" type="parTrans" cxnId="{3CAF23AC-D547-4D8F-8F65-FBE9BCD49E38}">
      <dgm:prSet/>
      <dgm:spPr/>
      <dgm:t>
        <a:bodyPr/>
        <a:lstStyle/>
        <a:p>
          <a:endParaRPr lang="en-AU"/>
        </a:p>
      </dgm:t>
    </dgm:pt>
    <dgm:pt modelId="{5901FFD0-C671-480C-8C24-4E88D7F793E1}" type="sibTrans" cxnId="{3CAF23AC-D547-4D8F-8F65-FBE9BCD49E38}">
      <dgm:prSet/>
      <dgm:spPr/>
      <dgm:t>
        <a:bodyPr/>
        <a:lstStyle/>
        <a:p>
          <a:endParaRPr lang="en-AU"/>
        </a:p>
      </dgm:t>
    </dgm:pt>
    <dgm:pt modelId="{EB76F9E9-5482-47B9-8EE4-2F7822800879}">
      <dgm:prSet phldrT="[Text]"/>
      <dgm:spPr/>
      <dgm:t>
        <a:bodyPr/>
        <a:lstStyle/>
        <a:p>
          <a:r>
            <a:rPr lang="en-AU" dirty="0" smtClean="0"/>
            <a:t>Unconsciously Competent </a:t>
          </a:r>
          <a:endParaRPr lang="en-AU" dirty="0"/>
        </a:p>
      </dgm:t>
    </dgm:pt>
    <dgm:pt modelId="{B9053F2B-A41B-4C92-9D0A-4CAC5D194837}" type="parTrans" cxnId="{33361BAA-C7A9-48FE-B719-92C89D2DFFE2}">
      <dgm:prSet/>
      <dgm:spPr/>
      <dgm:t>
        <a:bodyPr/>
        <a:lstStyle/>
        <a:p>
          <a:endParaRPr lang="en-AU"/>
        </a:p>
      </dgm:t>
    </dgm:pt>
    <dgm:pt modelId="{377F458C-DF25-4FE0-9092-30FDE53CEB16}" type="sibTrans" cxnId="{33361BAA-C7A9-48FE-B719-92C89D2DFFE2}">
      <dgm:prSet/>
      <dgm:spPr/>
      <dgm:t>
        <a:bodyPr/>
        <a:lstStyle/>
        <a:p>
          <a:endParaRPr lang="en-AU"/>
        </a:p>
      </dgm:t>
    </dgm:pt>
    <dgm:pt modelId="{51967EEF-756E-4C6C-BC44-0E60056AFE53}">
      <dgm:prSet phldrT="[Text]"/>
      <dgm:spPr/>
      <dgm:t>
        <a:bodyPr/>
        <a:lstStyle/>
        <a:p>
          <a:endParaRPr lang="en-AU" dirty="0"/>
        </a:p>
      </dgm:t>
    </dgm:pt>
    <dgm:pt modelId="{9D0F61AE-A7E6-4D2B-A6E6-BB536097C063}" type="parTrans" cxnId="{6CA582BD-4369-4E30-BD2A-ECA34519DC17}">
      <dgm:prSet/>
      <dgm:spPr/>
      <dgm:t>
        <a:bodyPr/>
        <a:lstStyle/>
        <a:p>
          <a:endParaRPr lang="en-AU"/>
        </a:p>
      </dgm:t>
    </dgm:pt>
    <dgm:pt modelId="{DC3367EB-7E8A-4088-A422-BBF3BFC1747C}" type="sibTrans" cxnId="{6CA582BD-4369-4E30-BD2A-ECA34519DC17}">
      <dgm:prSet/>
      <dgm:spPr/>
      <dgm:t>
        <a:bodyPr/>
        <a:lstStyle/>
        <a:p>
          <a:endParaRPr lang="en-AU"/>
        </a:p>
      </dgm:t>
    </dgm:pt>
    <dgm:pt modelId="{9AE0A2E1-1F81-4713-9480-C37780B3C3CD}">
      <dgm:prSet phldrT="[Text]"/>
      <dgm:spPr/>
      <dgm:t>
        <a:bodyPr/>
        <a:lstStyle/>
        <a:p>
          <a:endParaRPr lang="en-AU" dirty="0"/>
        </a:p>
      </dgm:t>
    </dgm:pt>
    <dgm:pt modelId="{6B1A8392-1F7D-4586-8265-A90E9DA18ED0}" type="parTrans" cxnId="{180B57C8-056B-4863-B243-146E9F500841}">
      <dgm:prSet/>
      <dgm:spPr/>
      <dgm:t>
        <a:bodyPr/>
        <a:lstStyle/>
        <a:p>
          <a:endParaRPr lang="en-AU"/>
        </a:p>
      </dgm:t>
    </dgm:pt>
    <dgm:pt modelId="{47F15FA2-CD1E-4D17-984E-7A53DB323532}" type="sibTrans" cxnId="{180B57C8-056B-4863-B243-146E9F500841}">
      <dgm:prSet/>
      <dgm:spPr/>
      <dgm:t>
        <a:bodyPr/>
        <a:lstStyle/>
        <a:p>
          <a:endParaRPr lang="en-AU"/>
        </a:p>
      </dgm:t>
    </dgm:pt>
    <dgm:pt modelId="{71047E48-5F22-469A-ABC4-F9511EE818E7}" type="pres">
      <dgm:prSet presAssocID="{2A82C22D-8A79-488B-8D4E-1A66FEF47794}" presName="theList" presStyleCnt="0">
        <dgm:presLayoutVars>
          <dgm:dir/>
          <dgm:animLvl val="lvl"/>
          <dgm:resizeHandles val="exact"/>
        </dgm:presLayoutVars>
      </dgm:prSet>
      <dgm:spPr/>
      <dgm:t>
        <a:bodyPr/>
        <a:lstStyle/>
        <a:p>
          <a:endParaRPr lang="en-AU"/>
        </a:p>
      </dgm:t>
    </dgm:pt>
    <dgm:pt modelId="{1519D102-C91E-4618-91DA-34124B76A20B}" type="pres">
      <dgm:prSet presAssocID="{E12CD636-AAB6-45ED-B9DE-D80F0E24EB1A}" presName="compNode" presStyleCnt="0"/>
      <dgm:spPr/>
    </dgm:pt>
    <dgm:pt modelId="{A98605B7-4F7B-4EC6-B984-B9F36C338B39}" type="pres">
      <dgm:prSet presAssocID="{E12CD636-AAB6-45ED-B9DE-D80F0E24EB1A}" presName="noGeometry" presStyleCnt="0"/>
      <dgm:spPr/>
    </dgm:pt>
    <dgm:pt modelId="{AFD80512-CA4C-4465-B069-C4AA785A518B}" type="pres">
      <dgm:prSet presAssocID="{E12CD636-AAB6-45ED-B9DE-D80F0E24EB1A}" presName="childTextVisible" presStyleLbl="bgAccFollowNode1" presStyleIdx="0" presStyleCnt="4">
        <dgm:presLayoutVars>
          <dgm:bulletEnabled val="1"/>
        </dgm:presLayoutVars>
      </dgm:prSet>
      <dgm:spPr/>
      <dgm:t>
        <a:bodyPr/>
        <a:lstStyle/>
        <a:p>
          <a:endParaRPr lang="en-AU"/>
        </a:p>
      </dgm:t>
    </dgm:pt>
    <dgm:pt modelId="{39A76176-6FDF-4F86-87A3-4562EE3E739D}" type="pres">
      <dgm:prSet presAssocID="{E12CD636-AAB6-45ED-B9DE-D80F0E24EB1A}" presName="childTextHidden" presStyleLbl="bgAccFollowNode1" presStyleIdx="0" presStyleCnt="4"/>
      <dgm:spPr/>
      <dgm:t>
        <a:bodyPr/>
        <a:lstStyle/>
        <a:p>
          <a:endParaRPr lang="en-AU"/>
        </a:p>
      </dgm:t>
    </dgm:pt>
    <dgm:pt modelId="{4D8DBF58-6A83-4B7C-ACF8-40190D75D040}" type="pres">
      <dgm:prSet presAssocID="{E12CD636-AAB6-45ED-B9DE-D80F0E24EB1A}" presName="parentText" presStyleLbl="node1" presStyleIdx="0" presStyleCnt="4">
        <dgm:presLayoutVars>
          <dgm:chMax val="1"/>
          <dgm:bulletEnabled val="1"/>
        </dgm:presLayoutVars>
      </dgm:prSet>
      <dgm:spPr/>
      <dgm:t>
        <a:bodyPr/>
        <a:lstStyle/>
        <a:p>
          <a:endParaRPr lang="en-AU"/>
        </a:p>
      </dgm:t>
    </dgm:pt>
    <dgm:pt modelId="{2DDFFA51-9A4B-496F-BFDC-FAE30B9F4EDA}" type="pres">
      <dgm:prSet presAssocID="{E12CD636-AAB6-45ED-B9DE-D80F0E24EB1A}" presName="aSpace" presStyleCnt="0"/>
      <dgm:spPr/>
    </dgm:pt>
    <dgm:pt modelId="{53DEC400-4365-4BD8-89F1-362529318BB3}" type="pres">
      <dgm:prSet presAssocID="{902D65E0-14A7-49BB-B4EA-03AAC6B455B7}" presName="compNode" presStyleCnt="0"/>
      <dgm:spPr/>
    </dgm:pt>
    <dgm:pt modelId="{7E6470A2-238A-4737-8768-8A317F0BBECD}" type="pres">
      <dgm:prSet presAssocID="{902D65E0-14A7-49BB-B4EA-03AAC6B455B7}" presName="noGeometry" presStyleCnt="0"/>
      <dgm:spPr/>
    </dgm:pt>
    <dgm:pt modelId="{E0E681C0-087A-4652-A64C-434250F68B9F}" type="pres">
      <dgm:prSet presAssocID="{902D65E0-14A7-49BB-B4EA-03AAC6B455B7}" presName="childTextVisible" presStyleLbl="bgAccFollowNode1" presStyleIdx="1" presStyleCnt="4">
        <dgm:presLayoutVars>
          <dgm:bulletEnabled val="1"/>
        </dgm:presLayoutVars>
      </dgm:prSet>
      <dgm:spPr/>
      <dgm:t>
        <a:bodyPr/>
        <a:lstStyle/>
        <a:p>
          <a:endParaRPr lang="en-AU"/>
        </a:p>
      </dgm:t>
    </dgm:pt>
    <dgm:pt modelId="{BB64D3CF-82D8-42B2-808C-639B8A444BE5}" type="pres">
      <dgm:prSet presAssocID="{902D65E0-14A7-49BB-B4EA-03AAC6B455B7}" presName="childTextHidden" presStyleLbl="bgAccFollowNode1" presStyleIdx="1" presStyleCnt="4"/>
      <dgm:spPr/>
      <dgm:t>
        <a:bodyPr/>
        <a:lstStyle/>
        <a:p>
          <a:endParaRPr lang="en-AU"/>
        </a:p>
      </dgm:t>
    </dgm:pt>
    <dgm:pt modelId="{EBC27C81-79E7-4B62-8ABA-13A8323D388F}" type="pres">
      <dgm:prSet presAssocID="{902D65E0-14A7-49BB-B4EA-03AAC6B455B7}" presName="parentText" presStyleLbl="node1" presStyleIdx="1" presStyleCnt="4">
        <dgm:presLayoutVars>
          <dgm:chMax val="1"/>
          <dgm:bulletEnabled val="1"/>
        </dgm:presLayoutVars>
      </dgm:prSet>
      <dgm:spPr/>
      <dgm:t>
        <a:bodyPr/>
        <a:lstStyle/>
        <a:p>
          <a:endParaRPr lang="en-AU"/>
        </a:p>
      </dgm:t>
    </dgm:pt>
    <dgm:pt modelId="{59EC453C-225C-4FE2-B184-AFCF0965702A}" type="pres">
      <dgm:prSet presAssocID="{902D65E0-14A7-49BB-B4EA-03AAC6B455B7}" presName="aSpace" presStyleCnt="0"/>
      <dgm:spPr/>
    </dgm:pt>
    <dgm:pt modelId="{B93AC640-C646-48A0-B782-836D1350C3E8}" type="pres">
      <dgm:prSet presAssocID="{9C5361A0-EF78-4F9B-A285-B2345054F941}" presName="compNode" presStyleCnt="0"/>
      <dgm:spPr/>
    </dgm:pt>
    <dgm:pt modelId="{05A96ABB-47C6-47C5-8390-8544414583A3}" type="pres">
      <dgm:prSet presAssocID="{9C5361A0-EF78-4F9B-A285-B2345054F941}" presName="noGeometry" presStyleCnt="0"/>
      <dgm:spPr/>
    </dgm:pt>
    <dgm:pt modelId="{7029BC3A-DB43-4648-BA24-A31D902D9034}" type="pres">
      <dgm:prSet presAssocID="{9C5361A0-EF78-4F9B-A285-B2345054F941}" presName="childTextVisible" presStyleLbl="bgAccFollowNode1" presStyleIdx="2" presStyleCnt="4">
        <dgm:presLayoutVars>
          <dgm:bulletEnabled val="1"/>
        </dgm:presLayoutVars>
      </dgm:prSet>
      <dgm:spPr/>
    </dgm:pt>
    <dgm:pt modelId="{7CCDF0ED-42EA-46D9-A054-D6127C7681A9}" type="pres">
      <dgm:prSet presAssocID="{9C5361A0-EF78-4F9B-A285-B2345054F941}" presName="childTextHidden" presStyleLbl="bgAccFollowNode1" presStyleIdx="2" presStyleCnt="4"/>
      <dgm:spPr/>
    </dgm:pt>
    <dgm:pt modelId="{8DC8131F-02A5-4BCC-A939-68808CFBF44A}" type="pres">
      <dgm:prSet presAssocID="{9C5361A0-EF78-4F9B-A285-B2345054F941}" presName="parentText" presStyleLbl="node1" presStyleIdx="2" presStyleCnt="4">
        <dgm:presLayoutVars>
          <dgm:chMax val="1"/>
          <dgm:bulletEnabled val="1"/>
        </dgm:presLayoutVars>
      </dgm:prSet>
      <dgm:spPr/>
      <dgm:t>
        <a:bodyPr/>
        <a:lstStyle/>
        <a:p>
          <a:endParaRPr lang="en-AU"/>
        </a:p>
      </dgm:t>
    </dgm:pt>
    <dgm:pt modelId="{FC5E6640-9DB4-456E-9355-282F211905EE}" type="pres">
      <dgm:prSet presAssocID="{9C5361A0-EF78-4F9B-A285-B2345054F941}" presName="aSpace" presStyleCnt="0"/>
      <dgm:spPr/>
    </dgm:pt>
    <dgm:pt modelId="{B52250B7-B575-4B1E-ACD4-4F36F910BF2A}" type="pres">
      <dgm:prSet presAssocID="{EB76F9E9-5482-47B9-8EE4-2F7822800879}" presName="compNode" presStyleCnt="0"/>
      <dgm:spPr/>
    </dgm:pt>
    <dgm:pt modelId="{CB7E97EE-C469-474D-B352-3E52246A32CB}" type="pres">
      <dgm:prSet presAssocID="{EB76F9E9-5482-47B9-8EE4-2F7822800879}" presName="noGeometry" presStyleCnt="0"/>
      <dgm:spPr/>
    </dgm:pt>
    <dgm:pt modelId="{FB06F4DF-9795-49EE-A15C-03157332B30D}" type="pres">
      <dgm:prSet presAssocID="{EB76F9E9-5482-47B9-8EE4-2F7822800879}" presName="childTextVisible" presStyleLbl="bgAccFollowNode1" presStyleIdx="3" presStyleCnt="4">
        <dgm:presLayoutVars>
          <dgm:bulletEnabled val="1"/>
        </dgm:presLayoutVars>
      </dgm:prSet>
      <dgm:spPr/>
      <dgm:t>
        <a:bodyPr/>
        <a:lstStyle/>
        <a:p>
          <a:endParaRPr lang="en-AU"/>
        </a:p>
      </dgm:t>
    </dgm:pt>
    <dgm:pt modelId="{617DA846-0ADE-4905-8E0D-719D7A661F9D}" type="pres">
      <dgm:prSet presAssocID="{EB76F9E9-5482-47B9-8EE4-2F7822800879}" presName="childTextHidden" presStyleLbl="bgAccFollowNode1" presStyleIdx="3" presStyleCnt="4"/>
      <dgm:spPr/>
      <dgm:t>
        <a:bodyPr/>
        <a:lstStyle/>
        <a:p>
          <a:endParaRPr lang="en-AU"/>
        </a:p>
      </dgm:t>
    </dgm:pt>
    <dgm:pt modelId="{F848F9C5-AE0F-4E81-B32E-6C242B77A1A9}" type="pres">
      <dgm:prSet presAssocID="{EB76F9E9-5482-47B9-8EE4-2F7822800879}" presName="parentText" presStyleLbl="node1" presStyleIdx="3" presStyleCnt="4">
        <dgm:presLayoutVars>
          <dgm:chMax val="1"/>
          <dgm:bulletEnabled val="1"/>
        </dgm:presLayoutVars>
      </dgm:prSet>
      <dgm:spPr/>
      <dgm:t>
        <a:bodyPr/>
        <a:lstStyle/>
        <a:p>
          <a:endParaRPr lang="en-AU"/>
        </a:p>
      </dgm:t>
    </dgm:pt>
  </dgm:ptLst>
  <dgm:cxnLst>
    <dgm:cxn modelId="{36B97B1E-D794-41C0-9686-E1D668211787}" type="presOf" srcId="{9AE0A2E1-1F81-4713-9480-C37780B3C3CD}" destId="{617DA846-0ADE-4905-8E0D-719D7A661F9D}" srcOrd="1" destOrd="1" presId="urn:microsoft.com/office/officeart/2005/8/layout/hProcess6"/>
    <dgm:cxn modelId="{180B57C8-056B-4863-B243-146E9F500841}" srcId="{EB76F9E9-5482-47B9-8EE4-2F7822800879}" destId="{9AE0A2E1-1F81-4713-9480-C37780B3C3CD}" srcOrd="1" destOrd="0" parTransId="{6B1A8392-1F7D-4586-8265-A90E9DA18ED0}" sibTransId="{47F15FA2-CD1E-4D17-984E-7A53DB323532}"/>
    <dgm:cxn modelId="{9E990C27-B2F5-499C-99EF-72CFAB2C4252}" type="presOf" srcId="{51967EEF-756E-4C6C-BC44-0E60056AFE53}" destId="{617DA846-0ADE-4905-8E0D-719D7A661F9D}" srcOrd="1" destOrd="0" presId="urn:microsoft.com/office/officeart/2005/8/layout/hProcess6"/>
    <dgm:cxn modelId="{128FAC0A-A861-4781-9F01-5788601E1005}" type="presOf" srcId="{9AE0A2E1-1F81-4713-9480-C37780B3C3CD}" destId="{FB06F4DF-9795-49EE-A15C-03157332B30D}" srcOrd="0" destOrd="1" presId="urn:microsoft.com/office/officeart/2005/8/layout/hProcess6"/>
    <dgm:cxn modelId="{33361BAA-C7A9-48FE-B719-92C89D2DFFE2}" srcId="{2A82C22D-8A79-488B-8D4E-1A66FEF47794}" destId="{EB76F9E9-5482-47B9-8EE4-2F7822800879}" srcOrd="3" destOrd="0" parTransId="{B9053F2B-A41B-4C92-9D0A-4CAC5D194837}" sibTransId="{377F458C-DF25-4FE0-9092-30FDE53CEB16}"/>
    <dgm:cxn modelId="{1570CB89-AF29-45F9-904A-983AB0CFCA97}" type="presOf" srcId="{E12CD636-AAB6-45ED-B9DE-D80F0E24EB1A}" destId="{4D8DBF58-6A83-4B7C-ACF8-40190D75D040}" srcOrd="0" destOrd="0" presId="urn:microsoft.com/office/officeart/2005/8/layout/hProcess6"/>
    <dgm:cxn modelId="{A8DE84AE-1C66-498D-A1F5-DCF47BDA5D53}" type="presOf" srcId="{51967EEF-756E-4C6C-BC44-0E60056AFE53}" destId="{FB06F4DF-9795-49EE-A15C-03157332B30D}" srcOrd="0" destOrd="0" presId="urn:microsoft.com/office/officeart/2005/8/layout/hProcess6"/>
    <dgm:cxn modelId="{C436281A-EA64-4D86-9618-C4CDC328C142}" srcId="{2A82C22D-8A79-488B-8D4E-1A66FEF47794}" destId="{E12CD636-AAB6-45ED-B9DE-D80F0E24EB1A}" srcOrd="0" destOrd="0" parTransId="{72094861-568E-40B0-859D-D4193AE470C8}" sibTransId="{C4FBC83F-6EB0-4E44-9209-A9F76EDDBFC1}"/>
    <dgm:cxn modelId="{6E495E11-F922-4680-BD65-A2B5F6808BD9}" type="presOf" srcId="{EB76F9E9-5482-47B9-8EE4-2F7822800879}" destId="{F848F9C5-AE0F-4E81-B32E-6C242B77A1A9}" srcOrd="0" destOrd="0" presId="urn:microsoft.com/office/officeart/2005/8/layout/hProcess6"/>
    <dgm:cxn modelId="{6CA26EC1-8A44-4D4E-94DF-ED86BE763604}" type="presOf" srcId="{902D65E0-14A7-49BB-B4EA-03AAC6B455B7}" destId="{EBC27C81-79E7-4B62-8ABA-13A8323D388F}" srcOrd="0" destOrd="0" presId="urn:microsoft.com/office/officeart/2005/8/layout/hProcess6"/>
    <dgm:cxn modelId="{D9B1D057-0A6A-49B7-B408-9EA5F8002F6A}" type="presOf" srcId="{2A82C22D-8A79-488B-8D4E-1A66FEF47794}" destId="{71047E48-5F22-469A-ABC4-F9511EE818E7}" srcOrd="0" destOrd="0" presId="urn:microsoft.com/office/officeart/2005/8/layout/hProcess6"/>
    <dgm:cxn modelId="{3CAF23AC-D547-4D8F-8F65-FBE9BCD49E38}" srcId="{2A82C22D-8A79-488B-8D4E-1A66FEF47794}" destId="{9C5361A0-EF78-4F9B-A285-B2345054F941}" srcOrd="2" destOrd="0" parTransId="{1A72A33E-8972-4B80-B88E-535F6566B545}" sibTransId="{5901FFD0-C671-480C-8C24-4E88D7F793E1}"/>
    <dgm:cxn modelId="{5B1A1582-EE98-4AEA-BF6A-E2397F3713FE}" type="presOf" srcId="{9047CE2E-0771-43D0-9CB7-3EB43CAF99A1}" destId="{AFD80512-CA4C-4465-B069-C4AA785A518B}" srcOrd="0" destOrd="0" presId="urn:microsoft.com/office/officeart/2005/8/layout/hProcess6"/>
    <dgm:cxn modelId="{6CA582BD-4369-4E30-BD2A-ECA34519DC17}" srcId="{EB76F9E9-5482-47B9-8EE4-2F7822800879}" destId="{51967EEF-756E-4C6C-BC44-0E60056AFE53}" srcOrd="0" destOrd="0" parTransId="{9D0F61AE-A7E6-4D2B-A6E6-BB536097C063}" sibTransId="{DC3367EB-7E8A-4088-A422-BBF3BFC1747C}"/>
    <dgm:cxn modelId="{25F77A61-05AD-4A7E-B428-BB7CD51E87E3}" type="presOf" srcId="{9047CE2E-0771-43D0-9CB7-3EB43CAF99A1}" destId="{39A76176-6FDF-4F86-87A3-4562EE3E739D}" srcOrd="1" destOrd="0" presId="urn:microsoft.com/office/officeart/2005/8/layout/hProcess6"/>
    <dgm:cxn modelId="{EF2D8B69-1D18-46A4-AD95-D552F1160D27}" srcId="{2A82C22D-8A79-488B-8D4E-1A66FEF47794}" destId="{902D65E0-14A7-49BB-B4EA-03AAC6B455B7}" srcOrd="1" destOrd="0" parTransId="{B20DA813-2429-4907-A3B0-0C2F9DEDDC36}" sibTransId="{DC8AAD63-3D67-4563-B925-1E4586A6D137}"/>
    <dgm:cxn modelId="{FD38971A-C159-4DD7-B6CB-695AC5F0A526}" srcId="{E12CD636-AAB6-45ED-B9DE-D80F0E24EB1A}" destId="{9047CE2E-0771-43D0-9CB7-3EB43CAF99A1}" srcOrd="0" destOrd="0" parTransId="{B3CAC7EE-948F-4824-96BC-FFE32F59DD17}" sibTransId="{2DF1F01F-32A3-435F-B52D-759EBA2E28C7}"/>
    <dgm:cxn modelId="{11CB0AC4-A425-45A7-9AF6-9C1B9D20080A}" type="presOf" srcId="{9C5361A0-EF78-4F9B-A285-B2345054F941}" destId="{8DC8131F-02A5-4BCC-A939-68808CFBF44A}" srcOrd="0" destOrd="0" presId="urn:microsoft.com/office/officeart/2005/8/layout/hProcess6"/>
    <dgm:cxn modelId="{1E38D7EC-1595-4138-BD1E-18E86AF5423B}" type="presParOf" srcId="{71047E48-5F22-469A-ABC4-F9511EE818E7}" destId="{1519D102-C91E-4618-91DA-34124B76A20B}" srcOrd="0" destOrd="0" presId="urn:microsoft.com/office/officeart/2005/8/layout/hProcess6"/>
    <dgm:cxn modelId="{E736BB11-0402-454E-9C66-2F59D4542AB1}" type="presParOf" srcId="{1519D102-C91E-4618-91DA-34124B76A20B}" destId="{A98605B7-4F7B-4EC6-B984-B9F36C338B39}" srcOrd="0" destOrd="0" presId="urn:microsoft.com/office/officeart/2005/8/layout/hProcess6"/>
    <dgm:cxn modelId="{E242BAEE-70A8-43A8-848C-BB9DF7926813}" type="presParOf" srcId="{1519D102-C91E-4618-91DA-34124B76A20B}" destId="{AFD80512-CA4C-4465-B069-C4AA785A518B}" srcOrd="1" destOrd="0" presId="urn:microsoft.com/office/officeart/2005/8/layout/hProcess6"/>
    <dgm:cxn modelId="{679FDFB8-9921-4943-B6DC-26AC90167D86}" type="presParOf" srcId="{1519D102-C91E-4618-91DA-34124B76A20B}" destId="{39A76176-6FDF-4F86-87A3-4562EE3E739D}" srcOrd="2" destOrd="0" presId="urn:microsoft.com/office/officeart/2005/8/layout/hProcess6"/>
    <dgm:cxn modelId="{754F8F2C-D825-4FBC-904A-016E0FCBA592}" type="presParOf" srcId="{1519D102-C91E-4618-91DA-34124B76A20B}" destId="{4D8DBF58-6A83-4B7C-ACF8-40190D75D040}" srcOrd="3" destOrd="0" presId="urn:microsoft.com/office/officeart/2005/8/layout/hProcess6"/>
    <dgm:cxn modelId="{0B00949F-0907-464E-8F11-2D9D9BFED525}" type="presParOf" srcId="{71047E48-5F22-469A-ABC4-F9511EE818E7}" destId="{2DDFFA51-9A4B-496F-BFDC-FAE30B9F4EDA}" srcOrd="1" destOrd="0" presId="urn:microsoft.com/office/officeart/2005/8/layout/hProcess6"/>
    <dgm:cxn modelId="{ECF4536C-64B5-4491-B907-3887E8C5879C}" type="presParOf" srcId="{71047E48-5F22-469A-ABC4-F9511EE818E7}" destId="{53DEC400-4365-4BD8-89F1-362529318BB3}" srcOrd="2" destOrd="0" presId="urn:microsoft.com/office/officeart/2005/8/layout/hProcess6"/>
    <dgm:cxn modelId="{26D5B3FC-32D2-45CF-AC11-591764D79652}" type="presParOf" srcId="{53DEC400-4365-4BD8-89F1-362529318BB3}" destId="{7E6470A2-238A-4737-8768-8A317F0BBECD}" srcOrd="0" destOrd="0" presId="urn:microsoft.com/office/officeart/2005/8/layout/hProcess6"/>
    <dgm:cxn modelId="{3008A62C-DF9E-45E9-A831-705C4AA7974E}" type="presParOf" srcId="{53DEC400-4365-4BD8-89F1-362529318BB3}" destId="{E0E681C0-087A-4652-A64C-434250F68B9F}" srcOrd="1" destOrd="0" presId="urn:microsoft.com/office/officeart/2005/8/layout/hProcess6"/>
    <dgm:cxn modelId="{7B7D5927-F0F0-49B0-BE04-781AFB62EA52}" type="presParOf" srcId="{53DEC400-4365-4BD8-89F1-362529318BB3}" destId="{BB64D3CF-82D8-42B2-808C-639B8A444BE5}" srcOrd="2" destOrd="0" presId="urn:microsoft.com/office/officeart/2005/8/layout/hProcess6"/>
    <dgm:cxn modelId="{70B5F876-FF28-4599-AC40-3440E97FFE3E}" type="presParOf" srcId="{53DEC400-4365-4BD8-89F1-362529318BB3}" destId="{EBC27C81-79E7-4B62-8ABA-13A8323D388F}" srcOrd="3" destOrd="0" presId="urn:microsoft.com/office/officeart/2005/8/layout/hProcess6"/>
    <dgm:cxn modelId="{3F521077-F519-4353-8A27-F08BF8C6F778}" type="presParOf" srcId="{71047E48-5F22-469A-ABC4-F9511EE818E7}" destId="{59EC453C-225C-4FE2-B184-AFCF0965702A}" srcOrd="3" destOrd="0" presId="urn:microsoft.com/office/officeart/2005/8/layout/hProcess6"/>
    <dgm:cxn modelId="{191A71AE-BC41-4330-A4BC-7BAE899F1BD9}" type="presParOf" srcId="{71047E48-5F22-469A-ABC4-F9511EE818E7}" destId="{B93AC640-C646-48A0-B782-836D1350C3E8}" srcOrd="4" destOrd="0" presId="urn:microsoft.com/office/officeart/2005/8/layout/hProcess6"/>
    <dgm:cxn modelId="{82919710-0874-4E84-9303-BBB4F4E1C812}" type="presParOf" srcId="{B93AC640-C646-48A0-B782-836D1350C3E8}" destId="{05A96ABB-47C6-47C5-8390-8544414583A3}" srcOrd="0" destOrd="0" presId="urn:microsoft.com/office/officeart/2005/8/layout/hProcess6"/>
    <dgm:cxn modelId="{D16DAED9-E9F2-49B4-BCBE-D265CA6547EA}" type="presParOf" srcId="{B93AC640-C646-48A0-B782-836D1350C3E8}" destId="{7029BC3A-DB43-4648-BA24-A31D902D9034}" srcOrd="1" destOrd="0" presId="urn:microsoft.com/office/officeart/2005/8/layout/hProcess6"/>
    <dgm:cxn modelId="{EF62A481-6619-4381-AFA4-33898BD6C6C8}" type="presParOf" srcId="{B93AC640-C646-48A0-B782-836D1350C3E8}" destId="{7CCDF0ED-42EA-46D9-A054-D6127C7681A9}" srcOrd="2" destOrd="0" presId="urn:microsoft.com/office/officeart/2005/8/layout/hProcess6"/>
    <dgm:cxn modelId="{7994E9BE-9D65-44E0-A8E8-36860E3FB75E}" type="presParOf" srcId="{B93AC640-C646-48A0-B782-836D1350C3E8}" destId="{8DC8131F-02A5-4BCC-A939-68808CFBF44A}" srcOrd="3" destOrd="0" presId="urn:microsoft.com/office/officeart/2005/8/layout/hProcess6"/>
    <dgm:cxn modelId="{DDE48796-AA14-4C68-831A-A832867F0027}" type="presParOf" srcId="{71047E48-5F22-469A-ABC4-F9511EE818E7}" destId="{FC5E6640-9DB4-456E-9355-282F211905EE}" srcOrd="5" destOrd="0" presId="urn:microsoft.com/office/officeart/2005/8/layout/hProcess6"/>
    <dgm:cxn modelId="{F8707E49-72B4-4FF3-BEE1-AEE4C67CE467}" type="presParOf" srcId="{71047E48-5F22-469A-ABC4-F9511EE818E7}" destId="{B52250B7-B575-4B1E-ACD4-4F36F910BF2A}" srcOrd="6" destOrd="0" presId="urn:microsoft.com/office/officeart/2005/8/layout/hProcess6"/>
    <dgm:cxn modelId="{5321F59C-4F33-46B7-A2F9-F3F1002056A4}" type="presParOf" srcId="{B52250B7-B575-4B1E-ACD4-4F36F910BF2A}" destId="{CB7E97EE-C469-474D-B352-3E52246A32CB}" srcOrd="0" destOrd="0" presId="urn:microsoft.com/office/officeart/2005/8/layout/hProcess6"/>
    <dgm:cxn modelId="{1A6CCD2B-B44F-4B05-831B-44C167A229E5}" type="presParOf" srcId="{B52250B7-B575-4B1E-ACD4-4F36F910BF2A}" destId="{FB06F4DF-9795-49EE-A15C-03157332B30D}" srcOrd="1" destOrd="0" presId="urn:microsoft.com/office/officeart/2005/8/layout/hProcess6"/>
    <dgm:cxn modelId="{891144DA-F6DF-40B7-96B9-50D1FA7EF7D6}" type="presParOf" srcId="{B52250B7-B575-4B1E-ACD4-4F36F910BF2A}" destId="{617DA846-0ADE-4905-8E0D-719D7A661F9D}" srcOrd="2" destOrd="0" presId="urn:microsoft.com/office/officeart/2005/8/layout/hProcess6"/>
    <dgm:cxn modelId="{11032A7B-E730-4715-8324-815FAB7F4888}" type="presParOf" srcId="{B52250B7-B575-4B1E-ACD4-4F36F910BF2A}" destId="{F848F9C5-AE0F-4E81-B32E-6C242B77A1A9}" srcOrd="3" destOrd="0" presId="urn:microsoft.com/office/officeart/2005/8/layout/hProcess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768A47-AAAE-4238-BB59-15DF43D163A9}">
      <dsp:nvSpPr>
        <dsp:cNvPr id="0" name=""/>
        <dsp:cNvSpPr/>
      </dsp:nvSpPr>
      <dsp:spPr>
        <a:xfrm>
          <a:off x="2743200" y="0"/>
          <a:ext cx="2743199" cy="1508654"/>
        </a:xfrm>
        <a:prstGeom prst="trapezoid">
          <a:avLst>
            <a:gd name="adj" fmla="val 9091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AU" sz="2000" kern="1200" dirty="0" smtClean="0"/>
        </a:p>
        <a:p>
          <a:pPr lvl="0" algn="ctr" defTabSz="889000">
            <a:lnSpc>
              <a:spcPct val="90000"/>
            </a:lnSpc>
            <a:spcBef>
              <a:spcPct val="0"/>
            </a:spcBef>
            <a:spcAft>
              <a:spcPct val="35000"/>
            </a:spcAft>
          </a:pPr>
          <a:r>
            <a:rPr lang="en-AU" sz="2000" b="1" kern="1200" dirty="0" smtClean="0">
              <a:solidFill>
                <a:schemeClr val="bg1"/>
              </a:solidFill>
            </a:rPr>
            <a:t>Restoring</a:t>
          </a:r>
          <a:r>
            <a:rPr lang="en-AU" sz="2000" b="1" kern="1200" baseline="0" dirty="0" smtClean="0">
              <a:solidFill>
                <a:schemeClr val="bg1"/>
              </a:solidFill>
            </a:rPr>
            <a:t> </a:t>
          </a:r>
        </a:p>
        <a:p>
          <a:pPr lvl="0" algn="ctr" defTabSz="889000">
            <a:lnSpc>
              <a:spcPct val="90000"/>
            </a:lnSpc>
            <a:spcBef>
              <a:spcPct val="0"/>
            </a:spcBef>
            <a:spcAft>
              <a:spcPct val="35000"/>
            </a:spcAft>
          </a:pPr>
          <a:r>
            <a:rPr lang="en-AU" sz="2000" b="1" kern="1200" baseline="0" dirty="0" smtClean="0">
              <a:solidFill>
                <a:schemeClr val="bg1"/>
              </a:solidFill>
            </a:rPr>
            <a:t>Relationships</a:t>
          </a:r>
          <a:endParaRPr lang="en-AU" sz="2000" b="1" kern="1200" dirty="0">
            <a:solidFill>
              <a:schemeClr val="bg1"/>
            </a:solidFill>
          </a:endParaRPr>
        </a:p>
      </dsp:txBody>
      <dsp:txXfrm>
        <a:off x="2743200" y="0"/>
        <a:ext cx="2743199" cy="1508654"/>
      </dsp:txXfrm>
    </dsp:sp>
    <dsp:sp modelId="{53244681-9B18-4BBE-9876-3C59E4B238FB}">
      <dsp:nvSpPr>
        <dsp:cNvPr id="0" name=""/>
        <dsp:cNvSpPr/>
      </dsp:nvSpPr>
      <dsp:spPr>
        <a:xfrm>
          <a:off x="1371600" y="1508654"/>
          <a:ext cx="5486399" cy="1508654"/>
        </a:xfrm>
        <a:prstGeom prst="trapezoid">
          <a:avLst>
            <a:gd name="adj" fmla="val 9091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AU" sz="2400" b="1" kern="1200" dirty="0" smtClean="0">
              <a:solidFill>
                <a:schemeClr val="bg1"/>
              </a:solidFill>
            </a:rPr>
            <a:t>Managing Difficulties</a:t>
          </a:r>
        </a:p>
        <a:p>
          <a:pPr lvl="0" algn="ctr" defTabSz="1066800">
            <a:lnSpc>
              <a:spcPct val="90000"/>
            </a:lnSpc>
            <a:spcBef>
              <a:spcPct val="0"/>
            </a:spcBef>
            <a:spcAft>
              <a:spcPct val="35000"/>
            </a:spcAft>
          </a:pPr>
          <a:r>
            <a:rPr lang="en-AU" sz="2400" b="1" kern="1200" dirty="0" smtClean="0">
              <a:solidFill>
                <a:schemeClr val="bg1"/>
              </a:solidFill>
            </a:rPr>
            <a:t> and </a:t>
          </a:r>
          <a:r>
            <a:rPr lang="en-AU" sz="2400" b="1" kern="1200" baseline="0" dirty="0" smtClean="0">
              <a:solidFill>
                <a:schemeClr val="bg1"/>
              </a:solidFill>
            </a:rPr>
            <a:t> Disruptions</a:t>
          </a:r>
          <a:endParaRPr lang="en-AU" sz="2400" b="1" kern="1200" dirty="0">
            <a:solidFill>
              <a:schemeClr val="bg1"/>
            </a:solidFill>
          </a:endParaRPr>
        </a:p>
      </dsp:txBody>
      <dsp:txXfrm>
        <a:off x="2331720" y="1508654"/>
        <a:ext cx="3566160" cy="1508654"/>
      </dsp:txXfrm>
    </dsp:sp>
    <dsp:sp modelId="{33883C61-3058-42AC-B1F4-8077D9A5E0CC}">
      <dsp:nvSpPr>
        <dsp:cNvPr id="0" name=""/>
        <dsp:cNvSpPr/>
      </dsp:nvSpPr>
      <dsp:spPr>
        <a:xfrm>
          <a:off x="0" y="3017308"/>
          <a:ext cx="8229600" cy="1508654"/>
        </a:xfrm>
        <a:prstGeom prst="trapezoid">
          <a:avLst>
            <a:gd name="adj" fmla="val 9091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AU" sz="2400" b="1" kern="1200" dirty="0" smtClean="0">
              <a:solidFill>
                <a:schemeClr val="bg1"/>
              </a:solidFill>
            </a:rPr>
            <a:t>Developing</a:t>
          </a:r>
          <a:r>
            <a:rPr lang="en-AU" sz="2400" b="1" kern="1200" baseline="0" dirty="0" smtClean="0">
              <a:solidFill>
                <a:schemeClr val="bg1"/>
              </a:solidFill>
            </a:rPr>
            <a:t> Relationships</a:t>
          </a:r>
        </a:p>
        <a:p>
          <a:pPr lvl="0" algn="ctr" defTabSz="1066800">
            <a:lnSpc>
              <a:spcPct val="90000"/>
            </a:lnSpc>
            <a:spcBef>
              <a:spcPct val="0"/>
            </a:spcBef>
            <a:spcAft>
              <a:spcPct val="35000"/>
            </a:spcAft>
          </a:pPr>
          <a:r>
            <a:rPr lang="en-AU" sz="2400" b="1" kern="1200" baseline="0" dirty="0" smtClean="0">
              <a:solidFill>
                <a:schemeClr val="bg1"/>
              </a:solidFill>
            </a:rPr>
            <a:t>Developing Social &amp; Emotional Capacity</a:t>
          </a:r>
          <a:endParaRPr lang="en-AU" sz="2400" b="1" kern="1200" dirty="0">
            <a:solidFill>
              <a:schemeClr val="bg1"/>
            </a:solidFill>
          </a:endParaRPr>
        </a:p>
      </dsp:txBody>
      <dsp:txXfrm>
        <a:off x="1440179" y="3017308"/>
        <a:ext cx="5349240" cy="1508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D80512-CA4C-4465-B069-C4AA785A518B}">
      <dsp:nvSpPr>
        <dsp:cNvPr id="0" name=""/>
        <dsp:cNvSpPr/>
      </dsp:nvSpPr>
      <dsp:spPr>
        <a:xfrm>
          <a:off x="392317" y="1301407"/>
          <a:ext cx="1553122" cy="1357624"/>
        </a:xfrm>
        <a:prstGeom prst="rightArrow">
          <a:avLst>
            <a:gd name="adj1" fmla="val 70000"/>
            <a:gd name="adj2" fmla="val 50000"/>
          </a:avLst>
        </a:prstGeom>
        <a:solidFill>
          <a:schemeClr val="accent2">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19050" rIns="38100" bIns="19050" numCol="1" spcCol="1270" anchor="ctr" anchorCtr="0">
          <a:noAutofit/>
        </a:bodyPr>
        <a:lstStyle/>
        <a:p>
          <a:pPr lvl="0" algn="ctr" defTabSz="1333500">
            <a:lnSpc>
              <a:spcPct val="90000"/>
            </a:lnSpc>
            <a:spcBef>
              <a:spcPct val="0"/>
            </a:spcBef>
            <a:spcAft>
              <a:spcPct val="35000"/>
            </a:spcAft>
          </a:pPr>
          <a:endParaRPr lang="en-AU" sz="3000" kern="1200" dirty="0"/>
        </a:p>
      </dsp:txBody>
      <dsp:txXfrm>
        <a:off x="780597" y="1505051"/>
        <a:ext cx="757147" cy="950336"/>
      </dsp:txXfrm>
    </dsp:sp>
    <dsp:sp modelId="{4D8DBF58-6A83-4B7C-ACF8-40190D75D040}">
      <dsp:nvSpPr>
        <dsp:cNvPr id="0" name=""/>
        <dsp:cNvSpPr/>
      </dsp:nvSpPr>
      <dsp:spPr>
        <a:xfrm>
          <a:off x="4036" y="1591939"/>
          <a:ext cx="776561" cy="776561"/>
        </a:xfrm>
        <a:prstGeom prst="ellipse">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AU" sz="700" kern="1200" dirty="0" smtClean="0"/>
            <a:t>Unconsciously Incompetent </a:t>
          </a:r>
          <a:endParaRPr lang="en-AU" sz="700" kern="1200" dirty="0"/>
        </a:p>
      </dsp:txBody>
      <dsp:txXfrm>
        <a:off x="117761" y="1705664"/>
        <a:ext cx="549111" cy="549111"/>
      </dsp:txXfrm>
    </dsp:sp>
    <dsp:sp modelId="{E0E681C0-087A-4652-A64C-434250F68B9F}">
      <dsp:nvSpPr>
        <dsp:cNvPr id="0" name=""/>
        <dsp:cNvSpPr/>
      </dsp:nvSpPr>
      <dsp:spPr>
        <a:xfrm>
          <a:off x="2430790" y="1301407"/>
          <a:ext cx="1553122" cy="1357624"/>
        </a:xfrm>
        <a:prstGeom prst="rightArrow">
          <a:avLst>
            <a:gd name="adj1" fmla="val 70000"/>
            <a:gd name="adj2" fmla="val 50000"/>
          </a:avLst>
        </a:prstGeom>
        <a:solidFill>
          <a:schemeClr val="accent2">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C27C81-79E7-4B62-8ABA-13A8323D388F}">
      <dsp:nvSpPr>
        <dsp:cNvPr id="0" name=""/>
        <dsp:cNvSpPr/>
      </dsp:nvSpPr>
      <dsp:spPr>
        <a:xfrm>
          <a:off x="2042509" y="1591939"/>
          <a:ext cx="776561" cy="776561"/>
        </a:xfrm>
        <a:prstGeom prst="ellipse">
          <a:avLst/>
        </a:prstGeom>
        <a:solidFill>
          <a:schemeClr val="accent2">
            <a:shade val="80000"/>
            <a:hueOff val="-11957"/>
            <a:satOff val="-1341"/>
            <a:lumOff val="85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AU" sz="700" kern="1200" dirty="0" smtClean="0"/>
            <a:t>Consciously Incompetent </a:t>
          </a:r>
          <a:endParaRPr lang="en-AU" sz="700" kern="1200" dirty="0"/>
        </a:p>
      </dsp:txBody>
      <dsp:txXfrm>
        <a:off x="2156234" y="1705664"/>
        <a:ext cx="549111" cy="549111"/>
      </dsp:txXfrm>
    </dsp:sp>
    <dsp:sp modelId="{7029BC3A-DB43-4648-BA24-A31D902D9034}">
      <dsp:nvSpPr>
        <dsp:cNvPr id="0" name=""/>
        <dsp:cNvSpPr/>
      </dsp:nvSpPr>
      <dsp:spPr>
        <a:xfrm>
          <a:off x="4469264" y="1301407"/>
          <a:ext cx="1553122" cy="1357624"/>
        </a:xfrm>
        <a:prstGeom prst="rightArrow">
          <a:avLst>
            <a:gd name="adj1" fmla="val 70000"/>
            <a:gd name="adj2" fmla="val 50000"/>
          </a:avLst>
        </a:prstGeom>
        <a:solidFill>
          <a:schemeClr val="accent2">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C8131F-02A5-4BCC-A939-68808CFBF44A}">
      <dsp:nvSpPr>
        <dsp:cNvPr id="0" name=""/>
        <dsp:cNvSpPr/>
      </dsp:nvSpPr>
      <dsp:spPr>
        <a:xfrm>
          <a:off x="4080983" y="1591939"/>
          <a:ext cx="776561" cy="776561"/>
        </a:xfrm>
        <a:prstGeom prst="ellipse">
          <a:avLst/>
        </a:prstGeom>
        <a:solidFill>
          <a:schemeClr val="accent2">
            <a:shade val="80000"/>
            <a:hueOff val="-23915"/>
            <a:satOff val="-2683"/>
            <a:lumOff val="171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AU" sz="700" kern="1200" dirty="0" smtClean="0"/>
            <a:t>Consciously Competent </a:t>
          </a:r>
          <a:endParaRPr lang="en-AU" sz="700" kern="1200" dirty="0"/>
        </a:p>
      </dsp:txBody>
      <dsp:txXfrm>
        <a:off x="4194708" y="1705664"/>
        <a:ext cx="549111" cy="549111"/>
      </dsp:txXfrm>
    </dsp:sp>
    <dsp:sp modelId="{FB06F4DF-9795-49EE-A15C-03157332B30D}">
      <dsp:nvSpPr>
        <dsp:cNvPr id="0" name=""/>
        <dsp:cNvSpPr/>
      </dsp:nvSpPr>
      <dsp:spPr>
        <a:xfrm>
          <a:off x="6507737" y="1301407"/>
          <a:ext cx="1553122" cy="1357624"/>
        </a:xfrm>
        <a:prstGeom prst="rightArrow">
          <a:avLst>
            <a:gd name="adj1" fmla="val 70000"/>
            <a:gd name="adj2" fmla="val 50000"/>
          </a:avLst>
        </a:prstGeom>
        <a:solidFill>
          <a:schemeClr val="accent2">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19050" rIns="38100" bIns="19050" numCol="1" spcCol="1270" anchor="ctr" anchorCtr="0">
          <a:noAutofit/>
        </a:bodyPr>
        <a:lstStyle/>
        <a:p>
          <a:pPr marL="285750" lvl="1" indent="-285750" algn="l" defTabSz="1333500">
            <a:lnSpc>
              <a:spcPct val="90000"/>
            </a:lnSpc>
            <a:spcBef>
              <a:spcPct val="0"/>
            </a:spcBef>
            <a:spcAft>
              <a:spcPct val="15000"/>
            </a:spcAft>
            <a:buChar char="••"/>
          </a:pPr>
          <a:endParaRPr lang="en-AU" sz="3000" kern="1200" dirty="0"/>
        </a:p>
        <a:p>
          <a:pPr marL="285750" lvl="1" indent="-285750" algn="l" defTabSz="1333500">
            <a:lnSpc>
              <a:spcPct val="90000"/>
            </a:lnSpc>
            <a:spcBef>
              <a:spcPct val="0"/>
            </a:spcBef>
            <a:spcAft>
              <a:spcPct val="15000"/>
            </a:spcAft>
            <a:buChar char="••"/>
          </a:pPr>
          <a:endParaRPr lang="en-AU" sz="3000" kern="1200" dirty="0"/>
        </a:p>
      </dsp:txBody>
      <dsp:txXfrm>
        <a:off x="6896018" y="1505051"/>
        <a:ext cx="757147" cy="950336"/>
      </dsp:txXfrm>
    </dsp:sp>
    <dsp:sp modelId="{F848F9C5-AE0F-4E81-B32E-6C242B77A1A9}">
      <dsp:nvSpPr>
        <dsp:cNvPr id="0" name=""/>
        <dsp:cNvSpPr/>
      </dsp:nvSpPr>
      <dsp:spPr>
        <a:xfrm>
          <a:off x="6119457" y="1591939"/>
          <a:ext cx="776561" cy="776561"/>
        </a:xfrm>
        <a:prstGeom prst="ellipse">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AU" sz="700" kern="1200" dirty="0" smtClean="0"/>
            <a:t>Unconsciously Competent </a:t>
          </a:r>
          <a:endParaRPr lang="en-AU" sz="700" kern="1200" dirty="0"/>
        </a:p>
      </dsp:txBody>
      <dsp:txXfrm>
        <a:off x="6233182" y="1705664"/>
        <a:ext cx="549111" cy="549111"/>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6DC407-EB8A-47E4-A085-8A1842D9F33C}" type="datetimeFigureOut">
              <a:rPr lang="en-AU" smtClean="0"/>
              <a:t>6/09/2018</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3CAD7A-9DE1-425D-AA25-E385270F9BF5}" type="slidenum">
              <a:rPr lang="en-AU" smtClean="0"/>
              <a:t>‹#›</a:t>
            </a:fld>
            <a:endParaRPr lang="en-AU"/>
          </a:p>
        </p:txBody>
      </p:sp>
    </p:spTree>
    <p:extLst>
      <p:ext uri="{BB962C8B-B14F-4D97-AF65-F5344CB8AC3E}">
        <p14:creationId xmlns:p14="http://schemas.microsoft.com/office/powerpoint/2010/main" val="3510039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b="0" dirty="0" smtClean="0"/>
          </a:p>
          <a:p>
            <a:pPr>
              <a:defRPr/>
            </a:pPr>
            <a:endParaRPr lang="en-US" b="0" dirty="0" smtClean="0"/>
          </a:p>
          <a:p>
            <a:pPr>
              <a:defRPr/>
            </a:pPr>
            <a:endParaRPr lang="en-AU" b="0" baseline="0" dirty="0" smtClean="0"/>
          </a:p>
          <a:p>
            <a:pPr>
              <a:defRPr/>
            </a:pPr>
            <a:r>
              <a:rPr lang="en-US" b="0" dirty="0" smtClean="0"/>
              <a:t> </a:t>
            </a:r>
            <a:endParaRPr lang="en-AU" b="0" dirty="0" smtClean="0"/>
          </a:p>
        </p:txBody>
      </p:sp>
      <p:sp>
        <p:nvSpPr>
          <p:cNvPr id="4" name="Slide Number Placeholder 3"/>
          <p:cNvSpPr>
            <a:spLocks noGrp="1"/>
          </p:cNvSpPr>
          <p:nvPr>
            <p:ph type="sldNum" sz="quarter" idx="10"/>
          </p:nvPr>
        </p:nvSpPr>
        <p:spPr/>
        <p:txBody>
          <a:bodyPr/>
          <a:lstStyle/>
          <a:p>
            <a:fld id="{143CAD7A-9DE1-425D-AA25-E385270F9BF5}" type="slidenum">
              <a:rPr lang="en-AU" smtClean="0"/>
              <a:t>1</a:t>
            </a:fld>
            <a:endParaRPr lang="en-AU"/>
          </a:p>
        </p:txBody>
      </p:sp>
    </p:spTree>
    <p:extLst>
      <p:ext uri="{BB962C8B-B14F-4D97-AF65-F5344CB8AC3E}">
        <p14:creationId xmlns:p14="http://schemas.microsoft.com/office/powerpoint/2010/main" val="1473805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i="1" kern="1200" dirty="0" smtClean="0">
                <a:solidFill>
                  <a:schemeClr val="tx1"/>
                </a:solidFill>
                <a:effectLst/>
                <a:latin typeface="+mn-lt"/>
                <a:ea typeface="+mn-ea"/>
                <a:cs typeface="+mn-cs"/>
              </a:rPr>
              <a:t>Some kids with different processing or those suffering trauma can be on high alert and often perceive accidents as intentional hurts. This leads to quick fire reactions and deeper issues.  Much of our restorative work in schools is about helping these kids come to understandings about the intention of incidents as well as helping them understand that two people can see the same thing happen and attach entirely different meanings to them.</a:t>
            </a:r>
          </a:p>
          <a:p>
            <a:pPr lvl="0"/>
            <a:endParaRPr lang="en-AU" sz="1200" i="1" kern="1200" dirty="0" smtClean="0">
              <a:solidFill>
                <a:schemeClr val="tx1"/>
              </a:solidFill>
              <a:effectLst/>
              <a:latin typeface="+mn-lt"/>
              <a:ea typeface="+mn-ea"/>
              <a:cs typeface="+mn-cs"/>
            </a:endParaRPr>
          </a:p>
          <a:p>
            <a:pPr lvl="0"/>
            <a:r>
              <a:rPr lang="en-AU" sz="1200" i="1" kern="1200" dirty="0" smtClean="0">
                <a:solidFill>
                  <a:schemeClr val="tx1"/>
                </a:solidFill>
                <a:effectLst/>
                <a:latin typeface="+mn-lt"/>
                <a:ea typeface="+mn-ea"/>
                <a:cs typeface="+mn-cs"/>
              </a:rPr>
              <a:t>Session 3: Accidental and Intentional Hurts and Session 9: Seeing Things Differently are aimed at themes of intent and perception. They draw on a story of two boys in a sandpit and the classic fable: the six blind men and the elephant.  We just can’t talk about perception enough with kids. </a:t>
            </a:r>
          </a:p>
          <a:p>
            <a:endParaRPr lang="en-AU" i="1" dirty="0"/>
          </a:p>
        </p:txBody>
      </p:sp>
      <p:sp>
        <p:nvSpPr>
          <p:cNvPr id="4" name="Slide Number Placeholder 3"/>
          <p:cNvSpPr>
            <a:spLocks noGrp="1"/>
          </p:cNvSpPr>
          <p:nvPr>
            <p:ph type="sldNum" sz="quarter" idx="10"/>
          </p:nvPr>
        </p:nvSpPr>
        <p:spPr/>
        <p:txBody>
          <a:bodyPr/>
          <a:lstStyle/>
          <a:p>
            <a:fld id="{143CAD7A-9DE1-425D-AA25-E385270F9BF5}" type="slidenum">
              <a:rPr lang="en-AU" smtClean="0"/>
              <a:t>10</a:t>
            </a:fld>
            <a:endParaRPr lang="en-AU"/>
          </a:p>
        </p:txBody>
      </p:sp>
    </p:spTree>
    <p:extLst>
      <p:ext uri="{BB962C8B-B14F-4D97-AF65-F5344CB8AC3E}">
        <p14:creationId xmlns:p14="http://schemas.microsoft.com/office/powerpoint/2010/main" val="2114730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kern="1200" dirty="0" smtClean="0">
                <a:solidFill>
                  <a:schemeClr val="tx1"/>
                </a:solidFill>
                <a:effectLst/>
                <a:latin typeface="+mn-lt"/>
                <a:ea typeface="+mn-ea"/>
                <a:cs typeface="+mn-cs"/>
              </a:rPr>
              <a:t>Bill: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i="1" kern="1200" dirty="0" smtClean="0">
                <a:solidFill>
                  <a:schemeClr val="tx1"/>
                </a:solidFill>
                <a:effectLst/>
                <a:latin typeface="+mn-lt"/>
                <a:ea typeface="+mn-ea"/>
                <a:cs typeface="+mn-cs"/>
              </a:rPr>
              <a:t>The wonderful </a:t>
            </a:r>
            <a:r>
              <a:rPr lang="en-AU" sz="1200" i="1" kern="1200" dirty="0" err="1" smtClean="0">
                <a:solidFill>
                  <a:schemeClr val="tx1"/>
                </a:solidFill>
                <a:effectLst/>
                <a:latin typeface="+mn-lt"/>
                <a:ea typeface="+mn-ea"/>
                <a:cs typeface="+mn-cs"/>
              </a:rPr>
              <a:t>Peta</a:t>
            </a:r>
            <a:r>
              <a:rPr lang="en-AU" sz="1200" i="1" kern="1200" dirty="0" smtClean="0">
                <a:solidFill>
                  <a:schemeClr val="tx1"/>
                </a:solidFill>
                <a:effectLst/>
                <a:latin typeface="+mn-lt"/>
                <a:ea typeface="+mn-ea"/>
                <a:cs typeface="+mn-cs"/>
              </a:rPr>
              <a:t> Blood takes groups through a powerful exercise in her trainings where participants are carefully led to understand that people have similar needs when they are harmed, or when they have harmed others. This strikes at the heart of the restorative principle of offering processes that simultaneously support those harmed and those responsible for harm.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i="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i="1" kern="1200" dirty="0" smtClean="0">
                <a:solidFill>
                  <a:schemeClr val="tx1"/>
                </a:solidFill>
                <a:effectLst/>
                <a:latin typeface="+mn-lt"/>
                <a:ea typeface="+mn-ea"/>
                <a:cs typeface="+mn-cs"/>
              </a:rPr>
              <a:t>This inspired us to create two sessions to</a:t>
            </a:r>
            <a:r>
              <a:rPr lang="en-AU" sz="1200" i="1" kern="1200" baseline="0" dirty="0" smtClean="0">
                <a:solidFill>
                  <a:schemeClr val="tx1"/>
                </a:solidFill>
                <a:effectLst/>
                <a:latin typeface="+mn-lt"/>
                <a:ea typeface="+mn-ea"/>
                <a:cs typeface="+mn-cs"/>
              </a:rPr>
              <a:t> address these two important ideas. We live in a world quick to condemn those who make mistakes and quick to forget those who fall victim to these mistakes, so it’s important to build kids’ awareness that needs are created on both sides when something goes wrong between people. </a:t>
            </a:r>
            <a:endParaRPr lang="en-AU" sz="1200" kern="1200" dirty="0" smtClean="0">
              <a:solidFill>
                <a:schemeClr val="tx1"/>
              </a:solidFill>
              <a:effectLst/>
              <a:latin typeface="+mn-lt"/>
              <a:ea typeface="+mn-ea"/>
              <a:cs typeface="+mn-cs"/>
            </a:endParaRPr>
          </a:p>
          <a:p>
            <a:pPr lvl="1"/>
            <a:endParaRPr lang="en-AU" sz="1200" kern="1200" dirty="0" smtClean="0">
              <a:solidFill>
                <a:schemeClr val="tx1"/>
              </a:solidFill>
              <a:effectLst/>
              <a:latin typeface="+mn-lt"/>
              <a:ea typeface="+mn-ea"/>
              <a:cs typeface="+mn-cs"/>
            </a:endParaRPr>
          </a:p>
          <a:p>
            <a:pPr lvl="0"/>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Divide circle in half – needs when hurt, needs when harmed other – groups feed this back, we record on whiteboard – what do you notice (Jane)</a:t>
            </a:r>
          </a:p>
          <a:p>
            <a:r>
              <a:rPr lang="en-AU" sz="1200" kern="1200" dirty="0" smtClean="0">
                <a:solidFill>
                  <a:schemeClr val="tx1"/>
                </a:solidFill>
                <a:effectLst/>
                <a:latin typeface="+mn-lt"/>
                <a:ea typeface="+mn-ea"/>
                <a:cs typeface="+mn-cs"/>
              </a:rPr>
              <a:t> </a:t>
            </a:r>
          </a:p>
          <a:p>
            <a:pPr lvl="0"/>
            <a:r>
              <a:rPr lang="en-AU" sz="1200" kern="1200" dirty="0" smtClean="0">
                <a:solidFill>
                  <a:schemeClr val="tx1"/>
                </a:solidFill>
                <a:effectLst/>
                <a:latin typeface="+mn-lt"/>
                <a:ea typeface="+mn-ea"/>
                <a:cs typeface="+mn-cs"/>
              </a:rPr>
              <a:t>Reference the sessions in the book that deal with this (session 6 and 7)</a:t>
            </a:r>
          </a:p>
          <a:p>
            <a:pPr lvl="1"/>
            <a:endParaRPr lang="en-AU" sz="1200" i="1"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p>
          <a:p>
            <a:pPr lvl="0"/>
            <a:r>
              <a:rPr lang="en-AU" sz="1200" b="1" kern="1200" dirty="0" smtClean="0">
                <a:solidFill>
                  <a:schemeClr val="tx1"/>
                </a:solidFill>
                <a:effectLst/>
                <a:latin typeface="+mn-lt"/>
                <a:ea typeface="+mn-ea"/>
                <a:cs typeface="+mn-cs"/>
              </a:rPr>
              <a:t>CLICK</a:t>
            </a:r>
          </a:p>
          <a:p>
            <a:pPr lvl="1"/>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Jane: </a:t>
            </a:r>
          </a:p>
          <a:p>
            <a:pPr lvl="0"/>
            <a:r>
              <a:rPr lang="en-AU" sz="1200" kern="1200" dirty="0" smtClean="0">
                <a:solidFill>
                  <a:schemeClr val="tx1"/>
                </a:solidFill>
                <a:effectLst/>
                <a:latin typeface="+mn-lt"/>
                <a:ea typeface="+mn-ea"/>
                <a:cs typeface="+mn-cs"/>
              </a:rPr>
              <a:t>What do we know as RP practitioners about what we need to do to meet the needs of those in an incident? We need to facilitate a conversation (WARM)</a:t>
            </a:r>
          </a:p>
          <a:p>
            <a:endParaRPr lang="en-AU" dirty="0"/>
          </a:p>
        </p:txBody>
      </p:sp>
      <p:sp>
        <p:nvSpPr>
          <p:cNvPr id="4" name="Slide Number Placeholder 3"/>
          <p:cNvSpPr>
            <a:spLocks noGrp="1"/>
          </p:cNvSpPr>
          <p:nvPr>
            <p:ph type="sldNum" sz="quarter" idx="10"/>
          </p:nvPr>
        </p:nvSpPr>
        <p:spPr/>
        <p:txBody>
          <a:bodyPr/>
          <a:lstStyle/>
          <a:p>
            <a:fld id="{143CAD7A-9DE1-425D-AA25-E385270F9BF5}" type="slidenum">
              <a:rPr lang="en-AU" smtClean="0"/>
              <a:t>11</a:t>
            </a:fld>
            <a:endParaRPr lang="en-AU"/>
          </a:p>
        </p:txBody>
      </p:sp>
    </p:spTree>
    <p:extLst>
      <p:ext uri="{BB962C8B-B14F-4D97-AF65-F5344CB8AC3E}">
        <p14:creationId xmlns:p14="http://schemas.microsoft.com/office/powerpoint/2010/main" val="3243016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smtClean="0">
                <a:solidFill>
                  <a:schemeClr val="tx1"/>
                </a:solidFill>
                <a:effectLst/>
                <a:latin typeface="+mn-lt"/>
                <a:ea typeface="+mn-ea"/>
                <a:cs typeface="+mn-cs"/>
              </a:rPr>
              <a:t>Bill:</a:t>
            </a:r>
          </a:p>
          <a:p>
            <a:pPr lvl="0"/>
            <a:r>
              <a:rPr lang="en-AU" sz="1200" kern="1200" dirty="0" smtClean="0">
                <a:solidFill>
                  <a:schemeClr val="tx1"/>
                </a:solidFill>
                <a:effectLst/>
                <a:latin typeface="+mn-lt"/>
                <a:ea typeface="+mn-ea"/>
                <a:cs typeface="+mn-cs"/>
              </a:rPr>
              <a:t> Tell the soccer story  (Bill make big book)</a:t>
            </a:r>
          </a:p>
          <a:p>
            <a:pPr lvl="0"/>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Give all a piece of the pictures from page 136-137 (in quarters) to from groups of 4  (Jane) </a:t>
            </a:r>
          </a:p>
          <a:p>
            <a:pPr lvl="0"/>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Once in new groups – give them the fixing questions for Pete and Lance – they do the sorting like in page 103 (Bill and Jane) </a:t>
            </a:r>
          </a:p>
          <a:p>
            <a:pPr lvl="0"/>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Discuss thoughts on the questions used -</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Separate questions into WARM  (Jane) </a:t>
            </a:r>
          </a:p>
          <a:p>
            <a:pPr lvl="0"/>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Good practitioners adapt the skeleton script but adapt for the needs of the group (Jane) </a:t>
            </a:r>
          </a:p>
          <a:p>
            <a:pPr lvl="0"/>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Quick reference to EY script – give them a EY card </a:t>
            </a:r>
          </a:p>
          <a:p>
            <a:endParaRPr lang="en-AU" dirty="0"/>
          </a:p>
        </p:txBody>
      </p:sp>
      <p:sp>
        <p:nvSpPr>
          <p:cNvPr id="4" name="Slide Number Placeholder 3"/>
          <p:cNvSpPr>
            <a:spLocks noGrp="1"/>
          </p:cNvSpPr>
          <p:nvPr>
            <p:ph type="sldNum" sz="quarter" idx="10"/>
          </p:nvPr>
        </p:nvSpPr>
        <p:spPr/>
        <p:txBody>
          <a:bodyPr/>
          <a:lstStyle/>
          <a:p>
            <a:fld id="{143CAD7A-9DE1-425D-AA25-E385270F9BF5}" type="slidenum">
              <a:rPr lang="en-AU" smtClean="0"/>
              <a:t>12</a:t>
            </a:fld>
            <a:endParaRPr lang="en-AU"/>
          </a:p>
        </p:txBody>
      </p:sp>
    </p:spTree>
    <p:extLst>
      <p:ext uri="{BB962C8B-B14F-4D97-AF65-F5344CB8AC3E}">
        <p14:creationId xmlns:p14="http://schemas.microsoft.com/office/powerpoint/2010/main" val="3361614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Bill &amp; Jane</a:t>
            </a:r>
          </a:p>
          <a:p>
            <a:pPr lvl="1"/>
            <a:endParaRPr lang="en-AU" sz="12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Once in new groups – give them the fixing questions for Pete and Lance – they do the sorting like in page 103 (Bill and Jane) </a:t>
            </a:r>
            <a:endParaRPr lang="en-AU" sz="16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Discuss thoughts on the questions used </a:t>
            </a:r>
            <a:endParaRPr lang="en-AU" sz="16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Jane</a:t>
            </a:r>
          </a:p>
          <a:p>
            <a:pPr lvl="1"/>
            <a:r>
              <a:rPr lang="en-AU" sz="1200" kern="1200" dirty="0" smtClean="0">
                <a:solidFill>
                  <a:schemeClr val="tx1"/>
                </a:solidFill>
                <a:effectLst/>
                <a:latin typeface="+mn-lt"/>
                <a:ea typeface="+mn-ea"/>
                <a:cs typeface="+mn-cs"/>
              </a:rPr>
              <a:t>Separate questions into WARM  </a:t>
            </a:r>
            <a:endParaRPr lang="en-AU" sz="16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Good practitioners adapt the skeleton script but adapt for the needs of the group </a:t>
            </a:r>
          </a:p>
          <a:p>
            <a:pPr lvl="1"/>
            <a:endParaRPr lang="en-AU" sz="16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Quick reference to EY script – give them an EY card </a:t>
            </a:r>
            <a:endParaRPr lang="en-AU" dirty="0"/>
          </a:p>
        </p:txBody>
      </p:sp>
      <p:sp>
        <p:nvSpPr>
          <p:cNvPr id="4" name="Slide Number Placeholder 3"/>
          <p:cNvSpPr>
            <a:spLocks noGrp="1"/>
          </p:cNvSpPr>
          <p:nvPr>
            <p:ph type="sldNum" sz="quarter" idx="10"/>
          </p:nvPr>
        </p:nvSpPr>
        <p:spPr/>
        <p:txBody>
          <a:bodyPr/>
          <a:lstStyle/>
          <a:p>
            <a:fld id="{143CAD7A-9DE1-425D-AA25-E385270F9BF5}" type="slidenum">
              <a:rPr lang="en-AU" smtClean="0"/>
              <a:t>13</a:t>
            </a:fld>
            <a:endParaRPr lang="en-AU"/>
          </a:p>
        </p:txBody>
      </p:sp>
    </p:spTree>
    <p:extLst>
      <p:ext uri="{BB962C8B-B14F-4D97-AF65-F5344CB8AC3E}">
        <p14:creationId xmlns:p14="http://schemas.microsoft.com/office/powerpoint/2010/main" val="2763187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43CAD7A-9DE1-425D-AA25-E385270F9BF5}" type="slidenum">
              <a:rPr lang="en-AU" smtClean="0"/>
              <a:t>14</a:t>
            </a:fld>
            <a:endParaRPr lang="en-AU"/>
          </a:p>
        </p:txBody>
      </p:sp>
    </p:spTree>
    <p:extLst>
      <p:ext uri="{BB962C8B-B14F-4D97-AF65-F5344CB8AC3E}">
        <p14:creationId xmlns:p14="http://schemas.microsoft.com/office/powerpoint/2010/main" val="286456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43CAD7A-9DE1-425D-AA25-E385270F9BF5}" type="slidenum">
              <a:rPr lang="en-AU" smtClean="0"/>
              <a:t>15</a:t>
            </a:fld>
            <a:endParaRPr lang="en-AU"/>
          </a:p>
        </p:txBody>
      </p:sp>
    </p:spTree>
    <p:extLst>
      <p:ext uri="{BB962C8B-B14F-4D97-AF65-F5344CB8AC3E}">
        <p14:creationId xmlns:p14="http://schemas.microsoft.com/office/powerpoint/2010/main" val="286456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43CAD7A-9DE1-425D-AA25-E385270F9BF5}" type="slidenum">
              <a:rPr lang="en-AU" smtClean="0"/>
              <a:t>16</a:t>
            </a:fld>
            <a:endParaRPr lang="en-AU"/>
          </a:p>
        </p:txBody>
      </p:sp>
    </p:spTree>
    <p:extLst>
      <p:ext uri="{BB962C8B-B14F-4D97-AF65-F5344CB8AC3E}">
        <p14:creationId xmlns:p14="http://schemas.microsoft.com/office/powerpoint/2010/main" val="286456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43CAD7A-9DE1-425D-AA25-E385270F9BF5}" type="slidenum">
              <a:rPr lang="en-AU" smtClean="0"/>
              <a:t>17</a:t>
            </a:fld>
            <a:endParaRPr lang="en-AU"/>
          </a:p>
        </p:txBody>
      </p:sp>
    </p:spTree>
    <p:extLst>
      <p:ext uri="{BB962C8B-B14F-4D97-AF65-F5344CB8AC3E}">
        <p14:creationId xmlns:p14="http://schemas.microsoft.com/office/powerpoint/2010/main" val="286456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43CAD7A-9DE1-425D-AA25-E385270F9BF5}" type="slidenum">
              <a:rPr lang="en-AU" smtClean="0"/>
              <a:t>18</a:t>
            </a:fld>
            <a:endParaRPr lang="en-AU"/>
          </a:p>
        </p:txBody>
      </p:sp>
    </p:spTree>
    <p:extLst>
      <p:ext uri="{BB962C8B-B14F-4D97-AF65-F5344CB8AC3E}">
        <p14:creationId xmlns:p14="http://schemas.microsoft.com/office/powerpoint/2010/main" val="286456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43CAD7A-9DE1-425D-AA25-E385270F9BF5}" type="slidenum">
              <a:rPr lang="en-AU" smtClean="0"/>
              <a:t>19</a:t>
            </a:fld>
            <a:endParaRPr lang="en-AU"/>
          </a:p>
        </p:txBody>
      </p:sp>
    </p:spTree>
    <p:extLst>
      <p:ext uri="{BB962C8B-B14F-4D97-AF65-F5344CB8AC3E}">
        <p14:creationId xmlns:p14="http://schemas.microsoft.com/office/powerpoint/2010/main" val="286456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D8411992-7E6E-4E2C-B8DB-268C966D072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A857D4AA-352C-4110-9838-42055910FE2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t>I have no idea if Candlebark is a Restorative School</a:t>
            </a:r>
          </a:p>
          <a:p>
            <a:endParaRPr lang="en-AU" altLang="en-US"/>
          </a:p>
          <a:p>
            <a:r>
              <a:rPr lang="en-AU" altLang="en-US"/>
              <a:t>But, John Marsden certainly has the right attitude about life and politics</a:t>
            </a:r>
          </a:p>
          <a:p>
            <a:endParaRPr lang="en-AU" altLang="en-US"/>
          </a:p>
          <a:p>
            <a:r>
              <a:rPr lang="en-AU" altLang="en-US"/>
              <a:t>This stuff is no for the faint hearted…never has been…never will be.</a:t>
            </a:r>
          </a:p>
          <a:p>
            <a:endParaRPr lang="en-AU" altLang="en-US"/>
          </a:p>
          <a:p>
            <a:endParaRPr lang="en-AU" altLang="en-US"/>
          </a:p>
          <a:p>
            <a:endParaRPr lang="en-AU" altLang="en-US"/>
          </a:p>
          <a:p>
            <a:endParaRPr lang="en-AU" altLang="en-US"/>
          </a:p>
        </p:txBody>
      </p:sp>
      <p:sp>
        <p:nvSpPr>
          <p:cNvPr id="71684" name="Slide Number Placeholder 3">
            <a:extLst>
              <a:ext uri="{FF2B5EF4-FFF2-40B4-BE49-F238E27FC236}">
                <a16:creationId xmlns:a16="http://schemas.microsoft.com/office/drawing/2014/main" id="{64FD3611-0C44-4043-836F-347CF05D3A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A725DCA-BC97-4A4C-92EA-48E8E1D088BF}" type="slidenum">
              <a:rPr lang="en-AU" altLang="en-US" smtClean="0">
                <a:latin typeface="Calibri" panose="020F0502020204030204" pitchFamily="34" charset="0"/>
              </a:rPr>
              <a:pPr/>
              <a:t>2</a:t>
            </a:fld>
            <a:endParaRPr lang="en-AU" altLang="en-US">
              <a:latin typeface="Calibri" panose="020F0502020204030204" pitchFamily="34" charset="0"/>
            </a:endParaRPr>
          </a:p>
        </p:txBody>
      </p:sp>
    </p:spTree>
    <p:extLst>
      <p:ext uri="{BB962C8B-B14F-4D97-AF65-F5344CB8AC3E}">
        <p14:creationId xmlns:p14="http://schemas.microsoft.com/office/powerpoint/2010/main" val="3888239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43CAD7A-9DE1-425D-AA25-E385270F9BF5}" type="slidenum">
              <a:rPr lang="en-AU" smtClean="0"/>
              <a:t>20</a:t>
            </a:fld>
            <a:endParaRPr lang="en-AU"/>
          </a:p>
        </p:txBody>
      </p:sp>
    </p:spTree>
    <p:extLst>
      <p:ext uri="{BB962C8B-B14F-4D97-AF65-F5344CB8AC3E}">
        <p14:creationId xmlns:p14="http://schemas.microsoft.com/office/powerpoint/2010/main" val="286456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Opening Circle Games:</a:t>
            </a:r>
          </a:p>
          <a:p>
            <a:pPr lvl="0"/>
            <a:endParaRPr lang="en-AU" sz="1200" kern="1200" dirty="0" smtClean="0">
              <a:solidFill>
                <a:schemeClr val="tx1"/>
              </a:solidFill>
              <a:effectLst/>
              <a:latin typeface="+mn-lt"/>
              <a:ea typeface="+mn-ea"/>
              <a:cs typeface="+mn-cs"/>
            </a:endParaRPr>
          </a:p>
          <a:p>
            <a:pPr marL="171450" lvl="0" indent="-171450">
              <a:buFont typeface="Arial" pitchFamily="34" charset="0"/>
              <a:buChar char="•"/>
            </a:pPr>
            <a:r>
              <a:rPr lang="en-AU" sz="1200" kern="1200" dirty="0" smtClean="0">
                <a:solidFill>
                  <a:schemeClr val="tx1"/>
                </a:solidFill>
                <a:effectLst/>
                <a:latin typeface="+mn-lt"/>
                <a:ea typeface="+mn-ea"/>
                <a:cs typeface="+mn-cs"/>
              </a:rPr>
              <a:t>Pass the name / High 5</a:t>
            </a:r>
          </a:p>
          <a:p>
            <a:pPr marL="171450" lvl="0" indent="-171450">
              <a:buFont typeface="Arial" pitchFamily="34" charset="0"/>
              <a:buChar char="•"/>
            </a:pPr>
            <a:r>
              <a:rPr lang="en-AU" sz="1200" kern="1200" dirty="0" smtClean="0">
                <a:solidFill>
                  <a:schemeClr val="tx1"/>
                </a:solidFill>
                <a:effectLst/>
                <a:latin typeface="+mn-lt"/>
                <a:ea typeface="+mn-ea"/>
                <a:cs typeface="+mn-cs"/>
              </a:rPr>
              <a:t>Name go around (Jumping Jane, Burping Bill)</a:t>
            </a:r>
          </a:p>
          <a:p>
            <a:pPr marL="171450" indent="-171450">
              <a:buFont typeface="Arial" pitchFamily="34" charset="0"/>
              <a:buChar char="•"/>
            </a:pP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Bill</a:t>
            </a:r>
            <a:r>
              <a:rPr lang="en-AU" sz="1200" i="1" kern="1200" dirty="0" smtClean="0">
                <a:solidFill>
                  <a:schemeClr val="tx1"/>
                </a:solidFill>
                <a:effectLst/>
                <a:latin typeface="+mn-lt"/>
                <a:ea typeface="+mn-ea"/>
                <a:cs typeface="+mn-cs"/>
              </a:rPr>
              <a:t>:</a:t>
            </a:r>
            <a:endParaRPr lang="en-AU" sz="120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We all feel a bit more connected to one another now after having some fun and a laugh. We’ve just experienced affective resonance. We smiled and laughed together and the positive emotions we experienced were broadcast and caught be others! We know intuitively that’s how Circles work to create a sense of belonging and community. </a:t>
            </a:r>
            <a:endParaRPr lang="en-AU" sz="120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Read Fredrickson Quote from slide.  </a:t>
            </a:r>
            <a:endParaRPr lang="en-AU" sz="120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Vick Kelly will talk more about this on Thursday if you are attending his post conference workshop. </a:t>
            </a:r>
            <a:endParaRPr lang="en-AU" sz="1200" kern="1200" dirty="0" smtClean="0">
              <a:solidFill>
                <a:schemeClr val="tx1"/>
              </a:solidFill>
              <a:effectLst/>
              <a:latin typeface="+mn-lt"/>
              <a:ea typeface="+mn-ea"/>
              <a:cs typeface="+mn-cs"/>
            </a:endParaRPr>
          </a:p>
          <a:p>
            <a:endParaRPr lang="en-AU" sz="1200" b="1"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Circle Time Rules – getting consensus on rules</a:t>
            </a:r>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Do Silent statements –manual  p24 (top)</a:t>
            </a:r>
            <a:endParaRPr lang="en-AU" sz="1200" kern="1200" dirty="0" smtClean="0">
              <a:solidFill>
                <a:schemeClr val="tx1"/>
              </a:solidFill>
              <a:effectLst/>
              <a:latin typeface="+mn-lt"/>
              <a:ea typeface="+mn-ea"/>
              <a:cs typeface="+mn-cs"/>
            </a:endParaRPr>
          </a:p>
          <a:p>
            <a:endParaRPr lang="en-AU" sz="1200" i="1" kern="1200" dirty="0" smtClean="0">
              <a:solidFill>
                <a:schemeClr val="tx1"/>
              </a:solidFill>
              <a:effectLst/>
              <a:latin typeface="+mn-lt"/>
              <a:ea typeface="+mn-ea"/>
              <a:cs typeface="+mn-cs"/>
            </a:endParaRPr>
          </a:p>
          <a:p>
            <a:r>
              <a:rPr lang="en-AU" sz="1200" i="0" kern="1200" dirty="0" smtClean="0">
                <a:solidFill>
                  <a:schemeClr val="tx1"/>
                </a:solidFill>
                <a:effectLst/>
                <a:latin typeface="+mn-lt"/>
                <a:ea typeface="+mn-ea"/>
                <a:cs typeface="+mn-cs"/>
              </a:rPr>
              <a:t>Bill:</a:t>
            </a:r>
          </a:p>
          <a:p>
            <a:r>
              <a:rPr lang="en-AU" sz="1200" i="1" kern="1200" dirty="0" smtClean="0">
                <a:solidFill>
                  <a:schemeClr val="tx1"/>
                </a:solidFill>
                <a:effectLst/>
                <a:latin typeface="+mn-lt"/>
                <a:ea typeface="+mn-ea"/>
                <a:cs typeface="+mn-cs"/>
              </a:rPr>
              <a:t>In circle time it’s sometimes tricky to think about being fair to others when we are excited! Side conversations easily happen; people can talk when it isn’t their turn or giggles can sometimes get a bit loud and go for a bit long. You think I’m talking about children don’t you??</a:t>
            </a:r>
            <a:endParaRPr lang="en-AU" sz="120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It’s actually beautiful to watch staff groups giggle; crack jokes and connect in ways school life doesn’t usually allow. They have such fun, BUT – we always ask them to think about how easy it is to lose a bit of control and to reflect forward to this happening when it’s them facilitating circle time with a group of children whose engines are far bigger than their brakes (point to frontal lobe).</a:t>
            </a:r>
            <a:endParaRPr lang="en-AU" sz="120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Circle Time has already done the trick with this group. Our brains have released chemicals that have dampened our amygdala, so we no longer see each other as potential threats and we are engaged in the positive affects of interest and enjoyment with one another. </a:t>
            </a:r>
            <a:endParaRPr lang="en-AU" sz="120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We’d better introduce ourselves:</a:t>
            </a:r>
            <a:endParaRPr lang="en-AU" sz="1200" kern="1200" dirty="0" smtClean="0">
              <a:solidFill>
                <a:schemeClr val="tx1"/>
              </a:solidFill>
              <a:effectLst/>
              <a:latin typeface="+mn-lt"/>
              <a:ea typeface="+mn-ea"/>
              <a:cs typeface="+mn-cs"/>
            </a:endParaRPr>
          </a:p>
          <a:p>
            <a:endParaRPr lang="en-AU" sz="1200" b="1" i="1" u="sng" kern="1200" dirty="0" smtClean="0">
              <a:solidFill>
                <a:schemeClr val="tx1"/>
              </a:solidFill>
              <a:effectLst/>
              <a:latin typeface="+mn-lt"/>
              <a:ea typeface="+mn-ea"/>
              <a:cs typeface="+mn-cs"/>
            </a:endParaRPr>
          </a:p>
          <a:p>
            <a:r>
              <a:rPr lang="en-AU" sz="1200" b="1" i="1" u="sng" kern="1200" dirty="0" smtClean="0">
                <a:solidFill>
                  <a:schemeClr val="tx1"/>
                </a:solidFill>
                <a:effectLst/>
                <a:latin typeface="+mn-lt"/>
                <a:ea typeface="+mn-ea"/>
                <a:cs typeface="+mn-cs"/>
              </a:rPr>
              <a:t>Jane:</a:t>
            </a:r>
            <a:endParaRPr lang="en-AU" sz="1200" kern="1200" dirty="0" smtClean="0">
              <a:solidFill>
                <a:schemeClr val="tx1"/>
              </a:solidFill>
              <a:effectLst/>
              <a:latin typeface="+mn-lt"/>
              <a:ea typeface="+mn-ea"/>
              <a:cs typeface="+mn-cs"/>
            </a:endParaRPr>
          </a:p>
          <a:p>
            <a:endParaRPr lang="en-AU" sz="1200" b="1" i="1" u="sng" kern="1200" dirty="0" smtClean="0">
              <a:solidFill>
                <a:schemeClr val="tx1"/>
              </a:solidFill>
              <a:effectLst/>
              <a:latin typeface="+mn-lt"/>
              <a:ea typeface="+mn-ea"/>
              <a:cs typeface="+mn-cs"/>
            </a:endParaRPr>
          </a:p>
          <a:p>
            <a:endParaRPr lang="en-AU" sz="1200" b="1" i="1" u="sng" kern="1200" dirty="0" smtClean="0">
              <a:solidFill>
                <a:schemeClr val="tx1"/>
              </a:solidFill>
              <a:effectLst/>
              <a:latin typeface="+mn-lt"/>
              <a:ea typeface="+mn-ea"/>
              <a:cs typeface="+mn-cs"/>
            </a:endParaRPr>
          </a:p>
          <a:p>
            <a:r>
              <a:rPr lang="en-AU" sz="1200" b="1" i="1" u="sng" kern="1200" dirty="0" smtClean="0">
                <a:solidFill>
                  <a:schemeClr val="tx1"/>
                </a:solidFill>
                <a:effectLst/>
                <a:latin typeface="+mn-lt"/>
                <a:ea typeface="+mn-ea"/>
                <a:cs typeface="+mn-cs"/>
              </a:rPr>
              <a:t>Bill: </a:t>
            </a:r>
            <a:endParaRPr lang="en-AU" sz="120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Hi, I’m Bill...</a:t>
            </a:r>
            <a:r>
              <a:rPr lang="en-US" sz="1200" i="1" kern="1200" dirty="0" smtClean="0">
                <a:solidFill>
                  <a:schemeClr val="tx1"/>
                </a:solidFill>
                <a:effectLst/>
                <a:latin typeface="+mn-lt"/>
                <a:ea typeface="+mn-ea"/>
                <a:cs typeface="+mn-cs"/>
              </a:rPr>
              <a:t>I’m married to Christie (not Jane – but you may see us acting like an old married couple today as I stuff things up and she reminds me what I should be doing) I’m father of two boys and a girl– Lawson 11, </a:t>
            </a:r>
            <a:r>
              <a:rPr lang="en-US" sz="1200" i="1" kern="1200" dirty="0" err="1" smtClean="0">
                <a:solidFill>
                  <a:schemeClr val="tx1"/>
                </a:solidFill>
                <a:effectLst/>
                <a:latin typeface="+mn-lt"/>
                <a:ea typeface="+mn-ea"/>
                <a:cs typeface="+mn-cs"/>
              </a:rPr>
              <a:t>Millah</a:t>
            </a:r>
            <a:r>
              <a:rPr lang="en-US" sz="1200" i="1" kern="1200" dirty="0" smtClean="0">
                <a:solidFill>
                  <a:schemeClr val="tx1"/>
                </a:solidFill>
                <a:effectLst/>
                <a:latin typeface="+mn-lt"/>
                <a:ea typeface="+mn-ea"/>
                <a:cs typeface="+mn-cs"/>
              </a:rPr>
              <a:t>, 9 and Judd 6. I’m a teacher by profession and have </a:t>
            </a:r>
            <a:r>
              <a:rPr lang="en-AU" sz="1200" i="1" kern="1200" dirty="0" smtClean="0">
                <a:solidFill>
                  <a:schemeClr val="tx1"/>
                </a:solidFill>
                <a:effectLst/>
                <a:latin typeface="+mn-lt"/>
                <a:ea typeface="+mn-ea"/>
                <a:cs typeface="+mn-cs"/>
              </a:rPr>
              <a:t>worked in a range of roles over my time in schools. </a:t>
            </a:r>
            <a:endParaRPr lang="en-AU"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I’m now completely my own boss and as an external consultant in schools and in private practice at Fullarton House in Adelaide with children and adolescents I affectionately refer to as the Tricky Kids; the kids whose lives are compromised by the unpredictability of their functioning, or by the capricious nature of their home life, or by both. Consequently, they find life much trickier than most and in the process make life trickier for those who care for them educate them, share classrooms with them. I am truly privileged to spend most of my days with these kids, their parents and often their teachers.</a:t>
            </a:r>
            <a:endParaRPr lang="en-AU"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In between times I enjoy presenting at conferences throughout Australia. Besides Christie and my kids, one of my greatest loves is writing. I’ve been involved in the writing of three books on working restoratively and relationally in schools, one of those, </a:t>
            </a:r>
            <a:r>
              <a:rPr lang="en-AU" sz="1200" i="1" kern="1200" dirty="0" smtClean="0">
                <a:solidFill>
                  <a:schemeClr val="tx1"/>
                </a:solidFill>
                <a:effectLst/>
                <a:latin typeface="+mn-lt"/>
                <a:ea typeface="+mn-ea"/>
                <a:cs typeface="+mn-cs"/>
              </a:rPr>
              <a:t>one as a contributor, one of those – my own book. I have a few projects in the line, one, a parenting book called ‘Raising Beaut Kids – Recipes for Parents on when to say yes and how to say no” that I’m co-writing with Mark LeMessurier. </a:t>
            </a:r>
            <a:endParaRPr lang="en-AU" sz="120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My favourite is the one we’ll work from today - the labour of love that Jane and I chiselled away at for the best part of four years. It’s my favourite because of the person who wrote it with me. Although she’d never admit it, Jane’s a dream to write with and has taught me a great deal about restorative practices with littlies. Her visual script is evidence of how Jane just gets how younger minds tick and I see it up in classrooms and counsellor’s office walls </a:t>
            </a:r>
            <a:r>
              <a:rPr lang="en-US" sz="1200" i="1" kern="1200" dirty="0" smtClean="0">
                <a:solidFill>
                  <a:schemeClr val="tx1"/>
                </a:solidFill>
                <a:effectLst/>
                <a:latin typeface="+mn-lt"/>
                <a:ea typeface="+mn-ea"/>
                <a:cs typeface="+mn-cs"/>
              </a:rPr>
              <a:t>where ever I go. </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143CAD7A-9DE1-425D-AA25-E385270F9BF5}" type="slidenum">
              <a:rPr lang="en-AU" smtClean="0"/>
              <a:t>3</a:t>
            </a:fld>
            <a:endParaRPr lang="en-AU"/>
          </a:p>
        </p:txBody>
      </p:sp>
    </p:spTree>
    <p:extLst>
      <p:ext uri="{BB962C8B-B14F-4D97-AF65-F5344CB8AC3E}">
        <p14:creationId xmlns:p14="http://schemas.microsoft.com/office/powerpoint/2010/main" val="3266842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Jane:</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What skills do kids need to work restoratively sticky note activity - list and order (Jane) </a:t>
            </a:r>
          </a:p>
          <a:p>
            <a:pPr lvl="0"/>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participants write 5 skills kids need to work restoratively on 5 different sticky notes</a:t>
            </a:r>
          </a:p>
          <a:p>
            <a:pPr lvl="0"/>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Make a list of the type of skills listed</a:t>
            </a:r>
          </a:p>
          <a:p>
            <a:pPr lvl="0"/>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Ask group to think about a child they know and think about how strongly they have this skills embedded  </a:t>
            </a:r>
          </a:p>
          <a:p>
            <a:pPr lvl="0"/>
            <a:r>
              <a:rPr lang="en-AU" sz="1200" kern="1200" dirty="0" smtClean="0">
                <a:solidFill>
                  <a:schemeClr val="tx1"/>
                </a:solidFill>
                <a:effectLst/>
                <a:latin typeface="+mn-lt"/>
                <a:ea typeface="+mn-ea"/>
                <a:cs typeface="+mn-cs"/>
              </a:rPr>
              <a:t>Place sticky </a:t>
            </a:r>
          </a:p>
          <a:p>
            <a:pPr lvl="0"/>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Ask/Brainstorm How do kids learn restorative skills? </a:t>
            </a:r>
            <a:r>
              <a:rPr lang="en-AU" sz="1200" i="1" kern="1200" dirty="0" smtClean="0">
                <a:solidFill>
                  <a:schemeClr val="tx1"/>
                </a:solidFill>
                <a:effectLst/>
                <a:latin typeface="+mn-lt"/>
                <a:ea typeface="+mn-ea"/>
                <a:cs typeface="+mn-cs"/>
              </a:rPr>
              <a:t>Modelled, explicitly taught, etc..</a:t>
            </a:r>
            <a:r>
              <a:rPr lang="en-AU" sz="1200" kern="1200" dirty="0" smtClean="0">
                <a:solidFill>
                  <a:schemeClr val="tx1"/>
                </a:solidFill>
                <a:effectLst/>
                <a:latin typeface="+mn-lt"/>
                <a:ea typeface="+mn-ea"/>
                <a:cs typeface="+mn-cs"/>
              </a:rPr>
              <a:t> </a:t>
            </a:r>
          </a:p>
          <a:p>
            <a:pPr lvl="0"/>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Give learning to play football visual diagram (I’ll explain later) </a:t>
            </a:r>
          </a:p>
          <a:p>
            <a:pPr lvl="0"/>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notes on a continuum from not yet embedded – embedded. </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43CAD7A-9DE1-425D-AA25-E385270F9BF5}" type="slidenum">
              <a:rPr lang="en-AU" smtClean="0"/>
              <a:t>4</a:t>
            </a:fld>
            <a:endParaRPr lang="en-AU"/>
          </a:p>
        </p:txBody>
      </p:sp>
    </p:spTree>
    <p:extLst>
      <p:ext uri="{BB962C8B-B14F-4D97-AF65-F5344CB8AC3E}">
        <p14:creationId xmlns:p14="http://schemas.microsoft.com/office/powerpoint/2010/main" val="3899792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43CAD7A-9DE1-425D-AA25-E385270F9BF5}" type="slidenum">
              <a:rPr lang="en-AU" smtClean="0"/>
              <a:t>5</a:t>
            </a:fld>
            <a:endParaRPr lang="en-AU"/>
          </a:p>
        </p:txBody>
      </p:sp>
    </p:spTree>
    <p:extLst>
      <p:ext uri="{BB962C8B-B14F-4D97-AF65-F5344CB8AC3E}">
        <p14:creationId xmlns:p14="http://schemas.microsoft.com/office/powerpoint/2010/main" val="286456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i="1" kern="1200" dirty="0" smtClean="0">
                <a:solidFill>
                  <a:schemeClr val="tx1"/>
                </a:solidFill>
                <a:effectLst/>
                <a:latin typeface="+mn-lt"/>
                <a:ea typeface="+mn-ea"/>
                <a:cs typeface="+mn-cs"/>
              </a:rPr>
              <a:t>If the purpose of Restorative Practice is to restore relationships in the wake of wrongdoing or conflict, then the role of Circle Time is to help build the relationships children consider worth restoring. Circle Time is a practical way to skill young, developing human beings to listen with understanding, tune into feelings, share opinions and begin to see the world from another’s viewpoint. These are the very skills children need to function successfully in any social setting</a:t>
            </a:r>
            <a:endParaRPr lang="en-AU" dirty="0"/>
          </a:p>
        </p:txBody>
      </p:sp>
      <p:sp>
        <p:nvSpPr>
          <p:cNvPr id="4" name="Slide Number Placeholder 3"/>
          <p:cNvSpPr>
            <a:spLocks noGrp="1"/>
          </p:cNvSpPr>
          <p:nvPr>
            <p:ph type="sldNum" sz="quarter" idx="10"/>
          </p:nvPr>
        </p:nvSpPr>
        <p:spPr/>
        <p:txBody>
          <a:bodyPr/>
          <a:lstStyle/>
          <a:p>
            <a:fld id="{143CAD7A-9DE1-425D-AA25-E385270F9BF5}" type="slidenum">
              <a:rPr lang="en-AU" smtClean="0"/>
              <a:t>6</a:t>
            </a:fld>
            <a:endParaRPr lang="en-AU"/>
          </a:p>
        </p:txBody>
      </p:sp>
    </p:spTree>
    <p:extLst>
      <p:ext uri="{BB962C8B-B14F-4D97-AF65-F5344CB8AC3E}">
        <p14:creationId xmlns:p14="http://schemas.microsoft.com/office/powerpoint/2010/main" val="286456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43CAD7A-9DE1-425D-AA25-E385270F9BF5}" type="slidenum">
              <a:rPr lang="en-AU" smtClean="0"/>
              <a:t>7</a:t>
            </a:fld>
            <a:endParaRPr lang="en-AU"/>
          </a:p>
        </p:txBody>
      </p:sp>
    </p:spTree>
    <p:extLst>
      <p:ext uri="{BB962C8B-B14F-4D97-AF65-F5344CB8AC3E}">
        <p14:creationId xmlns:p14="http://schemas.microsoft.com/office/powerpoint/2010/main" val="286456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Jane</a:t>
            </a:r>
            <a:r>
              <a:rPr lang="en-AU" sz="1200" kern="1200" dirty="0" smtClean="0">
                <a:solidFill>
                  <a:schemeClr val="tx1"/>
                </a:solidFill>
                <a:effectLst/>
                <a:latin typeface="+mn-lt"/>
                <a:ea typeface="+mn-ea"/>
                <a:cs typeface="+mn-cs"/>
              </a:rPr>
              <a:t>: silent statements:</a:t>
            </a:r>
          </a:p>
          <a:p>
            <a:endParaRPr lang="en-AU" sz="1200" kern="1200" dirty="0" smtClean="0">
              <a:solidFill>
                <a:schemeClr val="tx1"/>
              </a:solidFill>
              <a:effectLst/>
              <a:latin typeface="+mn-lt"/>
              <a:ea typeface="+mn-ea"/>
              <a:cs typeface="+mn-cs"/>
            </a:endParaRPr>
          </a:p>
          <a:p>
            <a:pPr marL="171450" lvl="0" indent="-171450">
              <a:buFont typeface="Arial" pitchFamily="34" charset="0"/>
              <a:buChar char="•"/>
            </a:pPr>
            <a:r>
              <a:rPr lang="en-AU" sz="1200" kern="1200" dirty="0" smtClean="0">
                <a:solidFill>
                  <a:schemeClr val="tx1"/>
                </a:solidFill>
                <a:effectLst/>
                <a:latin typeface="+mn-lt"/>
                <a:ea typeface="+mn-ea"/>
                <a:cs typeface="+mn-cs"/>
              </a:rPr>
              <a:t>those just starting with RP’s at their school</a:t>
            </a:r>
          </a:p>
          <a:p>
            <a:pPr marL="171450" lvl="0" indent="-171450">
              <a:buFont typeface="Arial" pitchFamily="34" charset="0"/>
              <a:buChar char="•"/>
            </a:pPr>
            <a:r>
              <a:rPr lang="en-AU" sz="1200" kern="1200" dirty="0" smtClean="0">
                <a:solidFill>
                  <a:schemeClr val="tx1"/>
                </a:solidFill>
                <a:effectLst/>
                <a:latin typeface="+mn-lt"/>
                <a:ea typeface="+mn-ea"/>
                <a:cs typeface="+mn-cs"/>
              </a:rPr>
              <a:t>For those looking to teach restorative thinking to younger students</a:t>
            </a:r>
          </a:p>
          <a:p>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Bill</a:t>
            </a:r>
            <a:r>
              <a:rPr lang="en-AU" sz="1200" kern="1200" dirty="0" smtClean="0">
                <a:solidFill>
                  <a:schemeClr val="tx1"/>
                </a:solidFill>
                <a:effectLst/>
                <a:latin typeface="+mn-lt"/>
                <a:ea typeface="+mn-ea"/>
                <a:cs typeface="+mn-cs"/>
              </a:rPr>
              <a:t>: Wrestling ring introductions (refer</a:t>
            </a:r>
            <a:r>
              <a:rPr lang="en-AU" sz="1200" kern="1200" baseline="0" dirty="0" smtClean="0">
                <a:solidFill>
                  <a:schemeClr val="tx1"/>
                </a:solidFill>
                <a:effectLst/>
                <a:latin typeface="+mn-lt"/>
                <a:ea typeface="+mn-ea"/>
                <a:cs typeface="+mn-cs"/>
              </a:rPr>
              <a:t> to slide)</a:t>
            </a:r>
            <a:endParaRPr lang="en-AU" dirty="0"/>
          </a:p>
        </p:txBody>
      </p:sp>
      <p:sp>
        <p:nvSpPr>
          <p:cNvPr id="4" name="Slide Number Placeholder 3"/>
          <p:cNvSpPr>
            <a:spLocks noGrp="1"/>
          </p:cNvSpPr>
          <p:nvPr>
            <p:ph type="sldNum" sz="quarter" idx="10"/>
          </p:nvPr>
        </p:nvSpPr>
        <p:spPr/>
        <p:txBody>
          <a:bodyPr/>
          <a:lstStyle/>
          <a:p>
            <a:fld id="{143CAD7A-9DE1-425D-AA25-E385270F9BF5}" type="slidenum">
              <a:rPr lang="en-AU" smtClean="0"/>
              <a:t>8</a:t>
            </a:fld>
            <a:endParaRPr lang="en-AU"/>
          </a:p>
        </p:txBody>
      </p:sp>
    </p:spTree>
    <p:extLst>
      <p:ext uri="{BB962C8B-B14F-4D97-AF65-F5344CB8AC3E}">
        <p14:creationId xmlns:p14="http://schemas.microsoft.com/office/powerpoint/2010/main" val="479118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Jane:</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Explain why this is an important concept for kids – take from introduction to session in the manual:</a:t>
            </a:r>
          </a:p>
          <a:p>
            <a:endParaRPr lang="en-AU" sz="1200" i="1"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People can be hurt on the outside (physically), on the inside (emotionally) and sometimes both. Children benefit from the chance to safely share stories of their own hurts and practise distinguishing between different types of hurts as well as considering the different emotions triggered by hurts.</a:t>
            </a:r>
            <a:endParaRPr lang="en-AU" sz="1600" kern="1200" dirty="0" smtClean="0">
              <a:solidFill>
                <a:schemeClr val="tx1"/>
              </a:solidFill>
              <a:effectLst/>
              <a:latin typeface="+mn-lt"/>
              <a:ea typeface="+mn-ea"/>
              <a:cs typeface="+mn-cs"/>
            </a:endParaRPr>
          </a:p>
          <a:p>
            <a:pPr lvl="1"/>
            <a:endParaRPr lang="en-AU" sz="1200" kern="1200" dirty="0" smtClean="0">
              <a:solidFill>
                <a:schemeClr val="tx1"/>
              </a:solidFill>
              <a:effectLst/>
              <a:latin typeface="+mn-lt"/>
              <a:ea typeface="+mn-ea"/>
              <a:cs typeface="+mn-cs"/>
            </a:endParaRPr>
          </a:p>
          <a:p>
            <a:pPr marL="171450" lvl="0" indent="-171450">
              <a:buFont typeface="Arial" pitchFamily="34" charset="0"/>
              <a:buChar char="•"/>
            </a:pPr>
            <a:r>
              <a:rPr lang="en-AU" sz="1200" kern="1200" dirty="0" smtClean="0">
                <a:solidFill>
                  <a:schemeClr val="tx1"/>
                </a:solidFill>
                <a:effectLst/>
                <a:latin typeface="+mn-lt"/>
                <a:ea typeface="+mn-ea"/>
                <a:cs typeface="+mn-cs"/>
              </a:rPr>
              <a:t>Sorting task p34 – in small groups sort pictures into inside and outside hurts</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43CAD7A-9DE1-425D-AA25-E385270F9BF5}" type="slidenum">
              <a:rPr lang="en-AU" smtClean="0"/>
              <a:t>9</a:t>
            </a:fld>
            <a:endParaRPr lang="en-AU"/>
          </a:p>
        </p:txBody>
      </p:sp>
    </p:spTree>
    <p:extLst>
      <p:ext uri="{BB962C8B-B14F-4D97-AF65-F5344CB8AC3E}">
        <p14:creationId xmlns:p14="http://schemas.microsoft.com/office/powerpoint/2010/main" val="1474712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60D8A473-F3E4-4EB1-AAFE-B60D0BA3162D}" type="datetimeFigureOut">
              <a:rPr lang="en-AU" smtClean="0"/>
              <a:t>6/09/2018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1919546-C7B5-4D6E-8367-88BB1D622EBC}" type="slidenum">
              <a:rPr lang="en-AU" smtClean="0"/>
              <a:t>‹#›</a:t>
            </a:fld>
            <a:endParaRPr lang="en-AU"/>
          </a:p>
        </p:txBody>
      </p:sp>
    </p:spTree>
    <p:extLst>
      <p:ext uri="{BB962C8B-B14F-4D97-AF65-F5344CB8AC3E}">
        <p14:creationId xmlns:p14="http://schemas.microsoft.com/office/powerpoint/2010/main" val="3674726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0D8A473-F3E4-4EB1-AAFE-B60D0BA3162D}" type="datetimeFigureOut">
              <a:rPr lang="en-AU" smtClean="0"/>
              <a:t>6/09/2018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1919546-C7B5-4D6E-8367-88BB1D622EBC}" type="slidenum">
              <a:rPr lang="en-AU" smtClean="0"/>
              <a:t>‹#›</a:t>
            </a:fld>
            <a:endParaRPr lang="en-AU"/>
          </a:p>
        </p:txBody>
      </p:sp>
    </p:spTree>
    <p:extLst>
      <p:ext uri="{BB962C8B-B14F-4D97-AF65-F5344CB8AC3E}">
        <p14:creationId xmlns:p14="http://schemas.microsoft.com/office/powerpoint/2010/main" val="4050438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0D8A473-F3E4-4EB1-AAFE-B60D0BA3162D}" type="datetimeFigureOut">
              <a:rPr lang="en-AU" smtClean="0"/>
              <a:t>6/09/2018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1919546-C7B5-4D6E-8367-88BB1D622EBC}" type="slidenum">
              <a:rPr lang="en-AU" smtClean="0"/>
              <a:t>‹#›</a:t>
            </a:fld>
            <a:endParaRPr lang="en-AU"/>
          </a:p>
        </p:txBody>
      </p:sp>
    </p:spTree>
    <p:extLst>
      <p:ext uri="{BB962C8B-B14F-4D97-AF65-F5344CB8AC3E}">
        <p14:creationId xmlns:p14="http://schemas.microsoft.com/office/powerpoint/2010/main" val="1293610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0D8A473-F3E4-4EB1-AAFE-B60D0BA3162D}" type="datetimeFigureOut">
              <a:rPr lang="en-AU" smtClean="0"/>
              <a:t>6/09/2018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1919546-C7B5-4D6E-8367-88BB1D622EBC}" type="slidenum">
              <a:rPr lang="en-AU" smtClean="0"/>
              <a:t>‹#›</a:t>
            </a:fld>
            <a:endParaRPr lang="en-AU"/>
          </a:p>
        </p:txBody>
      </p:sp>
    </p:spTree>
    <p:extLst>
      <p:ext uri="{BB962C8B-B14F-4D97-AF65-F5344CB8AC3E}">
        <p14:creationId xmlns:p14="http://schemas.microsoft.com/office/powerpoint/2010/main" val="1934282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D8A473-F3E4-4EB1-AAFE-B60D0BA3162D}" type="datetimeFigureOut">
              <a:rPr lang="en-AU" smtClean="0"/>
              <a:t>6/09/2018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1919546-C7B5-4D6E-8367-88BB1D622EBC}" type="slidenum">
              <a:rPr lang="en-AU" smtClean="0"/>
              <a:t>‹#›</a:t>
            </a:fld>
            <a:endParaRPr lang="en-AU"/>
          </a:p>
        </p:txBody>
      </p:sp>
    </p:spTree>
    <p:extLst>
      <p:ext uri="{BB962C8B-B14F-4D97-AF65-F5344CB8AC3E}">
        <p14:creationId xmlns:p14="http://schemas.microsoft.com/office/powerpoint/2010/main" val="3901299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60D8A473-F3E4-4EB1-AAFE-B60D0BA3162D}" type="datetimeFigureOut">
              <a:rPr lang="en-AU" smtClean="0"/>
              <a:t>6/09/2018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1919546-C7B5-4D6E-8367-88BB1D622EBC}" type="slidenum">
              <a:rPr lang="en-AU" smtClean="0"/>
              <a:t>‹#›</a:t>
            </a:fld>
            <a:endParaRPr lang="en-AU"/>
          </a:p>
        </p:txBody>
      </p:sp>
    </p:spTree>
    <p:extLst>
      <p:ext uri="{BB962C8B-B14F-4D97-AF65-F5344CB8AC3E}">
        <p14:creationId xmlns:p14="http://schemas.microsoft.com/office/powerpoint/2010/main" val="1796094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60D8A473-F3E4-4EB1-AAFE-B60D0BA3162D}" type="datetimeFigureOut">
              <a:rPr lang="en-AU" smtClean="0"/>
              <a:t>6/09/2018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1919546-C7B5-4D6E-8367-88BB1D622EBC}" type="slidenum">
              <a:rPr lang="en-AU" smtClean="0"/>
              <a:t>‹#›</a:t>
            </a:fld>
            <a:endParaRPr lang="en-AU"/>
          </a:p>
        </p:txBody>
      </p:sp>
    </p:spTree>
    <p:extLst>
      <p:ext uri="{BB962C8B-B14F-4D97-AF65-F5344CB8AC3E}">
        <p14:creationId xmlns:p14="http://schemas.microsoft.com/office/powerpoint/2010/main" val="623095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60D8A473-F3E4-4EB1-AAFE-B60D0BA3162D}" type="datetimeFigureOut">
              <a:rPr lang="en-AU" smtClean="0"/>
              <a:t>6/09/2018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1919546-C7B5-4D6E-8367-88BB1D622EBC}" type="slidenum">
              <a:rPr lang="en-AU" smtClean="0"/>
              <a:t>‹#›</a:t>
            </a:fld>
            <a:endParaRPr lang="en-AU"/>
          </a:p>
        </p:txBody>
      </p:sp>
    </p:spTree>
    <p:extLst>
      <p:ext uri="{BB962C8B-B14F-4D97-AF65-F5344CB8AC3E}">
        <p14:creationId xmlns:p14="http://schemas.microsoft.com/office/powerpoint/2010/main" val="1704392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D8A473-F3E4-4EB1-AAFE-B60D0BA3162D}" type="datetimeFigureOut">
              <a:rPr lang="en-AU" smtClean="0"/>
              <a:t>6/09/2018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1919546-C7B5-4D6E-8367-88BB1D622EBC}" type="slidenum">
              <a:rPr lang="en-AU" smtClean="0"/>
              <a:t>‹#›</a:t>
            </a:fld>
            <a:endParaRPr lang="en-AU"/>
          </a:p>
        </p:txBody>
      </p:sp>
    </p:spTree>
    <p:extLst>
      <p:ext uri="{BB962C8B-B14F-4D97-AF65-F5344CB8AC3E}">
        <p14:creationId xmlns:p14="http://schemas.microsoft.com/office/powerpoint/2010/main" val="1782886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D8A473-F3E4-4EB1-AAFE-B60D0BA3162D}" type="datetimeFigureOut">
              <a:rPr lang="en-AU" smtClean="0"/>
              <a:t>6/09/2018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1919546-C7B5-4D6E-8367-88BB1D622EBC}" type="slidenum">
              <a:rPr lang="en-AU" smtClean="0"/>
              <a:t>‹#›</a:t>
            </a:fld>
            <a:endParaRPr lang="en-AU"/>
          </a:p>
        </p:txBody>
      </p:sp>
    </p:spTree>
    <p:extLst>
      <p:ext uri="{BB962C8B-B14F-4D97-AF65-F5344CB8AC3E}">
        <p14:creationId xmlns:p14="http://schemas.microsoft.com/office/powerpoint/2010/main" val="1966184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D8A473-F3E4-4EB1-AAFE-B60D0BA3162D}" type="datetimeFigureOut">
              <a:rPr lang="en-AU" smtClean="0"/>
              <a:t>6/09/2018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1919546-C7B5-4D6E-8367-88BB1D622EBC}" type="slidenum">
              <a:rPr lang="en-AU" smtClean="0"/>
              <a:t>‹#›</a:t>
            </a:fld>
            <a:endParaRPr lang="en-AU"/>
          </a:p>
        </p:txBody>
      </p:sp>
    </p:spTree>
    <p:extLst>
      <p:ext uri="{BB962C8B-B14F-4D97-AF65-F5344CB8AC3E}">
        <p14:creationId xmlns:p14="http://schemas.microsoft.com/office/powerpoint/2010/main" val="3538916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D8A473-F3E4-4EB1-AAFE-B60D0BA3162D}" type="datetimeFigureOut">
              <a:rPr lang="en-AU" smtClean="0"/>
              <a:t>6/09/2018</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919546-C7B5-4D6E-8367-88BB1D622EBC}" type="slidenum">
              <a:rPr lang="en-AU" smtClean="0"/>
              <a:t>‹#›</a:t>
            </a:fld>
            <a:endParaRPr lang="en-AU"/>
          </a:p>
        </p:txBody>
      </p:sp>
    </p:spTree>
    <p:extLst>
      <p:ext uri="{BB962C8B-B14F-4D97-AF65-F5344CB8AC3E}">
        <p14:creationId xmlns:p14="http://schemas.microsoft.com/office/powerpoint/2010/main" val="303479838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comments" Target="../comments/comment1.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image" Target="../media/image18.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20.wmf"/><Relationship Id="rId4" Type="http://schemas.openxmlformats.org/officeDocument/2006/relationships/diagramData" Target="../diagrams/data2.xml"/><Relationship Id="rId9" Type="http://schemas.openxmlformats.org/officeDocument/2006/relationships/image" Target="../media/image19.w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hyperlink" Target="http://www.google.com.au/url?sa=i&amp;rct=j&amp;q=smiling+monkey&amp;source=images&amp;cd=&amp;cad=rja&amp;docid=tMdz9fbrmeOpOM&amp;tbnid=qqvBAUHfM_AYhM:&amp;ved=0CAUQjRw&amp;url=http://aonyango.blogspot.com/2012/07/animal-planet.html&amp;ei=GAO1UeDeIYqkkgWDt4GYAQ&amp;bvm=bv.47534661,d.dGI&amp;psig=AFQjCNE_gUJleXs2xYbyfwNjcGK3TWe6HA&amp;ust=1370903686929807"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849" y="5177309"/>
            <a:ext cx="3616032" cy="3361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4311078"/>
            <a:ext cx="4105546"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5661248"/>
            <a:ext cx="3616032" cy="3361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95760" y="3122946"/>
            <a:ext cx="5208534" cy="3096344"/>
          </a:xfrm>
        </p:spPr>
        <p:txBody>
          <a:bodyPr>
            <a:normAutofit/>
          </a:bodyPr>
          <a:lstStyle/>
          <a:p>
            <a:pPr algn="l"/>
            <a:r>
              <a:rPr lang="en-AU" b="1" dirty="0" smtClean="0">
                <a:solidFill>
                  <a:srgbClr val="7030A0"/>
                </a:solidFill>
                <a:latin typeface="+mn-lt"/>
              </a:rPr>
              <a:t>Explicitly </a:t>
            </a:r>
            <a:r>
              <a:rPr lang="en-AU" b="1" dirty="0">
                <a:solidFill>
                  <a:srgbClr val="7030A0"/>
                </a:solidFill>
                <a:latin typeface="+mn-lt"/>
              </a:rPr>
              <a:t>Teaching Restorative Thinking and Behaviour to </a:t>
            </a:r>
            <a:r>
              <a:rPr lang="en-AU" b="1" dirty="0" smtClean="0">
                <a:solidFill>
                  <a:srgbClr val="7030A0"/>
                </a:solidFill>
                <a:latin typeface="+mn-lt"/>
              </a:rPr>
              <a:t/>
            </a:r>
            <a:br>
              <a:rPr lang="en-AU" b="1" dirty="0" smtClean="0">
                <a:solidFill>
                  <a:srgbClr val="7030A0"/>
                </a:solidFill>
                <a:latin typeface="+mn-lt"/>
              </a:rPr>
            </a:br>
            <a:r>
              <a:rPr lang="en-AU" b="1" dirty="0" smtClean="0">
                <a:solidFill>
                  <a:srgbClr val="7030A0"/>
                </a:solidFill>
                <a:latin typeface="+mn-lt"/>
              </a:rPr>
              <a:t>Students</a:t>
            </a:r>
            <a:endParaRPr lang="en-AU" b="1" dirty="0">
              <a:solidFill>
                <a:srgbClr val="7030A0"/>
              </a:solidFill>
              <a:latin typeface="+mn-lt"/>
            </a:endParaRPr>
          </a:p>
        </p:txBody>
      </p:sp>
      <p:sp>
        <p:nvSpPr>
          <p:cNvPr id="7" name="TextBox 6"/>
          <p:cNvSpPr txBox="1"/>
          <p:nvPr/>
        </p:nvSpPr>
        <p:spPr>
          <a:xfrm>
            <a:off x="2900027" y="361438"/>
            <a:ext cx="5976664" cy="584775"/>
          </a:xfrm>
          <a:prstGeom prst="rect">
            <a:avLst/>
          </a:prstGeom>
          <a:noFill/>
        </p:spPr>
        <p:txBody>
          <a:bodyPr wrap="square" rtlCol="0">
            <a:spAutoFit/>
          </a:bodyPr>
          <a:lstStyle/>
          <a:p>
            <a:pPr algn="r"/>
            <a:r>
              <a:rPr lang="en-AU" sz="3200" dirty="0" smtClean="0">
                <a:solidFill>
                  <a:schemeClr val="bg2">
                    <a:lumMod val="50000"/>
                  </a:schemeClr>
                </a:solidFill>
                <a:latin typeface="Franklin Gothic Medium" pitchFamily="34" charset="0"/>
              </a:rPr>
              <a:t>Bill Hansberry</a:t>
            </a:r>
            <a:endParaRPr lang="en-AU" sz="3200" dirty="0">
              <a:solidFill>
                <a:schemeClr val="bg2">
                  <a:lumMod val="50000"/>
                </a:schemeClr>
              </a:solidFill>
              <a:latin typeface="Franklin Gothic Medium" pitchFamily="34" charset="0"/>
            </a:endParaRPr>
          </a:p>
        </p:txBody>
      </p:sp>
      <p:sp>
        <p:nvSpPr>
          <p:cNvPr id="12" name="TextBox 11"/>
          <p:cNvSpPr txBox="1"/>
          <p:nvPr/>
        </p:nvSpPr>
        <p:spPr>
          <a:xfrm>
            <a:off x="4812610" y="1839773"/>
            <a:ext cx="3335204" cy="707886"/>
          </a:xfrm>
          <a:prstGeom prst="rect">
            <a:avLst/>
          </a:prstGeom>
          <a:noFill/>
        </p:spPr>
        <p:txBody>
          <a:bodyPr wrap="square" rtlCol="0">
            <a:spAutoFit/>
          </a:bodyPr>
          <a:lstStyle/>
          <a:p>
            <a:pPr algn="r"/>
            <a:endParaRPr lang="en-AU" sz="4000" b="1" dirty="0">
              <a:solidFill>
                <a:schemeClr val="bg2">
                  <a:lumMod val="50000"/>
                </a:schemeClr>
              </a:solidFill>
              <a:latin typeface="Franklin Gothic Medium" pitchFamily="34" charset="0"/>
            </a:endParaRPr>
          </a:p>
        </p:txBody>
      </p:sp>
      <p:pic>
        <p:nvPicPr>
          <p:cNvPr id="3" name="Picture 2" descr="C:\Users\The Hansberry's\Dropbox\Grab and Go\Marketing\Cover III - curv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11495" y="1809302"/>
            <a:ext cx="3451034" cy="4882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778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1026" name="Picture 2" descr="C:\Users\The Hansberry's\Dropbox\family business\Hansberry Educational consulting\Consulting\conferences\2013 conferences\RPI Melbourne\Bills pages (1)\12844 IYH Grab and Go Circle Time Kit D3 13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906" b="29467"/>
          <a:stretch/>
        </p:blipFill>
        <p:spPr bwMode="auto">
          <a:xfrm>
            <a:off x="2267744" y="100269"/>
            <a:ext cx="5936006" cy="623613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The Hansberry's\Dropbox\family business\Hansberry Educational consulting\Consulting\conferences\2013 conferences\RPI Melbourne\Bills pages (1)\12844 IYH Grab and Go Circle Time Kit D3 8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786" b="47750"/>
          <a:stretch/>
        </p:blipFill>
        <p:spPr bwMode="auto">
          <a:xfrm>
            <a:off x="323528" y="836712"/>
            <a:ext cx="7289711" cy="57539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83768" y="249712"/>
            <a:ext cx="6480720" cy="461665"/>
          </a:xfrm>
          <a:prstGeom prst="rect">
            <a:avLst/>
          </a:prstGeom>
          <a:noFill/>
        </p:spPr>
        <p:txBody>
          <a:bodyPr wrap="square" rtlCol="0">
            <a:spAutoFit/>
          </a:bodyPr>
          <a:lstStyle/>
          <a:p>
            <a:pPr algn="r"/>
            <a:r>
              <a:rPr lang="en-AU" dirty="0">
                <a:solidFill>
                  <a:srgbClr val="0070C0"/>
                </a:solidFill>
                <a:latin typeface="Kristen ITC" pitchFamily="66" charset="0"/>
              </a:rPr>
              <a:t>From session 9 </a:t>
            </a:r>
            <a:r>
              <a:rPr lang="en-AU" sz="2400" b="1" dirty="0">
                <a:solidFill>
                  <a:srgbClr val="0070C0"/>
                </a:solidFill>
                <a:latin typeface="Kristen ITC" pitchFamily="66" charset="0"/>
              </a:rPr>
              <a:t>Seeing Things Differently</a:t>
            </a:r>
          </a:p>
        </p:txBody>
      </p:sp>
    </p:spTree>
    <p:extLst>
      <p:ext uri="{BB962C8B-B14F-4D97-AF65-F5344CB8AC3E}">
        <p14:creationId xmlns:p14="http://schemas.microsoft.com/office/powerpoint/2010/main" val="213556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fade">
                                      <p:cBhvr>
                                        <p:cTn id="13"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TextBox 4"/>
          <p:cNvSpPr txBox="1"/>
          <p:nvPr/>
        </p:nvSpPr>
        <p:spPr>
          <a:xfrm>
            <a:off x="2814153" y="301631"/>
            <a:ext cx="4995120" cy="523220"/>
          </a:xfrm>
          <a:prstGeom prst="rect">
            <a:avLst/>
          </a:prstGeom>
          <a:noFill/>
        </p:spPr>
        <p:txBody>
          <a:bodyPr wrap="square" rtlCol="0">
            <a:spAutoFit/>
          </a:bodyPr>
          <a:lstStyle/>
          <a:p>
            <a:pPr algn="r"/>
            <a:r>
              <a:rPr lang="en-AU" sz="2400" dirty="0">
                <a:solidFill>
                  <a:srgbClr val="0070C0"/>
                </a:solidFill>
                <a:latin typeface="Kristen ITC" pitchFamily="66" charset="0"/>
              </a:rPr>
              <a:t>From</a:t>
            </a:r>
            <a:r>
              <a:rPr lang="en-AU" sz="2800" dirty="0" smtClean="0">
                <a:solidFill>
                  <a:srgbClr val="0070C0"/>
                </a:solidFill>
                <a:latin typeface="Gill Sans Ultra Bold Condensed" pitchFamily="34" charset="0"/>
              </a:rPr>
              <a:t> </a:t>
            </a:r>
            <a:r>
              <a:rPr lang="en-AU" sz="2400" dirty="0">
                <a:solidFill>
                  <a:srgbClr val="0070C0"/>
                </a:solidFill>
                <a:latin typeface="Kristen ITC" pitchFamily="66" charset="0"/>
              </a:rPr>
              <a:t>sessions 6 &amp; 7</a:t>
            </a:r>
          </a:p>
        </p:txBody>
      </p:sp>
      <p:sp>
        <p:nvSpPr>
          <p:cNvPr id="4" name="TextBox 3"/>
          <p:cNvSpPr txBox="1"/>
          <p:nvPr/>
        </p:nvSpPr>
        <p:spPr>
          <a:xfrm>
            <a:off x="1259632" y="2397391"/>
            <a:ext cx="6912768" cy="2308324"/>
          </a:xfrm>
          <a:prstGeom prst="rect">
            <a:avLst/>
          </a:prstGeom>
          <a:noFill/>
        </p:spPr>
        <p:txBody>
          <a:bodyPr wrap="square" rtlCol="0">
            <a:spAutoFit/>
          </a:bodyPr>
          <a:lstStyle/>
          <a:p>
            <a:r>
              <a:rPr lang="en-AU" sz="3600" dirty="0"/>
              <a:t>What do we know as </a:t>
            </a:r>
            <a:r>
              <a:rPr lang="en-AU" sz="3600" dirty="0" smtClean="0"/>
              <a:t>Restorative </a:t>
            </a:r>
            <a:r>
              <a:rPr lang="en-AU" sz="3600" dirty="0"/>
              <a:t>practitioners about </a:t>
            </a:r>
            <a:r>
              <a:rPr lang="en-AU" sz="3600" dirty="0" smtClean="0"/>
              <a:t>meeting the needs of </a:t>
            </a:r>
            <a:r>
              <a:rPr lang="en-AU" sz="3600" dirty="0"/>
              <a:t>those in an </a:t>
            </a:r>
            <a:r>
              <a:rPr lang="en-AU" sz="3600" dirty="0" smtClean="0"/>
              <a:t>incident of conflict or harm? </a:t>
            </a:r>
            <a:endParaRPr lang="en-AU" sz="3600" dirty="0"/>
          </a:p>
        </p:txBody>
      </p:sp>
      <p:pic>
        <p:nvPicPr>
          <p:cNvPr id="1028" name="Picture 4" descr="C:\Users\Bill Hansberry\Dropbox\family business\Hansberry Educational consulting\Consulting\conferences\2013 conferences\RPI Melbourne\Bills pages (1)\12844 IYH Grab and Go Circle Time Kit D3 6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9539"/>
          <a:stretch/>
        </p:blipFill>
        <p:spPr bwMode="auto">
          <a:xfrm>
            <a:off x="683568" y="1535337"/>
            <a:ext cx="5900847" cy="253877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Bill Hansberry\Dropbox\family business\Hansberry Educational consulting\Consulting\conferences\2013 conferences\RPI Melbourne\Bills pages (1)\12844 IYH Grab and Go Circle Time Kit D3 7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72094"/>
          <a:stretch/>
        </p:blipFill>
        <p:spPr bwMode="auto">
          <a:xfrm>
            <a:off x="2788664" y="3501008"/>
            <a:ext cx="6025675" cy="2397990"/>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ular Callout 1"/>
          <p:cNvSpPr/>
          <p:nvPr/>
        </p:nvSpPr>
        <p:spPr>
          <a:xfrm>
            <a:off x="5806008" y="1538409"/>
            <a:ext cx="2730171" cy="208823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smtClean="0"/>
              <a:t>We’ll do this today as it’s a powerful theme for older kids</a:t>
            </a:r>
            <a:r>
              <a:rPr lang="en-AU" dirty="0" smtClean="0"/>
              <a:t> </a:t>
            </a:r>
            <a:endParaRPr lang="en-AU" dirty="0"/>
          </a:p>
        </p:txBody>
      </p:sp>
    </p:spTree>
    <p:extLst>
      <p:ext uri="{BB962C8B-B14F-4D97-AF65-F5344CB8AC3E}">
        <p14:creationId xmlns:p14="http://schemas.microsoft.com/office/powerpoint/2010/main" val="47743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8"/>
                                        </p:tgtEl>
                                      </p:cBhvr>
                                    </p:animEffect>
                                    <p:set>
                                      <p:cBhvr>
                                        <p:cTn id="7" dur="1" fill="hold">
                                          <p:stCondLst>
                                            <p:cond delay="499"/>
                                          </p:stCondLst>
                                        </p:cTn>
                                        <p:tgtEl>
                                          <p:spTgt spid="102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029"/>
                                        </p:tgtEl>
                                      </p:cBhvr>
                                    </p:animEffect>
                                    <p:set>
                                      <p:cBhvr>
                                        <p:cTn id="10" dur="1" fill="hold">
                                          <p:stCondLst>
                                            <p:cond delay="499"/>
                                          </p:stCondLst>
                                        </p:cTn>
                                        <p:tgtEl>
                                          <p:spTgt spid="1029"/>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050" name="Picture 2" descr="C:\Users\Bill Hansberry\Dropbox\family business\Hansberry Educational consulting\Consulting\conferences\2013 conferences\RPI Melbourne\Bills pages (1)\12844 IYH Grab and Go Circle Time Kit D3 6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5107"/>
          <a:stretch/>
        </p:blipFill>
        <p:spPr bwMode="auto">
          <a:xfrm>
            <a:off x="1403648" y="1052736"/>
            <a:ext cx="7408150" cy="574103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763688" y="341516"/>
            <a:ext cx="7024446" cy="461665"/>
          </a:xfrm>
          <a:prstGeom prst="rect">
            <a:avLst/>
          </a:prstGeom>
          <a:noFill/>
        </p:spPr>
        <p:txBody>
          <a:bodyPr wrap="square" rtlCol="0">
            <a:spAutoFit/>
          </a:bodyPr>
          <a:lstStyle/>
          <a:p>
            <a:pPr algn="r"/>
            <a:r>
              <a:rPr lang="en-AU" dirty="0">
                <a:solidFill>
                  <a:srgbClr val="0070C0"/>
                </a:solidFill>
                <a:latin typeface="Kristen ITC" pitchFamily="66" charset="0"/>
              </a:rPr>
              <a:t>From session 6 </a:t>
            </a:r>
            <a:r>
              <a:rPr lang="en-AU" dirty="0" smtClean="0">
                <a:solidFill>
                  <a:srgbClr val="0070C0"/>
                </a:solidFill>
                <a:latin typeface="Kristen ITC" pitchFamily="66" charset="0"/>
              </a:rPr>
              <a:t> </a:t>
            </a:r>
            <a:r>
              <a:rPr lang="en-AU" sz="2400" b="1" dirty="0" smtClean="0">
                <a:solidFill>
                  <a:srgbClr val="0070C0"/>
                </a:solidFill>
                <a:latin typeface="Kristen ITC" pitchFamily="66" charset="0"/>
              </a:rPr>
              <a:t>What </a:t>
            </a:r>
            <a:r>
              <a:rPr lang="en-AU" sz="2400" b="1" dirty="0">
                <a:solidFill>
                  <a:srgbClr val="0070C0"/>
                </a:solidFill>
                <a:latin typeface="Kristen ITC" pitchFamily="66" charset="0"/>
              </a:rPr>
              <a:t>we need when we are hurt</a:t>
            </a:r>
          </a:p>
        </p:txBody>
      </p:sp>
    </p:spTree>
    <p:extLst>
      <p:ext uri="{BB962C8B-B14F-4D97-AF65-F5344CB8AC3E}">
        <p14:creationId xmlns:p14="http://schemas.microsoft.com/office/powerpoint/2010/main" val="31939112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7" name="TextBox 6"/>
          <p:cNvSpPr txBox="1"/>
          <p:nvPr/>
        </p:nvSpPr>
        <p:spPr>
          <a:xfrm>
            <a:off x="5524273" y="980728"/>
            <a:ext cx="3512223" cy="1354217"/>
          </a:xfrm>
          <a:prstGeom prst="rect">
            <a:avLst/>
          </a:prstGeom>
          <a:noFill/>
        </p:spPr>
        <p:txBody>
          <a:bodyPr wrap="square" rtlCol="0">
            <a:spAutoFit/>
          </a:bodyPr>
          <a:lstStyle/>
          <a:p>
            <a:pPr algn="r"/>
            <a:r>
              <a:rPr lang="en-AU" dirty="0">
                <a:solidFill>
                  <a:srgbClr val="0070C0"/>
                </a:solidFill>
                <a:latin typeface="Kristen ITC" pitchFamily="66" charset="0"/>
              </a:rPr>
              <a:t>From session </a:t>
            </a:r>
            <a:r>
              <a:rPr lang="en-AU" dirty="0" smtClean="0">
                <a:solidFill>
                  <a:srgbClr val="0070C0"/>
                </a:solidFill>
                <a:latin typeface="Kristen ITC" pitchFamily="66" charset="0"/>
              </a:rPr>
              <a:t>11  </a:t>
            </a:r>
            <a:r>
              <a:rPr lang="en-AU" sz="3200" b="1" dirty="0" smtClean="0">
                <a:solidFill>
                  <a:srgbClr val="0070C0"/>
                </a:solidFill>
                <a:latin typeface="Kristen ITC" pitchFamily="66" charset="0"/>
              </a:rPr>
              <a:t>Questions That </a:t>
            </a:r>
            <a:r>
              <a:rPr lang="en-AU" sz="3200" b="1" dirty="0">
                <a:solidFill>
                  <a:srgbClr val="0070C0"/>
                </a:solidFill>
                <a:latin typeface="Kristen ITC" pitchFamily="66" charset="0"/>
              </a:rPr>
              <a:t>H</a:t>
            </a:r>
            <a:r>
              <a:rPr lang="en-AU" sz="3200" b="1" dirty="0" smtClean="0">
                <a:solidFill>
                  <a:srgbClr val="0070C0"/>
                </a:solidFill>
                <a:latin typeface="Kristen ITC" pitchFamily="66" charset="0"/>
              </a:rPr>
              <a:t>elp </a:t>
            </a:r>
            <a:r>
              <a:rPr lang="en-AU" sz="3200" b="1" dirty="0">
                <a:solidFill>
                  <a:srgbClr val="0070C0"/>
                </a:solidFill>
                <a:latin typeface="Kristen ITC" pitchFamily="66" charset="0"/>
              </a:rPr>
              <a:t>F</a:t>
            </a:r>
            <a:r>
              <a:rPr lang="en-AU" sz="3200" b="1" dirty="0" smtClean="0">
                <a:solidFill>
                  <a:srgbClr val="0070C0"/>
                </a:solidFill>
                <a:latin typeface="Kristen ITC" pitchFamily="66" charset="0"/>
              </a:rPr>
              <a:t>ix </a:t>
            </a:r>
            <a:r>
              <a:rPr lang="en-AU" sz="3200" b="1" dirty="0">
                <a:solidFill>
                  <a:srgbClr val="0070C0"/>
                </a:solidFill>
                <a:latin typeface="Kristen ITC" pitchFamily="66" charset="0"/>
              </a:rPr>
              <a:t>T</a:t>
            </a:r>
            <a:r>
              <a:rPr lang="en-AU" sz="3200" b="1" dirty="0" smtClean="0">
                <a:solidFill>
                  <a:srgbClr val="0070C0"/>
                </a:solidFill>
                <a:latin typeface="Kristen ITC" pitchFamily="66" charset="0"/>
              </a:rPr>
              <a:t>hings</a:t>
            </a:r>
            <a:endParaRPr lang="en-AU" sz="3200" b="1" dirty="0">
              <a:solidFill>
                <a:srgbClr val="0070C0"/>
              </a:solidFill>
              <a:latin typeface="Kristen ITC" pitchFamily="66" charset="0"/>
            </a:endParaRPr>
          </a:p>
        </p:txBody>
      </p:sp>
      <p:pic>
        <p:nvPicPr>
          <p:cNvPr id="3074" name="Picture 2" descr="C:\Users\Bill Hansberry\Dropbox\family business\Hansberry Educational consulting\Consulting\conferences\2013 conferences\RPI Melbourne\Bills pages (1)\12844 IYH Grab and Go Circle Time Kit D3 1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88640"/>
            <a:ext cx="4608512" cy="6555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9071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849" y="5177309"/>
            <a:ext cx="3616032" cy="3361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4005064"/>
            <a:ext cx="4105546"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5661248"/>
            <a:ext cx="3616032" cy="3361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457200" y="274638"/>
            <a:ext cx="8229600" cy="1143000"/>
          </a:xfrm>
        </p:spPr>
        <p:txBody>
          <a:bodyPr>
            <a:normAutofit/>
          </a:bodyPr>
          <a:lstStyle/>
          <a:p>
            <a:pPr algn="ctr"/>
            <a:r>
              <a:rPr lang="en-AU" sz="4000" b="1" dirty="0" smtClean="0">
                <a:solidFill>
                  <a:srgbClr val="00B050"/>
                </a:solidFill>
                <a:latin typeface="+mn-lt"/>
              </a:rPr>
              <a:t>The Purpose of Sorry</a:t>
            </a:r>
          </a:p>
        </p:txBody>
      </p:sp>
      <p:sp>
        <p:nvSpPr>
          <p:cNvPr id="8" name="TextBox 3"/>
          <p:cNvSpPr txBox="1">
            <a:spLocks noChangeArrowheads="1"/>
          </p:cNvSpPr>
          <p:nvPr/>
        </p:nvSpPr>
        <p:spPr bwMode="auto">
          <a:xfrm>
            <a:off x="428625" y="1714500"/>
            <a:ext cx="8429625"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sz="3600" dirty="0">
                <a:latin typeface="+mn-lt"/>
              </a:rPr>
              <a:t>An apology is a statement that ideally expresses regret over an action</a:t>
            </a:r>
          </a:p>
          <a:p>
            <a:pPr eaLnBrk="1" hangingPunct="1"/>
            <a:endParaRPr lang="en-AU" dirty="0"/>
          </a:p>
          <a:p>
            <a:pPr eaLnBrk="1" hangingPunct="1"/>
            <a:r>
              <a:rPr lang="en-AU" sz="2800" b="1" dirty="0">
                <a:solidFill>
                  <a:srgbClr val="FF3399"/>
                </a:solidFill>
                <a:latin typeface="+mn-lt"/>
              </a:rPr>
              <a:t>We apologise …..</a:t>
            </a:r>
          </a:p>
          <a:p>
            <a:pPr lvl="1" eaLnBrk="1" hangingPunct="1">
              <a:buFont typeface="Wingdings" pitchFamily="2" charset="2"/>
              <a:buChar char="Ø"/>
            </a:pPr>
            <a:r>
              <a:rPr lang="en-AU" sz="2400" b="1" dirty="0" smtClean="0">
                <a:solidFill>
                  <a:srgbClr val="7030A0"/>
                </a:solidFill>
                <a:latin typeface="+mn-lt"/>
              </a:rPr>
              <a:t>When we realise something we said or did was wrong</a:t>
            </a:r>
          </a:p>
          <a:p>
            <a:pPr lvl="1" eaLnBrk="1" hangingPunct="1">
              <a:buFont typeface="Wingdings" pitchFamily="2" charset="2"/>
              <a:buChar char="Ø"/>
            </a:pPr>
            <a:r>
              <a:rPr lang="en-AU" sz="2400" b="1" dirty="0" smtClean="0">
                <a:solidFill>
                  <a:srgbClr val="7030A0"/>
                </a:solidFill>
                <a:latin typeface="+mn-lt"/>
              </a:rPr>
              <a:t>To fix things up</a:t>
            </a:r>
          </a:p>
          <a:p>
            <a:pPr lvl="1" eaLnBrk="1" hangingPunct="1">
              <a:buFont typeface="Wingdings" pitchFamily="2" charset="2"/>
              <a:buChar char="Ø"/>
            </a:pPr>
            <a:r>
              <a:rPr lang="en-AU" sz="2400" b="1" dirty="0" smtClean="0">
                <a:solidFill>
                  <a:srgbClr val="7030A0"/>
                </a:solidFill>
                <a:latin typeface="+mn-lt"/>
              </a:rPr>
              <a:t>To repair relationships</a:t>
            </a:r>
          </a:p>
          <a:p>
            <a:pPr lvl="1" eaLnBrk="1" hangingPunct="1">
              <a:buFont typeface="Wingdings" pitchFamily="2" charset="2"/>
              <a:buChar char="Ø"/>
            </a:pPr>
            <a:r>
              <a:rPr lang="en-AU" sz="2400" b="1" dirty="0" smtClean="0">
                <a:solidFill>
                  <a:srgbClr val="7030A0"/>
                </a:solidFill>
                <a:latin typeface="+mn-lt"/>
              </a:rPr>
              <a:t>To move on</a:t>
            </a:r>
          </a:p>
          <a:p>
            <a:pPr lvl="1" eaLnBrk="1" hangingPunct="1">
              <a:buFont typeface="Wingdings" pitchFamily="2" charset="2"/>
              <a:buChar char="Ø"/>
            </a:pPr>
            <a:r>
              <a:rPr lang="en-AU" sz="2400" b="1" dirty="0" smtClean="0">
                <a:solidFill>
                  <a:srgbClr val="7030A0"/>
                </a:solidFill>
                <a:latin typeface="+mn-lt"/>
              </a:rPr>
              <a:t>For our own need to remove guilt and shame</a:t>
            </a:r>
          </a:p>
          <a:p>
            <a:pPr lvl="1" eaLnBrk="1" hangingPunct="1">
              <a:buFont typeface="Wingdings" pitchFamily="2" charset="2"/>
              <a:buChar char="Ø"/>
            </a:pPr>
            <a:endParaRPr lang="en-AU" sz="2400" b="1" dirty="0" smtClean="0">
              <a:solidFill>
                <a:srgbClr val="7C79AF"/>
              </a:solidFill>
              <a:latin typeface="+mn-lt"/>
            </a:endParaRPr>
          </a:p>
          <a:p>
            <a:pPr eaLnBrk="1" hangingPunct="1">
              <a:buFont typeface="Arial" charset="0"/>
              <a:buChar char="•"/>
            </a:pPr>
            <a:endParaRPr lang="en-AU" dirty="0">
              <a:latin typeface="+mn-lt"/>
            </a:endParaRPr>
          </a:p>
          <a:p>
            <a:pPr eaLnBrk="1" hangingPunct="1"/>
            <a:r>
              <a:rPr lang="en-AU" sz="2800" i="1" dirty="0">
                <a:latin typeface="+mn-lt"/>
              </a:rPr>
              <a:t>Apologies give us the capacity to make a new start</a:t>
            </a:r>
          </a:p>
        </p:txBody>
      </p:sp>
    </p:spTree>
    <p:extLst>
      <p:ext uri="{BB962C8B-B14F-4D97-AF65-F5344CB8AC3E}">
        <p14:creationId xmlns:p14="http://schemas.microsoft.com/office/powerpoint/2010/main" val="13446868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849" y="5177309"/>
            <a:ext cx="3616032" cy="3361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5177309"/>
            <a:ext cx="4105546"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5661248"/>
            <a:ext cx="3616032" cy="3361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3"/>
          <p:cNvSpPr>
            <a:spLocks noGrp="1" noChangeArrowheads="1"/>
          </p:cNvSpPr>
          <p:nvPr>
            <p:ph type="body" idx="1"/>
          </p:nvPr>
        </p:nvSpPr>
        <p:spPr>
          <a:xfrm>
            <a:off x="1115616" y="1844824"/>
            <a:ext cx="7010400" cy="5400600"/>
          </a:xfrm>
        </p:spPr>
        <p:txBody>
          <a:bodyPr>
            <a:normAutofit lnSpcReduction="10000"/>
          </a:bodyPr>
          <a:lstStyle/>
          <a:p>
            <a:pPr marL="571500" indent="-571500" eaLnBrk="1" hangingPunct="1">
              <a:buFont typeface="Wingdings" pitchFamily="2" charset="2"/>
              <a:buAutoNum type="arabicPeriod"/>
            </a:pPr>
            <a:r>
              <a:rPr lang="en-AU" sz="2800" dirty="0" smtClean="0">
                <a:latin typeface="Calibri" pitchFamily="34" charset="0"/>
              </a:rPr>
              <a:t>The first sentence should describe what was said or done that was wrong. </a:t>
            </a:r>
          </a:p>
          <a:p>
            <a:pPr marL="571500" indent="-571500" eaLnBrk="1" hangingPunct="1">
              <a:buFont typeface="Wingdings" pitchFamily="2" charset="2"/>
              <a:buAutoNum type="arabicPeriod"/>
            </a:pPr>
            <a:r>
              <a:rPr lang="en-AU" sz="2800" dirty="0" smtClean="0">
                <a:latin typeface="Calibri" pitchFamily="34" charset="0"/>
              </a:rPr>
              <a:t>The second sentence explains why it was wrong</a:t>
            </a:r>
            <a:r>
              <a:rPr lang="en-AU" sz="2800" dirty="0">
                <a:latin typeface="Calibri" pitchFamily="34" charset="0"/>
              </a:rPr>
              <a:t> </a:t>
            </a:r>
            <a:r>
              <a:rPr lang="en-AU" sz="2800" dirty="0" smtClean="0">
                <a:latin typeface="Calibri" pitchFamily="34" charset="0"/>
              </a:rPr>
              <a:t>(how it affected you / school rule)</a:t>
            </a:r>
          </a:p>
          <a:p>
            <a:pPr marL="571500" indent="-571500" eaLnBrk="1" hangingPunct="1">
              <a:buFont typeface="Wingdings" pitchFamily="2" charset="2"/>
              <a:buAutoNum type="arabicPeriod"/>
            </a:pPr>
            <a:r>
              <a:rPr lang="en-AU" sz="2800" dirty="0" smtClean="0">
                <a:latin typeface="Calibri" pitchFamily="34" charset="0"/>
              </a:rPr>
              <a:t>The third sentence states what choice should have been made or will be made next time.</a:t>
            </a:r>
          </a:p>
          <a:p>
            <a:pPr marL="571500" indent="-571500" eaLnBrk="1" hangingPunct="1">
              <a:buFont typeface="Wingdings" pitchFamily="2" charset="2"/>
              <a:buAutoNum type="arabicPeriod"/>
            </a:pPr>
            <a:endParaRPr lang="en-AU" sz="2800" dirty="0" smtClean="0">
              <a:latin typeface="Calibri" pitchFamily="34" charset="0"/>
            </a:endParaRPr>
          </a:p>
          <a:p>
            <a:pPr marL="0" indent="0" eaLnBrk="1" hangingPunct="1">
              <a:buNone/>
            </a:pPr>
            <a:r>
              <a:rPr lang="en-AU" sz="3600" i="1" dirty="0" smtClean="0">
                <a:latin typeface="Calibri" pitchFamily="34" charset="0"/>
              </a:rPr>
              <a:t>“I'm sorry for hitting you, I know it hurt you, I should have used my words.”</a:t>
            </a:r>
          </a:p>
        </p:txBody>
      </p:sp>
      <p:sp>
        <p:nvSpPr>
          <p:cNvPr id="8" name="Title 1"/>
          <p:cNvSpPr>
            <a:spLocks noGrp="1"/>
          </p:cNvSpPr>
          <p:nvPr>
            <p:ph type="title"/>
          </p:nvPr>
        </p:nvSpPr>
        <p:spPr>
          <a:xfrm>
            <a:off x="1619672" y="274638"/>
            <a:ext cx="7238578" cy="1143000"/>
          </a:xfrm>
          <a:solidFill>
            <a:srgbClr val="0070C0"/>
          </a:solidFill>
        </p:spPr>
        <p:txBody>
          <a:bodyPr rtlCol="0">
            <a:normAutofit fontScale="90000"/>
          </a:bodyPr>
          <a:lstStyle/>
          <a:p>
            <a:pPr algn="ctr" eaLnBrk="1" fontAlgn="auto" hangingPunct="1">
              <a:spcAft>
                <a:spcPts val="0"/>
              </a:spcAft>
              <a:defRPr/>
            </a:pPr>
            <a:r>
              <a:rPr lang="en-AU" sz="6000" dirty="0" smtClean="0"/>
              <a:t/>
            </a:r>
            <a:br>
              <a:rPr lang="en-AU" sz="6000" dirty="0" smtClean="0"/>
            </a:br>
            <a:r>
              <a:rPr lang="en-AU" sz="6000" dirty="0" smtClean="0">
                <a:solidFill>
                  <a:schemeClr val="bg1"/>
                </a:solidFill>
                <a:latin typeface="Calibri" pitchFamily="34" charset="0"/>
              </a:rPr>
              <a:t>Building an  Apology</a:t>
            </a:r>
            <a:r>
              <a:rPr lang="en-AU" dirty="0" smtClean="0">
                <a:latin typeface="Calibri" pitchFamily="34" charset="0"/>
              </a:rPr>
              <a:t/>
            </a:r>
            <a:br>
              <a:rPr lang="en-AU" dirty="0" smtClean="0">
                <a:latin typeface="Calibri" pitchFamily="34" charset="0"/>
              </a:rPr>
            </a:br>
            <a:endParaRPr lang="en-AU" dirty="0">
              <a:latin typeface="Calibri" pitchFamily="34" charset="0"/>
            </a:endParaRPr>
          </a:p>
        </p:txBody>
      </p:sp>
    </p:spTree>
    <p:extLst>
      <p:ext uri="{BB962C8B-B14F-4D97-AF65-F5344CB8AC3E}">
        <p14:creationId xmlns:p14="http://schemas.microsoft.com/office/powerpoint/2010/main" val="22507474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6440" y="1760989"/>
            <a:ext cx="4421584" cy="4878259"/>
          </a:xfrm>
          <a:prstGeom prst="rect">
            <a:avLst/>
          </a:prstGeom>
        </p:spPr>
        <p:txBody>
          <a:bodyPr wrap="square">
            <a:spAutoFit/>
          </a:bodyPr>
          <a:lstStyle/>
          <a:p>
            <a:pPr marL="0" lvl="2"/>
            <a:r>
              <a:rPr lang="en-AU" sz="3600" b="1" dirty="0" smtClean="0">
                <a:solidFill>
                  <a:srgbClr val="7030A0"/>
                </a:solidFill>
              </a:rPr>
              <a:t>Pair Share and Feedback</a:t>
            </a:r>
          </a:p>
          <a:p>
            <a:pPr marL="0" lvl="2"/>
            <a:endParaRPr lang="en-AU" sz="1200" dirty="0"/>
          </a:p>
          <a:p>
            <a:pPr marL="0" lvl="2"/>
            <a:r>
              <a:rPr lang="en-AU" sz="3600" dirty="0"/>
              <a:t>H</a:t>
            </a:r>
            <a:r>
              <a:rPr lang="en-AU" sz="3600" dirty="0" smtClean="0"/>
              <a:t>ow </a:t>
            </a:r>
            <a:r>
              <a:rPr lang="en-AU" sz="3600" dirty="0"/>
              <a:t>will Peter show Lance that he’s sorry </a:t>
            </a:r>
            <a:r>
              <a:rPr lang="en-AU" sz="3600" dirty="0" smtClean="0"/>
              <a:t>tomorrow? </a:t>
            </a:r>
          </a:p>
          <a:p>
            <a:pPr marL="0" lvl="2"/>
            <a:endParaRPr lang="en-AU" sz="1100" i="1" dirty="0" smtClean="0"/>
          </a:p>
          <a:p>
            <a:pPr marL="0" lvl="2"/>
            <a:r>
              <a:rPr lang="en-AU" sz="3600" i="1" dirty="0" smtClean="0">
                <a:solidFill>
                  <a:srgbClr val="FF0000"/>
                </a:solidFill>
              </a:rPr>
              <a:t>one </a:t>
            </a:r>
            <a:r>
              <a:rPr lang="en-AU" sz="3600" i="1" dirty="0">
                <a:solidFill>
                  <a:srgbClr val="FF0000"/>
                </a:solidFill>
              </a:rPr>
              <a:t>idea from each pair </a:t>
            </a:r>
          </a:p>
          <a:p>
            <a:endParaRPr lang="en-AU" sz="3600" dirty="0"/>
          </a:p>
        </p:txBody>
      </p:sp>
      <p:pic>
        <p:nvPicPr>
          <p:cNvPr id="4098" name="Picture 2" descr="C:\Users\Bill Hansberry\Dropbox\family business\Hansberry Educational consulting\Consulting\conferences\2013 conferences\RPI Melbourne\Bills pages (1)\12844 IYH Grab and Go Circle Time Kit D3 13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21" t="51231" r="7521" b="4142"/>
          <a:stretch/>
        </p:blipFill>
        <p:spPr bwMode="auto">
          <a:xfrm>
            <a:off x="4211960" y="1760989"/>
            <a:ext cx="4736854" cy="300016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Bill Hansberry\Dropbox\family business\Hansberry Educational consulting\Consulting\conferences\2013 conferences\RPI Melbourne\Bills pages (1)\12844 IYH Grab and Go Circle Time Kit D3 13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6420" b="91143"/>
          <a:stretch/>
        </p:blipFill>
        <p:spPr bwMode="auto">
          <a:xfrm>
            <a:off x="2318281" y="692696"/>
            <a:ext cx="6506405" cy="97858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The Hansberry's\Dropbox\family business\Hansberry Educational consulting\Consulting\Facilitation\HEC upcoming facilitations\RPI Grab &amp; Go 2 hr\Grab and Go pages\showing sorry checklis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7" y="1790411"/>
            <a:ext cx="8913318" cy="4158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82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328" y="4869959"/>
            <a:ext cx="3616032" cy="3361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4869959"/>
            <a:ext cx="4105546"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2704" y="6237312"/>
            <a:ext cx="3616032" cy="3361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3"/>
          <p:cNvSpPr>
            <a:spLocks noGrp="1" noChangeArrowheads="1"/>
          </p:cNvSpPr>
          <p:nvPr>
            <p:ph type="body" idx="1"/>
          </p:nvPr>
        </p:nvSpPr>
        <p:spPr>
          <a:xfrm>
            <a:off x="1835696" y="1593651"/>
            <a:ext cx="5637027" cy="4822825"/>
          </a:xfrm>
          <a:solidFill>
            <a:schemeClr val="bg1">
              <a:alpha val="0"/>
            </a:schemeClr>
          </a:solidFill>
          <a:ln w="38100">
            <a:solidFill>
              <a:schemeClr val="bg1"/>
            </a:solidFill>
            <a:miter lim="800000"/>
            <a:headEnd/>
            <a:tailEnd/>
          </a:ln>
        </p:spPr>
        <p:txBody>
          <a:bodyPr>
            <a:normAutofit fontScale="92500"/>
          </a:bodyPr>
          <a:lstStyle/>
          <a:p>
            <a:pPr algn="ctr" eaLnBrk="1" hangingPunct="1">
              <a:buFont typeface="Wingdings" pitchFamily="2" charset="2"/>
              <a:buNone/>
            </a:pPr>
            <a:endParaRPr lang="en-AU" sz="4000" dirty="0" smtClean="0"/>
          </a:p>
          <a:p>
            <a:pPr algn="ctr" eaLnBrk="1" hangingPunct="1">
              <a:buFont typeface="Wingdings" pitchFamily="2" charset="2"/>
              <a:buNone/>
            </a:pPr>
            <a:r>
              <a:rPr lang="en-AU" sz="4000" dirty="0" smtClean="0"/>
              <a:t>“Thankyou for your apology </a:t>
            </a:r>
          </a:p>
          <a:p>
            <a:pPr algn="ctr" eaLnBrk="1" hangingPunct="1">
              <a:buFont typeface="Wingdings" pitchFamily="2" charset="2"/>
              <a:buNone/>
            </a:pPr>
            <a:endParaRPr lang="en-AU" sz="4000" dirty="0" smtClean="0"/>
          </a:p>
          <a:p>
            <a:pPr algn="ctr" eaLnBrk="1" hangingPunct="1">
              <a:buFont typeface="Wingdings" pitchFamily="2" charset="2"/>
              <a:buNone/>
            </a:pPr>
            <a:r>
              <a:rPr lang="en-AU" sz="4000" dirty="0" smtClean="0"/>
              <a:t>I didn’t like it when you </a:t>
            </a:r>
          </a:p>
          <a:p>
            <a:pPr algn="ctr" eaLnBrk="1" hangingPunct="1">
              <a:buFont typeface="Wingdings" pitchFamily="2" charset="2"/>
              <a:buNone/>
            </a:pPr>
            <a:r>
              <a:rPr lang="en-AU" sz="4000" dirty="0" smtClean="0"/>
              <a:t>snatched my truck.</a:t>
            </a:r>
          </a:p>
          <a:p>
            <a:pPr algn="ctr" eaLnBrk="1" hangingPunct="1">
              <a:buFont typeface="Wingdings" pitchFamily="2" charset="2"/>
              <a:buNone/>
            </a:pPr>
            <a:endParaRPr lang="en-AU" sz="4000" dirty="0" smtClean="0"/>
          </a:p>
          <a:p>
            <a:pPr algn="ctr" eaLnBrk="1" hangingPunct="1">
              <a:buFont typeface="Wingdings" pitchFamily="2" charset="2"/>
              <a:buNone/>
            </a:pPr>
            <a:r>
              <a:rPr lang="en-AU" sz="4000" dirty="0" smtClean="0"/>
              <a:t> I felt sad.”</a:t>
            </a:r>
          </a:p>
        </p:txBody>
      </p:sp>
      <p:sp>
        <p:nvSpPr>
          <p:cNvPr id="12" name="Title 1"/>
          <p:cNvSpPr>
            <a:spLocks noGrp="1"/>
          </p:cNvSpPr>
          <p:nvPr>
            <p:ph type="title"/>
          </p:nvPr>
        </p:nvSpPr>
        <p:spPr>
          <a:xfrm>
            <a:off x="1691680" y="298634"/>
            <a:ext cx="7128792" cy="1143000"/>
          </a:xfrm>
          <a:solidFill>
            <a:srgbClr val="0070C0"/>
          </a:solidFill>
        </p:spPr>
        <p:txBody>
          <a:bodyPr rtlCol="0">
            <a:normAutofit fontScale="90000"/>
          </a:bodyPr>
          <a:lstStyle/>
          <a:p>
            <a:pPr algn="ctr" eaLnBrk="1" fontAlgn="auto" hangingPunct="1">
              <a:spcAft>
                <a:spcPts val="0"/>
              </a:spcAft>
              <a:defRPr/>
            </a:pPr>
            <a:r>
              <a:rPr lang="en-AU" sz="6000" dirty="0" smtClean="0"/>
              <a:t/>
            </a:r>
            <a:br>
              <a:rPr lang="en-AU" sz="6000" dirty="0" smtClean="0"/>
            </a:br>
            <a:r>
              <a:rPr lang="en-AU" sz="6000" b="0" dirty="0" smtClean="0">
                <a:solidFill>
                  <a:schemeClr val="bg1"/>
                </a:solidFill>
                <a:latin typeface="+mn-lt"/>
              </a:rPr>
              <a:t>The Reply</a:t>
            </a:r>
            <a:r>
              <a:rPr lang="en-AU" b="0" dirty="0" smtClean="0">
                <a:latin typeface="+mn-lt"/>
              </a:rPr>
              <a:t/>
            </a:r>
            <a:br>
              <a:rPr lang="en-AU" b="0" dirty="0" smtClean="0">
                <a:latin typeface="+mn-lt"/>
              </a:rPr>
            </a:br>
            <a:endParaRPr lang="en-AU" b="0" dirty="0">
              <a:latin typeface="+mn-lt"/>
            </a:endParaRPr>
          </a:p>
        </p:txBody>
      </p:sp>
    </p:spTree>
    <p:extLst>
      <p:ext uri="{BB962C8B-B14F-4D97-AF65-F5344CB8AC3E}">
        <p14:creationId xmlns:p14="http://schemas.microsoft.com/office/powerpoint/2010/main" val="34719071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849" y="5177309"/>
            <a:ext cx="3616032" cy="3361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4005064"/>
            <a:ext cx="4105546"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5661248"/>
            <a:ext cx="3616032" cy="3361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66440" y="1760989"/>
            <a:ext cx="4421584" cy="4878259"/>
          </a:xfrm>
          <a:prstGeom prst="rect">
            <a:avLst/>
          </a:prstGeom>
        </p:spPr>
        <p:txBody>
          <a:bodyPr wrap="square">
            <a:spAutoFit/>
          </a:bodyPr>
          <a:lstStyle/>
          <a:p>
            <a:pPr marL="0" lvl="2"/>
            <a:r>
              <a:rPr lang="en-AU" sz="3600" b="1" dirty="0" smtClean="0">
                <a:solidFill>
                  <a:srgbClr val="7030A0"/>
                </a:solidFill>
              </a:rPr>
              <a:t>Pair Share and Feedback</a:t>
            </a:r>
          </a:p>
          <a:p>
            <a:pPr marL="0" lvl="2"/>
            <a:endParaRPr lang="en-AU" sz="1200" dirty="0"/>
          </a:p>
          <a:p>
            <a:pPr marL="0" lvl="2"/>
            <a:r>
              <a:rPr lang="en-AU" sz="3600" dirty="0"/>
              <a:t>H</a:t>
            </a:r>
            <a:r>
              <a:rPr lang="en-AU" sz="3600" dirty="0" smtClean="0"/>
              <a:t>ow </a:t>
            </a:r>
            <a:r>
              <a:rPr lang="en-AU" sz="3600" dirty="0"/>
              <a:t>will Peter show Lance that he’s sorry </a:t>
            </a:r>
            <a:r>
              <a:rPr lang="en-AU" sz="3600" dirty="0" smtClean="0"/>
              <a:t>tomorrow? </a:t>
            </a:r>
          </a:p>
          <a:p>
            <a:pPr marL="0" lvl="2"/>
            <a:endParaRPr lang="en-AU" sz="1100" i="1" dirty="0" smtClean="0"/>
          </a:p>
          <a:p>
            <a:pPr marL="0" lvl="2"/>
            <a:r>
              <a:rPr lang="en-AU" sz="3600" i="1" dirty="0" smtClean="0">
                <a:solidFill>
                  <a:srgbClr val="FF0000"/>
                </a:solidFill>
              </a:rPr>
              <a:t>one </a:t>
            </a:r>
            <a:r>
              <a:rPr lang="en-AU" sz="3600" i="1" dirty="0">
                <a:solidFill>
                  <a:srgbClr val="FF0000"/>
                </a:solidFill>
              </a:rPr>
              <a:t>idea from each pair </a:t>
            </a:r>
          </a:p>
          <a:p>
            <a:endParaRPr lang="en-AU" sz="3600" dirty="0"/>
          </a:p>
        </p:txBody>
      </p:sp>
      <p:pic>
        <p:nvPicPr>
          <p:cNvPr id="4098" name="Picture 2" descr="C:\Users\Bill Hansberry\Dropbox\family business\Hansberry Educational consulting\Consulting\conferences\2013 conferences\RPI Melbourne\Bills pages (1)\12844 IYH Grab and Go Circle Time Kit D3 13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521" t="51231" r="7521" b="4142"/>
          <a:stretch/>
        </p:blipFill>
        <p:spPr bwMode="auto">
          <a:xfrm>
            <a:off x="4211960" y="1760989"/>
            <a:ext cx="4736854" cy="300016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Bill Hansberry\Dropbox\family business\Hansberry Educational consulting\Consulting\conferences\2013 conferences\RPI Melbourne\Bills pages (1)\12844 IYH Grab and Go Circle Time Kit D3 137.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6420" b="91143"/>
          <a:stretch/>
        </p:blipFill>
        <p:spPr bwMode="auto">
          <a:xfrm>
            <a:off x="4712121" y="1052736"/>
            <a:ext cx="4112565" cy="618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7474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960" y="5105949"/>
            <a:ext cx="3616032" cy="3361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5087040"/>
            <a:ext cx="4105546"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5230" y="5542082"/>
            <a:ext cx="3616032" cy="3361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1619672" y="188640"/>
            <a:ext cx="7197395" cy="1368425"/>
          </a:xfrm>
          <a:solidFill>
            <a:srgbClr val="0070C0"/>
          </a:solidFill>
        </p:spPr>
        <p:txBody>
          <a:bodyPr rtlCol="0">
            <a:normAutofit/>
          </a:bodyPr>
          <a:lstStyle/>
          <a:p>
            <a:pPr algn="ctr" eaLnBrk="1" fontAlgn="auto" hangingPunct="1">
              <a:spcAft>
                <a:spcPts val="0"/>
              </a:spcAft>
              <a:defRPr/>
            </a:pPr>
            <a:r>
              <a:rPr lang="en-AU" sz="4000" dirty="0" smtClean="0">
                <a:solidFill>
                  <a:schemeClr val="bg1"/>
                </a:solidFill>
              </a:rPr>
              <a:t>Ideally our aim is to  move young people along the continuum </a:t>
            </a:r>
            <a:endParaRPr lang="en-AU" sz="4000" dirty="0">
              <a:solidFill>
                <a:schemeClr val="bg1"/>
              </a:solidFill>
            </a:endParaRPr>
          </a:p>
        </p:txBody>
      </p:sp>
      <p:graphicFrame>
        <p:nvGraphicFramePr>
          <p:cNvPr id="8" name="Diagram 7"/>
          <p:cNvGraphicFramePr/>
          <p:nvPr>
            <p:extLst>
              <p:ext uri="{D42A27DB-BD31-4B8C-83A1-F6EECF244321}">
                <p14:modId xmlns:p14="http://schemas.microsoft.com/office/powerpoint/2010/main" val="3629549670"/>
              </p:ext>
            </p:extLst>
          </p:nvPr>
        </p:nvGraphicFramePr>
        <p:xfrm>
          <a:off x="611559" y="2276872"/>
          <a:ext cx="8064897" cy="3960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4" descr="C:\Program Files\Microsoft Office\Media\CntCD1\ClipArt3\j0233048.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7544" y="2060848"/>
            <a:ext cx="137001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9"/>
          <p:cNvSpPr txBox="1">
            <a:spLocks noChangeArrowheads="1"/>
          </p:cNvSpPr>
          <p:nvPr/>
        </p:nvSpPr>
        <p:spPr bwMode="auto">
          <a:xfrm>
            <a:off x="1832688" y="2483450"/>
            <a:ext cx="540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AU" sz="2800" dirty="0">
                <a:latin typeface="+mn-lt"/>
              </a:rPr>
              <a:t>From Unconsciously Incompetent</a:t>
            </a:r>
          </a:p>
        </p:txBody>
      </p:sp>
      <p:sp>
        <p:nvSpPr>
          <p:cNvPr id="13" name="TextBox 12"/>
          <p:cNvSpPr txBox="1">
            <a:spLocks noChangeArrowheads="1"/>
          </p:cNvSpPr>
          <p:nvPr/>
        </p:nvSpPr>
        <p:spPr bwMode="auto">
          <a:xfrm>
            <a:off x="2411760" y="5105949"/>
            <a:ext cx="457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AU" sz="2800" dirty="0">
                <a:latin typeface="+mn-lt"/>
              </a:rPr>
              <a:t>To Unconsciously Competent</a:t>
            </a:r>
          </a:p>
        </p:txBody>
      </p:sp>
      <p:pic>
        <p:nvPicPr>
          <p:cNvPr id="14" name="Picture 3" descr="C:\Program Files\Microsoft Office\Media\CntCD1\ClipArt2\j0232606.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22931" y="4875057"/>
            <a:ext cx="1443037"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19679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AE625-D806-4F6A-BF8B-AB4F7308826B}"/>
              </a:ext>
            </a:extLst>
          </p:cNvPr>
          <p:cNvSpPr>
            <a:spLocks noGrp="1"/>
          </p:cNvSpPr>
          <p:nvPr>
            <p:ph type="title"/>
          </p:nvPr>
        </p:nvSpPr>
        <p:spPr>
          <a:xfrm>
            <a:off x="1933575" y="250825"/>
            <a:ext cx="5275263" cy="993775"/>
          </a:xfrm>
        </p:spPr>
        <p:txBody>
          <a:bodyPr>
            <a:normAutofit/>
          </a:bodyPr>
          <a:lstStyle/>
          <a:p>
            <a:pPr>
              <a:defRPr/>
            </a:pPr>
            <a:r>
              <a:rPr lang="en-AU" sz="4000" dirty="0">
                <a:latin typeface="ACT Print A GL" panose="00000400000000000000" pitchFamily="2" charset="0"/>
              </a:rPr>
              <a:t>School: It’s no utopia</a:t>
            </a:r>
          </a:p>
        </p:txBody>
      </p:sp>
      <p:pic>
        <p:nvPicPr>
          <p:cNvPr id="70659" name="Picture 3">
            <a:extLst>
              <a:ext uri="{FF2B5EF4-FFF2-40B4-BE49-F238E27FC236}">
                <a16:creationId xmlns:a16="http://schemas.microsoft.com/office/drawing/2014/main" id="{FA99689B-2EB8-4FF5-879E-98EB748B23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204864"/>
            <a:ext cx="3328988" cy="252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Rectangle 4">
            <a:extLst>
              <a:ext uri="{FF2B5EF4-FFF2-40B4-BE49-F238E27FC236}">
                <a16:creationId xmlns:a16="http://schemas.microsoft.com/office/drawing/2014/main" id="{222CF1B7-1503-42CA-B444-28087740778B}"/>
              </a:ext>
            </a:extLst>
          </p:cNvPr>
          <p:cNvSpPr>
            <a:spLocks noChangeArrowheads="1"/>
          </p:cNvSpPr>
          <p:nvPr/>
        </p:nvSpPr>
        <p:spPr bwMode="auto">
          <a:xfrm>
            <a:off x="3592513" y="1341438"/>
            <a:ext cx="5275262" cy="513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AU" altLang="en-US" sz="1800" dirty="0">
                <a:solidFill>
                  <a:srgbClr val="1D2129"/>
                </a:solidFill>
                <a:latin typeface="Arial Narrow" panose="020B0606020202030204" pitchFamily="34" charset="0"/>
              </a:rPr>
              <a:t>...our problems…include parents who think that school is utopian and are shocked if their child is insulted or hit... (I would like to tell prospective parents)...Whilst your child is at school there is every likelihood that he or she will be bitten, kicked, hit, sworn at, abused and insulted (and that’s just by the teachers). Just joking. This will happen because we are a community of normal people, and normal life includes moments of friction, anger, tension, jealousy...It's likely that your child will bite someone, kick someone, hit someone (etc.) at some stage too. We do not provide a magical oasis of beauty and peace. We do provide an environment where people can learn to cope with the vicissitudes of life. Every relationship has some ugly moments and some difficult aspects. It's never too early to develop an understanding of that and acquire strategies to keep moving forwards.</a:t>
            </a:r>
          </a:p>
          <a:p>
            <a:pPr>
              <a:spcBef>
                <a:spcPct val="0"/>
              </a:spcBef>
              <a:buFontTx/>
              <a:buNone/>
            </a:pPr>
            <a:r>
              <a:rPr lang="en-AU" altLang="en-US" sz="1800" dirty="0">
                <a:solidFill>
                  <a:srgbClr val="FF0000"/>
                </a:solidFill>
                <a:latin typeface="Arial Narrow" panose="020B0606020202030204" pitchFamily="34" charset="0"/>
              </a:rPr>
              <a:t>John Marsden, Author and Principal of </a:t>
            </a:r>
            <a:r>
              <a:rPr lang="en-AU" altLang="en-US" sz="1800" dirty="0" err="1">
                <a:solidFill>
                  <a:srgbClr val="FF0000"/>
                </a:solidFill>
                <a:latin typeface="Arial Narrow" panose="020B0606020202030204" pitchFamily="34" charset="0"/>
              </a:rPr>
              <a:t>Candlebark</a:t>
            </a:r>
            <a:r>
              <a:rPr lang="en-AU" altLang="en-US" sz="1800" dirty="0">
                <a:solidFill>
                  <a:srgbClr val="FF0000"/>
                </a:solidFill>
                <a:latin typeface="Arial Narrow" panose="020B0606020202030204" pitchFamily="34" charset="0"/>
              </a:rPr>
              <a:t> School, School News, Term 3 2016 pp 10-11</a:t>
            </a:r>
          </a:p>
        </p:txBody>
      </p:sp>
    </p:spTree>
    <p:extLst>
      <p:ext uri="{BB962C8B-B14F-4D97-AF65-F5344CB8AC3E}">
        <p14:creationId xmlns:p14="http://schemas.microsoft.com/office/powerpoint/2010/main" val="39280806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849" y="5177309"/>
            <a:ext cx="3616032" cy="3361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4005064"/>
            <a:ext cx="4105546"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5661248"/>
            <a:ext cx="3616032" cy="3361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C:\Users\The Hansberry's\Dropbox\Grab and Go\Marketing\Cover III - curv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5324" y="892086"/>
            <a:ext cx="3425494" cy="484620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89479" y="2668858"/>
            <a:ext cx="2837408" cy="646331"/>
          </a:xfrm>
          <a:prstGeom prst="rect">
            <a:avLst/>
          </a:prstGeom>
        </p:spPr>
        <p:txBody>
          <a:bodyPr wrap="square">
            <a:spAutoFit/>
          </a:bodyPr>
          <a:lstStyle/>
          <a:p>
            <a:r>
              <a:rPr lang="en-AU" sz="3600" dirty="0" smtClean="0"/>
              <a:t>Questions</a:t>
            </a:r>
            <a:endParaRPr lang="en-AU" sz="3600" dirty="0"/>
          </a:p>
        </p:txBody>
      </p:sp>
    </p:spTree>
    <p:extLst>
      <p:ext uri="{BB962C8B-B14F-4D97-AF65-F5344CB8AC3E}">
        <p14:creationId xmlns:p14="http://schemas.microsoft.com/office/powerpoint/2010/main" val="2981104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6348" y="5445224"/>
            <a:ext cx="3616032" cy="3361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4005064"/>
            <a:ext cx="4105546"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96" y="4232585"/>
            <a:ext cx="3616032" cy="3361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547664" y="218863"/>
            <a:ext cx="7272808" cy="1292662"/>
          </a:xfrm>
          <a:prstGeom prst="rect">
            <a:avLst/>
          </a:prstGeom>
          <a:noFill/>
        </p:spPr>
        <p:txBody>
          <a:bodyPr wrap="square" rtlCol="0">
            <a:spAutoFit/>
          </a:bodyPr>
          <a:lstStyle/>
          <a:p>
            <a:pPr algn="r"/>
            <a:r>
              <a:rPr lang="en-AU" sz="3200" dirty="0" smtClean="0">
                <a:solidFill>
                  <a:srgbClr val="FF0000"/>
                </a:solidFill>
              </a:rPr>
              <a:t>It’s not rocket science...</a:t>
            </a:r>
            <a:r>
              <a:rPr lang="en-AU" sz="3200" dirty="0" smtClean="0">
                <a:solidFill>
                  <a:srgbClr val="0070C0"/>
                </a:solidFill>
              </a:rPr>
              <a:t>It’s connection, connection, connection.</a:t>
            </a:r>
          </a:p>
          <a:p>
            <a:pPr algn="r"/>
            <a:r>
              <a:rPr lang="en-AU" sz="1400" dirty="0" smtClean="0">
                <a:solidFill>
                  <a:srgbClr val="FF0000"/>
                </a:solidFill>
              </a:rPr>
              <a:t>William Pollack PhD</a:t>
            </a:r>
            <a:endParaRPr lang="en-AU" sz="1400" dirty="0">
              <a:solidFill>
                <a:srgbClr val="FF0000"/>
              </a:solidFill>
            </a:endParaRPr>
          </a:p>
        </p:txBody>
      </p:sp>
      <p:sp>
        <p:nvSpPr>
          <p:cNvPr id="10" name="Content Placeholder 2"/>
          <p:cNvSpPr txBox="1">
            <a:spLocks/>
          </p:cNvSpPr>
          <p:nvPr/>
        </p:nvSpPr>
        <p:spPr>
          <a:xfrm>
            <a:off x="395536" y="1765268"/>
            <a:ext cx="4392488" cy="4934633"/>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GB" sz="3000" dirty="0" smtClean="0">
                <a:solidFill>
                  <a:schemeClr val="tx1"/>
                </a:solidFill>
              </a:rPr>
              <a:t>Having fun and laughing together promotes a sense of connection and raises levels of oxytocin - the ‘feel good’ neurotransmitter. Predominantly positive emotions foster creativity and problem-solving - they enhance people’s ability to think. They also help undo the effects of negative emotion - people bounce back more quickly from adversity </a:t>
            </a:r>
            <a:r>
              <a:rPr lang="en-GB" sz="3000" dirty="0" smtClean="0">
                <a:solidFill>
                  <a:srgbClr val="0070C0"/>
                </a:solidFill>
              </a:rPr>
              <a:t>(Frederickson, 2009).</a:t>
            </a:r>
            <a:endParaRPr lang="en-AU" sz="3000" dirty="0" smtClean="0">
              <a:solidFill>
                <a:srgbClr val="0070C0"/>
              </a:solidFill>
            </a:endParaRPr>
          </a:p>
          <a:p>
            <a:endParaRPr lang="en-AU" dirty="0" smtClean="0"/>
          </a:p>
        </p:txBody>
      </p:sp>
      <p:pic>
        <p:nvPicPr>
          <p:cNvPr id="12" name="Picture 10" descr="http://4.bp.blogspot.com/-nEoiBrojxzo/T_vPrlcfyQI/AAAAAAAABFw/Yp4b0SRSSVc/s1600/Smiling+Monkey.jpg">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2668"/>
          <a:stretch/>
        </p:blipFill>
        <p:spPr bwMode="auto">
          <a:xfrm>
            <a:off x="5136951" y="1806735"/>
            <a:ext cx="3683521" cy="3328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016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http://upload.wikimedia.org/wikipedia/commons/4/44/Post-it-note-white-bg.jpg"/>
          <p:cNvPicPr>
            <a:picLocks noChangeAspect="1" noChangeArrowheads="1"/>
          </p:cNvPicPr>
          <p:nvPr/>
        </p:nvPicPr>
        <p:blipFill>
          <a:blip r:embed="rId3" cstate="print"/>
          <a:srcRect/>
          <a:stretch>
            <a:fillRect/>
          </a:stretch>
        </p:blipFill>
        <p:spPr bwMode="auto">
          <a:xfrm rot="150765">
            <a:off x="4558282" y="376414"/>
            <a:ext cx="1964984" cy="1903379"/>
          </a:xfrm>
          <a:prstGeom prst="rect">
            <a:avLst/>
          </a:prstGeom>
          <a:noFill/>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849" y="5177309"/>
            <a:ext cx="3616032" cy="3361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5805264"/>
            <a:ext cx="3616032" cy="3361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4782" y="4725144"/>
            <a:ext cx="3330915"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 name="Group 8"/>
          <p:cNvGrpSpPr/>
          <p:nvPr/>
        </p:nvGrpSpPr>
        <p:grpSpPr>
          <a:xfrm>
            <a:off x="539552" y="1406529"/>
            <a:ext cx="3891876" cy="3540637"/>
            <a:chOff x="4133135" y="2698825"/>
            <a:chExt cx="3383944" cy="3321517"/>
          </a:xfrm>
        </p:grpSpPr>
        <p:pic>
          <p:nvPicPr>
            <p:cNvPr id="17" name="Picture 6" descr="http://upload.wikimedia.org/wikipedia/commons/4/44/Post-it-note-white-bg.jpg"/>
            <p:cNvPicPr>
              <a:picLocks noChangeAspect="1" noChangeArrowheads="1"/>
            </p:cNvPicPr>
            <p:nvPr/>
          </p:nvPicPr>
          <p:blipFill>
            <a:blip r:embed="rId3" cstate="print"/>
            <a:srcRect/>
            <a:stretch>
              <a:fillRect/>
            </a:stretch>
          </p:blipFill>
          <p:spPr bwMode="auto">
            <a:xfrm rot="150765">
              <a:off x="4133135" y="2698825"/>
              <a:ext cx="3178186" cy="3321517"/>
            </a:xfrm>
            <a:prstGeom prst="rect">
              <a:avLst/>
            </a:prstGeom>
            <a:noFill/>
          </p:spPr>
        </p:pic>
        <p:sp>
          <p:nvSpPr>
            <p:cNvPr id="18" name="TextBox 17"/>
            <p:cNvSpPr txBox="1"/>
            <p:nvPr/>
          </p:nvSpPr>
          <p:spPr>
            <a:xfrm rot="200934">
              <a:off x="4541861" y="3075405"/>
              <a:ext cx="2975218" cy="2858417"/>
            </a:xfrm>
            <a:prstGeom prst="rect">
              <a:avLst/>
            </a:prstGeom>
            <a:noFill/>
          </p:spPr>
          <p:txBody>
            <a:bodyPr wrap="square" rtlCol="0">
              <a:spAutoFit/>
            </a:bodyPr>
            <a:lstStyle/>
            <a:p>
              <a:r>
                <a:rPr lang="en-AU" sz="2400" b="1" dirty="0" smtClean="0"/>
                <a:t>skills</a:t>
              </a:r>
              <a:r>
                <a:rPr lang="en-AU" sz="2400" dirty="0" smtClean="0"/>
                <a:t> kids need to </a:t>
              </a:r>
            </a:p>
            <a:p>
              <a:r>
                <a:rPr lang="en-AU" sz="2400" dirty="0" smtClean="0"/>
                <a:t>work </a:t>
              </a:r>
              <a:r>
                <a:rPr lang="en-AU" sz="2400" u="sng" dirty="0" smtClean="0"/>
                <a:t>restoratively</a:t>
              </a:r>
              <a:r>
                <a:rPr lang="en-AU" sz="2400" dirty="0" smtClean="0"/>
                <a:t>...</a:t>
              </a:r>
            </a:p>
            <a:p>
              <a:endParaRPr lang="en-AU" sz="2400" dirty="0" smtClean="0"/>
            </a:p>
            <a:p>
              <a:endParaRPr lang="en-AU" sz="2400" dirty="0" smtClean="0"/>
            </a:p>
            <a:p>
              <a:endParaRPr lang="en-AU" sz="2400" dirty="0" smtClean="0"/>
            </a:p>
            <a:p>
              <a:endParaRPr lang="en-AU" sz="2400" dirty="0" smtClean="0"/>
            </a:p>
            <a:p>
              <a:endParaRPr lang="en-AU" sz="2400" dirty="0" smtClean="0"/>
            </a:p>
            <a:p>
              <a:endParaRPr lang="en-AU" sz="2400" dirty="0"/>
            </a:p>
          </p:txBody>
        </p:sp>
      </p:grpSp>
      <p:pic>
        <p:nvPicPr>
          <p:cNvPr id="28" name="Picture 6" descr="http://upload.wikimedia.org/wikipedia/commons/4/44/Post-it-note-white-bg.jpg"/>
          <p:cNvPicPr>
            <a:picLocks noChangeAspect="1" noChangeArrowheads="1"/>
          </p:cNvPicPr>
          <p:nvPr/>
        </p:nvPicPr>
        <p:blipFill>
          <a:blip r:embed="rId3" cstate="print"/>
          <a:srcRect/>
          <a:stretch>
            <a:fillRect/>
          </a:stretch>
        </p:blipFill>
        <p:spPr bwMode="auto">
          <a:xfrm rot="150765">
            <a:off x="4302971" y="4853575"/>
            <a:ext cx="1964984" cy="1903379"/>
          </a:xfrm>
          <a:prstGeom prst="rect">
            <a:avLst/>
          </a:prstGeom>
          <a:noFill/>
        </p:spPr>
      </p:pic>
      <p:pic>
        <p:nvPicPr>
          <p:cNvPr id="29" name="Picture 6" descr="http://upload.wikimedia.org/wikipedia/commons/4/44/Post-it-note-white-bg.jpg"/>
          <p:cNvPicPr>
            <a:picLocks noChangeAspect="1" noChangeArrowheads="1"/>
          </p:cNvPicPr>
          <p:nvPr/>
        </p:nvPicPr>
        <p:blipFill>
          <a:blip r:embed="rId3" cstate="print"/>
          <a:srcRect/>
          <a:stretch>
            <a:fillRect/>
          </a:stretch>
        </p:blipFill>
        <p:spPr bwMode="auto">
          <a:xfrm rot="150765">
            <a:off x="6757226" y="3615174"/>
            <a:ext cx="1964984" cy="1903379"/>
          </a:xfrm>
          <a:prstGeom prst="rect">
            <a:avLst/>
          </a:prstGeom>
          <a:noFill/>
        </p:spPr>
      </p:pic>
      <p:pic>
        <p:nvPicPr>
          <p:cNvPr id="30" name="Picture 6" descr="http://upload.wikimedia.org/wikipedia/commons/4/44/Post-it-note-white-bg.jpg"/>
          <p:cNvPicPr>
            <a:picLocks noChangeAspect="1" noChangeArrowheads="1"/>
          </p:cNvPicPr>
          <p:nvPr/>
        </p:nvPicPr>
        <p:blipFill>
          <a:blip r:embed="rId3" cstate="print"/>
          <a:srcRect/>
          <a:stretch>
            <a:fillRect/>
          </a:stretch>
        </p:blipFill>
        <p:spPr bwMode="auto">
          <a:xfrm rot="150765">
            <a:off x="7062025" y="1217740"/>
            <a:ext cx="1964984" cy="1903379"/>
          </a:xfrm>
          <a:prstGeom prst="rect">
            <a:avLst/>
          </a:prstGeom>
          <a:noFill/>
        </p:spPr>
      </p:pic>
      <p:pic>
        <p:nvPicPr>
          <p:cNvPr id="31" name="Picture 6" descr="http://upload.wikimedia.org/wikipedia/commons/4/44/Post-it-note-white-bg.jpg"/>
          <p:cNvPicPr>
            <a:picLocks noChangeAspect="1" noChangeArrowheads="1"/>
          </p:cNvPicPr>
          <p:nvPr/>
        </p:nvPicPr>
        <p:blipFill>
          <a:blip r:embed="rId3" cstate="print"/>
          <a:srcRect/>
          <a:stretch>
            <a:fillRect/>
          </a:stretch>
        </p:blipFill>
        <p:spPr bwMode="auto">
          <a:xfrm rot="150765">
            <a:off x="4342268" y="2761396"/>
            <a:ext cx="1964984" cy="1903379"/>
          </a:xfrm>
          <a:prstGeom prst="rect">
            <a:avLst/>
          </a:prstGeom>
          <a:noFill/>
        </p:spPr>
      </p:pic>
    </p:spTree>
    <p:extLst>
      <p:ext uri="{BB962C8B-B14F-4D97-AF65-F5344CB8AC3E}">
        <p14:creationId xmlns:p14="http://schemas.microsoft.com/office/powerpoint/2010/main" val="356868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691680" y="276285"/>
            <a:ext cx="7000651" cy="1187698"/>
          </a:xfrm>
        </p:spPr>
        <p:txBody>
          <a:bodyPr>
            <a:normAutofit/>
          </a:bodyPr>
          <a:lstStyle/>
          <a:p>
            <a:pPr eaLnBrk="1" hangingPunct="1"/>
            <a:r>
              <a:rPr lang="en-AU" sz="3200" b="1" dirty="0" smtClean="0">
                <a:solidFill>
                  <a:schemeClr val="accent1"/>
                </a:solidFill>
              </a:rPr>
              <a:t>To work restoratively children </a:t>
            </a:r>
            <a:br>
              <a:rPr lang="en-AU" sz="3200" b="1" dirty="0" smtClean="0">
                <a:solidFill>
                  <a:schemeClr val="accent1"/>
                </a:solidFill>
              </a:rPr>
            </a:br>
            <a:r>
              <a:rPr lang="en-AU" sz="3200" b="1" dirty="0" smtClean="0">
                <a:solidFill>
                  <a:schemeClr val="accent1"/>
                </a:solidFill>
              </a:rPr>
              <a:t>need to be able to</a:t>
            </a:r>
            <a:r>
              <a:rPr lang="en-AU" sz="3200" b="1" dirty="0" smtClean="0">
                <a:solidFill>
                  <a:srgbClr val="7C79AF"/>
                </a:solidFill>
              </a:rPr>
              <a:t>..</a:t>
            </a:r>
          </a:p>
        </p:txBody>
      </p:sp>
      <p:sp>
        <p:nvSpPr>
          <p:cNvPr id="8" name="Content Placeholder 2"/>
          <p:cNvSpPr txBox="1">
            <a:spLocks/>
          </p:cNvSpPr>
          <p:nvPr/>
        </p:nvSpPr>
        <p:spPr>
          <a:xfrm>
            <a:off x="395536" y="1743185"/>
            <a:ext cx="7992888" cy="4782159"/>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gn="r">
              <a:lnSpc>
                <a:spcPct val="90000"/>
              </a:lnSpc>
            </a:pPr>
            <a:r>
              <a:rPr lang="en-AU" sz="2400" dirty="0" smtClean="0"/>
              <a:t>Calm themselves and listen to others</a:t>
            </a:r>
          </a:p>
          <a:p>
            <a:pPr algn="r">
              <a:lnSpc>
                <a:spcPct val="90000"/>
              </a:lnSpc>
            </a:pPr>
            <a:r>
              <a:rPr lang="en-AU" sz="2400" dirty="0" smtClean="0"/>
              <a:t>Use flexible thinking – reasoning skills</a:t>
            </a:r>
          </a:p>
          <a:p>
            <a:pPr algn="r"/>
            <a:r>
              <a:rPr lang="en-AU" sz="2400" dirty="0" smtClean="0"/>
              <a:t>Empathise with others</a:t>
            </a:r>
          </a:p>
          <a:p>
            <a:pPr algn="r"/>
            <a:r>
              <a:rPr lang="en-AU" sz="2400" dirty="0" smtClean="0"/>
              <a:t>Forgive themselves for indiscretions so shame can do its job</a:t>
            </a:r>
          </a:p>
          <a:p>
            <a:pPr algn="r"/>
            <a:r>
              <a:rPr lang="en-AU" sz="2400" dirty="0" smtClean="0"/>
              <a:t>Move beyond ‘victim’ status</a:t>
            </a:r>
          </a:p>
          <a:p>
            <a:pPr algn="r"/>
            <a:r>
              <a:rPr lang="en-AU" sz="2400" dirty="0" smtClean="0"/>
              <a:t>Recount a situation / Reflect on their part</a:t>
            </a:r>
          </a:p>
          <a:p>
            <a:pPr algn="r"/>
            <a:r>
              <a:rPr lang="en-AU" sz="2400" dirty="0" smtClean="0"/>
              <a:t>Understand how their behaviour affects others</a:t>
            </a:r>
          </a:p>
          <a:p>
            <a:pPr algn="r"/>
            <a:r>
              <a:rPr lang="en-AU" sz="2400" dirty="0" smtClean="0"/>
              <a:t>Name and understand  their emotions</a:t>
            </a:r>
          </a:p>
          <a:p>
            <a:pPr algn="r"/>
            <a:r>
              <a:rPr lang="en-AU" sz="2400" dirty="0" smtClean="0"/>
              <a:t>Work with others</a:t>
            </a:r>
          </a:p>
          <a:p>
            <a:pPr algn="r"/>
            <a:r>
              <a:rPr lang="en-AU" sz="2400" dirty="0" smtClean="0"/>
              <a:t>Make collaborative decisions </a:t>
            </a:r>
          </a:p>
          <a:p>
            <a:pPr algn="r"/>
            <a:r>
              <a:rPr lang="en-AU" sz="2400" dirty="0" smtClean="0"/>
              <a:t>Be objective – view their actions from ‘outside’</a:t>
            </a:r>
          </a:p>
          <a:p>
            <a:pPr>
              <a:buFontTx/>
              <a:buNone/>
            </a:pPr>
            <a:endParaRPr lang="en-US" dirty="0" smtClean="0"/>
          </a:p>
        </p:txBody>
      </p:sp>
      <p:sp>
        <p:nvSpPr>
          <p:cNvPr id="2" name="TextBox 1"/>
          <p:cNvSpPr txBox="1"/>
          <p:nvPr/>
        </p:nvSpPr>
        <p:spPr>
          <a:xfrm rot="18814606">
            <a:off x="2393910" y="3281874"/>
            <a:ext cx="4768160" cy="1200329"/>
          </a:xfrm>
          <a:prstGeom prst="rect">
            <a:avLst/>
          </a:prstGeom>
          <a:solidFill>
            <a:srgbClr val="FF0000"/>
          </a:solidFill>
        </p:spPr>
        <p:txBody>
          <a:bodyPr wrap="square" rtlCol="0">
            <a:spAutoFit/>
          </a:bodyPr>
          <a:lstStyle/>
          <a:p>
            <a:pPr algn="ctr"/>
            <a:r>
              <a:rPr lang="en-AU" sz="3600" dirty="0" smtClean="0">
                <a:solidFill>
                  <a:schemeClr val="bg1"/>
                </a:solidFill>
              </a:rPr>
              <a:t>INABILITY TO DEAL WITH SHAME</a:t>
            </a:r>
            <a:endParaRPr lang="en-AU" sz="3600" dirty="0">
              <a:solidFill>
                <a:schemeClr val="bg1"/>
              </a:solidFill>
            </a:endParaRPr>
          </a:p>
        </p:txBody>
      </p:sp>
    </p:spTree>
    <p:extLst>
      <p:ext uri="{BB962C8B-B14F-4D97-AF65-F5344CB8AC3E}">
        <p14:creationId xmlns:p14="http://schemas.microsoft.com/office/powerpoint/2010/main" val="230824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849" y="5177309"/>
            <a:ext cx="3616032" cy="3361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4005064"/>
            <a:ext cx="4105546"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5661248"/>
            <a:ext cx="3616032" cy="3361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C:\Users\The Hansberry's\Dropbox\Grab and Go\Marketing\Cover III - curv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5324" y="892086"/>
            <a:ext cx="3425494" cy="484620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66440" y="1760989"/>
            <a:ext cx="4925640" cy="2862322"/>
          </a:xfrm>
          <a:prstGeom prst="rect">
            <a:avLst/>
          </a:prstGeom>
        </p:spPr>
        <p:txBody>
          <a:bodyPr wrap="square">
            <a:spAutoFit/>
          </a:bodyPr>
          <a:lstStyle/>
          <a:p>
            <a:r>
              <a:rPr lang="en-AU" sz="3600" dirty="0"/>
              <a:t>R</a:t>
            </a:r>
            <a:r>
              <a:rPr lang="en-AU" sz="3600" dirty="0" smtClean="0"/>
              <a:t>estorative </a:t>
            </a:r>
            <a:r>
              <a:rPr lang="en-AU" sz="3600" dirty="0"/>
              <a:t>thinking and behaviour require explicit  teaching and </a:t>
            </a:r>
            <a:r>
              <a:rPr lang="en-AU" sz="3600" dirty="0">
                <a:solidFill>
                  <a:srgbClr val="FF0000"/>
                </a:solidFill>
              </a:rPr>
              <a:t>Circle Time </a:t>
            </a:r>
            <a:r>
              <a:rPr lang="en-AU" sz="3600" dirty="0"/>
              <a:t>is the perfect forum for doing </a:t>
            </a:r>
            <a:r>
              <a:rPr lang="en-AU" sz="3600" dirty="0" smtClean="0"/>
              <a:t>this. </a:t>
            </a:r>
            <a:endParaRPr lang="en-AU" sz="3600" dirty="0"/>
          </a:p>
        </p:txBody>
      </p:sp>
    </p:spTree>
    <p:extLst>
      <p:ext uri="{BB962C8B-B14F-4D97-AF65-F5344CB8AC3E}">
        <p14:creationId xmlns:p14="http://schemas.microsoft.com/office/powerpoint/2010/main" val="3399221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849" y="5177309"/>
            <a:ext cx="3616032" cy="3361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4005064"/>
            <a:ext cx="4105546"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5661248"/>
            <a:ext cx="3616032" cy="3361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Content Placeholder 8"/>
          <p:cNvGraphicFramePr>
            <a:graphicFrameLocks/>
          </p:cNvGraphicFramePr>
          <p:nvPr>
            <p:extLst>
              <p:ext uri="{D42A27DB-BD31-4B8C-83A1-F6EECF244321}">
                <p14:modId xmlns:p14="http://schemas.microsoft.com/office/powerpoint/2010/main" val="3165618127"/>
              </p:ext>
            </p:extLst>
          </p:nvPr>
        </p:nvGraphicFramePr>
        <p:xfrm>
          <a:off x="683568" y="1387313"/>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2771800" y="476672"/>
            <a:ext cx="3960440" cy="646331"/>
          </a:xfrm>
          <a:prstGeom prst="rect">
            <a:avLst/>
          </a:prstGeom>
          <a:solidFill>
            <a:srgbClr val="7030A0"/>
          </a:solidFill>
        </p:spPr>
        <p:txBody>
          <a:bodyPr wrap="square" rtlCol="0">
            <a:spAutoFit/>
          </a:bodyPr>
          <a:lstStyle/>
          <a:p>
            <a:pPr algn="ctr"/>
            <a:r>
              <a:rPr lang="en-AU" sz="3600" dirty="0" smtClean="0">
                <a:solidFill>
                  <a:schemeClr val="bg1"/>
                </a:solidFill>
              </a:rPr>
              <a:t>The RP Pyramid</a:t>
            </a:r>
            <a:endParaRPr lang="en-AU" sz="3600" dirty="0">
              <a:solidFill>
                <a:schemeClr val="bg1"/>
              </a:solidFill>
            </a:endParaRPr>
          </a:p>
        </p:txBody>
      </p:sp>
    </p:spTree>
    <p:extLst>
      <p:ext uri="{BB962C8B-B14F-4D97-AF65-F5344CB8AC3E}">
        <p14:creationId xmlns:p14="http://schemas.microsoft.com/office/powerpoint/2010/main" val="3741313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44624"/>
            <a:ext cx="1152128" cy="1362989"/>
          </a:xfrm>
          <a:prstGeom prst="rect">
            <a:avLst/>
          </a:prstGeom>
        </p:spPr>
      </p:pic>
      <p:sp>
        <p:nvSpPr>
          <p:cNvPr id="9" name="TextBox 8"/>
          <p:cNvSpPr txBox="1"/>
          <p:nvPr/>
        </p:nvSpPr>
        <p:spPr>
          <a:xfrm>
            <a:off x="1519627" y="1556792"/>
            <a:ext cx="6552728" cy="1200329"/>
          </a:xfrm>
          <a:prstGeom prst="rect">
            <a:avLst/>
          </a:prstGeom>
          <a:noFill/>
        </p:spPr>
        <p:txBody>
          <a:bodyPr wrap="square" rtlCol="0">
            <a:spAutoFit/>
          </a:bodyPr>
          <a:lstStyle/>
          <a:p>
            <a:pPr algn="ctr"/>
            <a:r>
              <a:rPr lang="en-AU" sz="7200" dirty="0" smtClean="0">
                <a:solidFill>
                  <a:srgbClr val="FF0000"/>
                </a:solidFill>
              </a:rPr>
              <a:t>Swap seats</a:t>
            </a:r>
            <a:endParaRPr lang="en-AU" sz="7200" dirty="0">
              <a:solidFill>
                <a:srgbClr val="FF0000"/>
              </a:solidFill>
            </a:endParaRPr>
          </a:p>
        </p:txBody>
      </p:sp>
    </p:spTree>
    <p:extLst>
      <p:ext uri="{BB962C8B-B14F-4D97-AF65-F5344CB8AC3E}">
        <p14:creationId xmlns:p14="http://schemas.microsoft.com/office/powerpoint/2010/main" val="339922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050" name="Picture 2" descr="C:\Users\The Hansberry's\Dropbox\family business\Hansberry Educational consulting\Consulting\conferences\2013 conferences\RPI Melbourne\Bills pages (1)\12844 IYH Grab and Go Circle Time Kit D3 3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19" t="-48721" b="53098"/>
          <a:stretch/>
        </p:blipFill>
        <p:spPr bwMode="auto">
          <a:xfrm>
            <a:off x="1475656" y="-4564002"/>
            <a:ext cx="7416824" cy="1093602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843808" y="316600"/>
            <a:ext cx="5931224" cy="461665"/>
          </a:xfrm>
          <a:prstGeom prst="rect">
            <a:avLst/>
          </a:prstGeom>
          <a:noFill/>
        </p:spPr>
        <p:txBody>
          <a:bodyPr wrap="square" rtlCol="0">
            <a:spAutoFit/>
          </a:bodyPr>
          <a:lstStyle/>
          <a:p>
            <a:pPr algn="r"/>
            <a:r>
              <a:rPr lang="en-AU" dirty="0">
                <a:solidFill>
                  <a:srgbClr val="0070C0"/>
                </a:solidFill>
                <a:latin typeface="Kristen ITC" pitchFamily="66" charset="0"/>
              </a:rPr>
              <a:t>From session 2 </a:t>
            </a:r>
            <a:r>
              <a:rPr lang="en-AU" sz="2400" b="1" dirty="0">
                <a:solidFill>
                  <a:srgbClr val="0070C0"/>
                </a:solidFill>
                <a:latin typeface="Kristen ITC" pitchFamily="66" charset="0"/>
              </a:rPr>
              <a:t>Inside and Outside Hurts</a:t>
            </a:r>
          </a:p>
        </p:txBody>
      </p:sp>
    </p:spTree>
    <p:extLst>
      <p:ext uri="{BB962C8B-B14F-4D97-AF65-F5344CB8AC3E}">
        <p14:creationId xmlns:p14="http://schemas.microsoft.com/office/powerpoint/2010/main" val="30804882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2010</TotalTime>
  <Words>2199</Words>
  <Application>Microsoft Office PowerPoint</Application>
  <PresentationFormat>On-screen Show (4:3)</PresentationFormat>
  <Paragraphs>216</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ACT Print A GL</vt:lpstr>
      <vt:lpstr>Arial</vt:lpstr>
      <vt:lpstr>Arial Narrow</vt:lpstr>
      <vt:lpstr>Calibri</vt:lpstr>
      <vt:lpstr>Franklin Gothic Medium</vt:lpstr>
      <vt:lpstr>Gill Sans Ultra Bold Condensed</vt:lpstr>
      <vt:lpstr>Kristen ITC</vt:lpstr>
      <vt:lpstr>Wingdings</vt:lpstr>
      <vt:lpstr>Office Theme</vt:lpstr>
      <vt:lpstr>Explicitly Teaching Restorative Thinking and Behaviour to  Students</vt:lpstr>
      <vt:lpstr>School: It’s no utopia</vt:lpstr>
      <vt:lpstr>PowerPoint Presentation</vt:lpstr>
      <vt:lpstr>PowerPoint Presentation</vt:lpstr>
      <vt:lpstr>To work restoratively children  need to be able 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Purpose of Sorry</vt:lpstr>
      <vt:lpstr> Building an  Apology </vt:lpstr>
      <vt:lpstr>PowerPoint Presentation</vt:lpstr>
      <vt:lpstr> The Reply </vt:lpstr>
      <vt:lpstr>PowerPoint Presentation</vt:lpstr>
      <vt:lpstr>Ideally our aim is to  move young people along the continuum </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dc:creator>
  <cp:lastModifiedBy>Bill Hansberry</cp:lastModifiedBy>
  <cp:revision>96</cp:revision>
  <dcterms:created xsi:type="dcterms:W3CDTF">2013-06-06T04:30:35Z</dcterms:created>
  <dcterms:modified xsi:type="dcterms:W3CDTF">2018-09-06T07:52:33Z</dcterms:modified>
</cp:coreProperties>
</file>