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1.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7" r:id="rId2"/>
    <p:sldId id="284" r:id="rId3"/>
    <p:sldId id="334" r:id="rId4"/>
    <p:sldId id="333" r:id="rId5"/>
    <p:sldId id="327" r:id="rId6"/>
    <p:sldId id="313" r:id="rId7"/>
    <p:sldId id="314" r:id="rId8"/>
    <p:sldId id="315" r:id="rId9"/>
    <p:sldId id="316" r:id="rId10"/>
    <p:sldId id="318" r:id="rId11"/>
    <p:sldId id="319" r:id="rId12"/>
    <p:sldId id="320" r:id="rId13"/>
    <p:sldId id="321" r:id="rId14"/>
    <p:sldId id="322" r:id="rId15"/>
    <p:sldId id="323" r:id="rId16"/>
    <p:sldId id="324" r:id="rId17"/>
    <p:sldId id="325" r:id="rId18"/>
    <p:sldId id="338" r:id="rId19"/>
    <p:sldId id="335" r:id="rId20"/>
    <p:sldId id="336" r:id="rId21"/>
    <p:sldId id="337" r:id="rId22"/>
    <p:sldId id="356" r:id="rId23"/>
    <p:sldId id="328" r:id="rId24"/>
    <p:sldId id="264" r:id="rId25"/>
    <p:sldId id="265" r:id="rId26"/>
    <p:sldId id="266" r:id="rId27"/>
    <p:sldId id="273" r:id="rId28"/>
    <p:sldId id="267" r:id="rId29"/>
    <p:sldId id="269" r:id="rId30"/>
    <p:sldId id="286" r:id="rId31"/>
    <p:sldId id="307" r:id="rId32"/>
    <p:sldId id="312" r:id="rId33"/>
    <p:sldId id="309" r:id="rId34"/>
    <p:sldId id="310" r:id="rId35"/>
    <p:sldId id="311" r:id="rId36"/>
    <p:sldId id="308" r:id="rId37"/>
    <p:sldId id="339" r:id="rId38"/>
    <p:sldId id="293" r:id="rId39"/>
    <p:sldId id="275" r:id="rId40"/>
    <p:sldId id="276" r:id="rId41"/>
    <p:sldId id="340" r:id="rId42"/>
    <p:sldId id="277" r:id="rId43"/>
    <p:sldId id="289" r:id="rId44"/>
    <p:sldId id="299" r:id="rId45"/>
    <p:sldId id="279" r:id="rId46"/>
    <p:sldId id="290" r:id="rId47"/>
    <p:sldId id="292" r:id="rId48"/>
    <p:sldId id="291" r:id="rId49"/>
    <p:sldId id="283" r:id="rId50"/>
    <p:sldId id="294" r:id="rId51"/>
    <p:sldId id="296" r:id="rId52"/>
    <p:sldId id="297" r:id="rId53"/>
    <p:sldId id="298" r:id="rId54"/>
    <p:sldId id="280" r:id="rId55"/>
    <p:sldId id="281" r:id="rId56"/>
    <p:sldId id="282" r:id="rId57"/>
    <p:sldId id="300" r:id="rId58"/>
    <p:sldId id="301" r:id="rId59"/>
    <p:sldId id="302" r:id="rId60"/>
    <p:sldId id="303" r:id="rId61"/>
    <p:sldId id="304" r:id="rId62"/>
    <p:sldId id="305" r:id="rId63"/>
    <p:sldId id="329" r:id="rId64"/>
    <p:sldId id="343" r:id="rId65"/>
    <p:sldId id="344" r:id="rId66"/>
    <p:sldId id="330" r:id="rId67"/>
    <p:sldId id="346" r:id="rId68"/>
    <p:sldId id="345" r:id="rId69"/>
    <p:sldId id="347" r:id="rId70"/>
    <p:sldId id="349" r:id="rId71"/>
    <p:sldId id="331" r:id="rId72"/>
    <p:sldId id="350" r:id="rId73"/>
    <p:sldId id="352" r:id="rId74"/>
    <p:sldId id="332" r:id="rId75"/>
    <p:sldId id="353" r:id="rId76"/>
    <p:sldId id="354" r:id="rId77"/>
    <p:sldId id="357" r:id="rId78"/>
    <p:sldId id="351" r:id="rId79"/>
    <p:sldId id="355"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ll Hansberry" initials="BH" lastIdx="1" clrIdx="0">
    <p:extLst>
      <p:ext uri="{19B8F6BF-5375-455C-9EA6-DF929625EA0E}">
        <p15:presenceInfo xmlns:p15="http://schemas.microsoft.com/office/powerpoint/2012/main" userId="6e141b9d58f3516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94" autoAdjust="0"/>
    <p:restoredTop sz="50545" autoAdjust="0"/>
  </p:normalViewPr>
  <p:slideViewPr>
    <p:cSldViewPr snapToGrid="0">
      <p:cViewPr varScale="1">
        <p:scale>
          <a:sx n="33" d="100"/>
          <a:sy n="33" d="100"/>
        </p:scale>
        <p:origin x="122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9-28T14:48:53.274" idx="1">
    <p:pos x="2956" y="1634"/>
    <p:text/>
    <p:extLst>
      <p:ext uri="{C676402C-5697-4E1C-873F-D02D1690AC5C}">
        <p15:threadingInfo xmlns:p15="http://schemas.microsoft.com/office/powerpoint/2012/main" timeZoneBias="-57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7C2F14-19AD-4BAD-BD39-59190C9511C9}" type="datetimeFigureOut">
              <a:rPr lang="en-AU" smtClean="0"/>
              <a:t>28/09/2020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F506F-A46B-431C-A506-3AED32789D6B}" type="slidenum">
              <a:rPr lang="en-AU" smtClean="0"/>
              <a:t>‹#›</a:t>
            </a:fld>
            <a:endParaRPr lang="en-AU"/>
          </a:p>
        </p:txBody>
      </p:sp>
    </p:spTree>
    <p:extLst>
      <p:ext uri="{BB962C8B-B14F-4D97-AF65-F5344CB8AC3E}">
        <p14:creationId xmlns:p14="http://schemas.microsoft.com/office/powerpoint/2010/main" val="1051099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1</a:t>
            </a:fld>
            <a:endParaRPr lang="en-AU"/>
          </a:p>
        </p:txBody>
      </p:sp>
    </p:spTree>
    <p:extLst>
      <p:ext uri="{BB962C8B-B14F-4D97-AF65-F5344CB8AC3E}">
        <p14:creationId xmlns:p14="http://schemas.microsoft.com/office/powerpoint/2010/main" val="3103553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F187D1-47AD-4791-BD55-815C283A2A89}" type="slidenum">
              <a:rPr lang="en-US" altLang="en-US" smtClean="0">
                <a:latin typeface="Calibri" panose="020F0502020204030204" pitchFamily="34" charset="0"/>
              </a:rPr>
              <a:pPr/>
              <a:t>12</a:t>
            </a:fld>
            <a:endParaRPr lang="en-US" altLang="en-US" smtClean="0">
              <a:latin typeface="Calibri" panose="020F0502020204030204" pitchFamily="34" charset="0"/>
            </a:endParaRPr>
          </a:p>
        </p:txBody>
      </p:sp>
      <p:sp>
        <p:nvSpPr>
          <p:cNvPr id="1843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8436"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20000"/>
              </a:spcBef>
            </a:pPr>
            <a:r>
              <a:rPr lang="en-AU" altLang="en-US" sz="1600" b="1" dirty="0" smtClean="0">
                <a:solidFill>
                  <a:schemeClr val="tx2"/>
                </a:solidFill>
                <a:latin typeface="Arial" panose="020B0604020202020204" pitchFamily="34" charset="0"/>
              </a:rPr>
              <a:t>Phonological processing skills</a:t>
            </a:r>
            <a:endParaRPr lang="en-AU" altLang="en-US" sz="1600" dirty="0" smtClean="0">
              <a:latin typeface="Arial" panose="020B0604020202020204" pitchFamily="34" charset="0"/>
            </a:endParaRPr>
          </a:p>
          <a:p>
            <a:pPr lvl="1" eaLnBrk="1" hangingPunct="1">
              <a:spcBef>
                <a:spcPct val="20000"/>
              </a:spcBef>
            </a:pPr>
            <a:r>
              <a:rPr lang="en-AU" altLang="en-US" sz="1400" u="sng" dirty="0" smtClean="0">
                <a:latin typeface="Arial" panose="020B0604020202020204" pitchFamily="34" charset="0"/>
              </a:rPr>
              <a:t>3 main skills important for reading</a:t>
            </a:r>
          </a:p>
          <a:p>
            <a:pPr lvl="1" eaLnBrk="1" hangingPunct="1">
              <a:spcBef>
                <a:spcPct val="20000"/>
              </a:spcBef>
            </a:pPr>
            <a:r>
              <a:rPr lang="en-AU" altLang="en-US" sz="1400" u="sng" dirty="0" smtClean="0">
                <a:latin typeface="Arial" panose="020B0604020202020204" pitchFamily="34" charset="0"/>
              </a:rPr>
              <a:t>Phonological awareness</a:t>
            </a:r>
          </a:p>
          <a:p>
            <a:pPr lvl="1" eaLnBrk="1" hangingPunct="1">
              <a:spcBef>
                <a:spcPct val="20000"/>
              </a:spcBef>
            </a:pPr>
            <a:r>
              <a:rPr lang="en-AU" altLang="en-US" sz="1400" i="1" dirty="0" smtClean="0">
                <a:latin typeface="Arial" panose="020B0604020202020204" pitchFamily="34" charset="0"/>
              </a:rPr>
              <a:t>Access to sound structure</a:t>
            </a:r>
          </a:p>
          <a:p>
            <a:pPr lvl="3" eaLnBrk="1" hangingPunct="1">
              <a:spcBef>
                <a:spcPct val="20000"/>
              </a:spcBef>
              <a:buFontTx/>
              <a:buChar char="•"/>
            </a:pPr>
            <a:r>
              <a:rPr lang="en-AU" altLang="en-US" sz="1400" dirty="0" smtClean="0">
                <a:latin typeface="Arial" panose="020B0604020202020204" pitchFamily="34" charset="0"/>
              </a:rPr>
              <a:t>Elision</a:t>
            </a:r>
          </a:p>
          <a:p>
            <a:pPr lvl="3" eaLnBrk="1" hangingPunct="1">
              <a:spcBef>
                <a:spcPct val="20000"/>
              </a:spcBef>
              <a:buFontTx/>
              <a:buChar char="•"/>
            </a:pPr>
            <a:r>
              <a:rPr lang="en-AU" altLang="en-US" sz="1400" dirty="0" smtClean="0">
                <a:latin typeface="Arial" panose="020B0604020202020204" pitchFamily="34" charset="0"/>
              </a:rPr>
              <a:t>Blending</a:t>
            </a:r>
          </a:p>
          <a:p>
            <a:pPr lvl="3" eaLnBrk="1" hangingPunct="1">
              <a:spcBef>
                <a:spcPct val="20000"/>
              </a:spcBef>
              <a:buFontTx/>
              <a:buChar char="•"/>
            </a:pPr>
            <a:r>
              <a:rPr lang="en-AU" altLang="en-US" sz="1400" dirty="0" smtClean="0">
                <a:latin typeface="Arial" panose="020B0604020202020204" pitchFamily="34" charset="0"/>
              </a:rPr>
              <a:t>Segmentation</a:t>
            </a:r>
          </a:p>
          <a:p>
            <a:pPr lvl="3" eaLnBrk="1" hangingPunct="1">
              <a:spcBef>
                <a:spcPct val="20000"/>
              </a:spcBef>
              <a:buFontTx/>
              <a:buChar char="•"/>
            </a:pPr>
            <a:r>
              <a:rPr lang="en-AU" altLang="en-US" sz="1400" dirty="0" smtClean="0">
                <a:latin typeface="Arial" panose="020B0604020202020204" pitchFamily="34" charset="0"/>
              </a:rPr>
              <a:t>Elision</a:t>
            </a:r>
          </a:p>
          <a:p>
            <a:pPr lvl="1" eaLnBrk="1" hangingPunct="1">
              <a:spcBef>
                <a:spcPct val="20000"/>
              </a:spcBef>
            </a:pPr>
            <a:r>
              <a:rPr lang="en-AU" altLang="en-US" sz="1400" u="sng" dirty="0" smtClean="0">
                <a:latin typeface="Arial" panose="020B0604020202020204" pitchFamily="34" charset="0"/>
              </a:rPr>
              <a:t>Phonological memory</a:t>
            </a:r>
          </a:p>
          <a:p>
            <a:pPr lvl="1" eaLnBrk="1" hangingPunct="1">
              <a:spcBef>
                <a:spcPct val="20000"/>
              </a:spcBef>
            </a:pPr>
            <a:r>
              <a:rPr lang="en-AU" altLang="en-US" sz="1400" i="1" dirty="0" smtClean="0">
                <a:latin typeface="Arial" panose="020B0604020202020204" pitchFamily="34" charset="0"/>
              </a:rPr>
              <a:t>Coding info phonologically for temporary storage in working STM</a:t>
            </a:r>
          </a:p>
          <a:p>
            <a:pPr lvl="3" eaLnBrk="1" hangingPunct="1">
              <a:spcBef>
                <a:spcPct val="20000"/>
              </a:spcBef>
              <a:buFontTx/>
              <a:buChar char="•"/>
            </a:pPr>
            <a:r>
              <a:rPr lang="en-AU" altLang="en-US" sz="1400" dirty="0" smtClean="0">
                <a:latin typeface="Arial" panose="020B0604020202020204" pitchFamily="34" charset="0"/>
              </a:rPr>
              <a:t>Memory for digits, </a:t>
            </a:r>
            <a:r>
              <a:rPr lang="en-AU" altLang="en-US" sz="1400" dirty="0" err="1" smtClean="0">
                <a:latin typeface="Arial" panose="020B0604020202020204" pitchFamily="34" charset="0"/>
              </a:rPr>
              <a:t>nonword</a:t>
            </a:r>
            <a:r>
              <a:rPr lang="en-AU" altLang="en-US" sz="1400" dirty="0" smtClean="0">
                <a:latin typeface="Arial" panose="020B0604020202020204" pitchFamily="34" charset="0"/>
              </a:rPr>
              <a:t> repetition</a:t>
            </a:r>
          </a:p>
          <a:p>
            <a:pPr lvl="1" eaLnBrk="1" hangingPunct="1">
              <a:spcBef>
                <a:spcPct val="20000"/>
              </a:spcBef>
            </a:pPr>
            <a:r>
              <a:rPr lang="en-AU" altLang="en-US" sz="1400" u="sng" dirty="0" smtClean="0">
                <a:latin typeface="Arial" panose="020B0604020202020204" pitchFamily="34" charset="0"/>
              </a:rPr>
              <a:t>Rapid naming</a:t>
            </a:r>
          </a:p>
          <a:p>
            <a:pPr lvl="3" eaLnBrk="1" hangingPunct="1">
              <a:spcBef>
                <a:spcPct val="20000"/>
              </a:spcBef>
              <a:buFontTx/>
              <a:buChar char="•"/>
            </a:pPr>
            <a:r>
              <a:rPr lang="en-AU" altLang="en-US" sz="1400" dirty="0" smtClean="0">
                <a:latin typeface="Arial" panose="020B0604020202020204" pitchFamily="34" charset="0"/>
              </a:rPr>
              <a:t>Speed of naming objects, colours, letters</a:t>
            </a:r>
            <a:endParaRPr lang="en-AU" altLang="en-US" sz="1400" b="1" dirty="0" smtClean="0">
              <a:latin typeface="Arial" panose="020B0604020202020204" pitchFamily="34" charset="0"/>
            </a:endParaRPr>
          </a:p>
          <a:p>
            <a:pPr lvl="1" eaLnBrk="1" hangingPunct="1">
              <a:spcBef>
                <a:spcPct val="20000"/>
              </a:spcBef>
            </a:pPr>
            <a:r>
              <a:rPr lang="en-AU" altLang="en-US" sz="1600" i="1" dirty="0" smtClean="0">
                <a:latin typeface="Arial" panose="020B0604020202020204" pitchFamily="34" charset="0"/>
              </a:rPr>
              <a:t>				</a:t>
            </a:r>
            <a:endParaRPr lang="en-US" altLang="en-US" sz="1600" i="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6916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Bill</a:t>
            </a:r>
            <a:endParaRPr lang="en-AU"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7115826-6CC9-42F0-8B27-4AC732B0A3C0}" type="slidenum">
              <a:rPr lang="en-AU" altLang="en-US" smtClean="0">
                <a:latin typeface="Calibri" panose="020F0502020204030204" pitchFamily="34" charset="0"/>
              </a:rPr>
              <a:pPr/>
              <a:t>13</a:t>
            </a:fld>
            <a:endParaRPr lang="en-AU" altLang="en-US" smtClean="0">
              <a:latin typeface="Calibri" panose="020F0502020204030204" pitchFamily="34" charset="0"/>
            </a:endParaRPr>
          </a:p>
        </p:txBody>
      </p:sp>
    </p:spTree>
    <p:extLst>
      <p:ext uri="{BB962C8B-B14F-4D97-AF65-F5344CB8AC3E}">
        <p14:creationId xmlns:p14="http://schemas.microsoft.com/office/powerpoint/2010/main" val="890337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Bill</a:t>
            </a:r>
            <a:endParaRPr lang="en-AU" altLang="en-US" dirty="0"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892B68A-1FEA-42BC-B9E9-6DE5A5D86F89}" type="slidenum">
              <a:rPr lang="en-AU" altLang="en-US" smtClean="0">
                <a:latin typeface="Calibri" panose="020F0502020204030204" pitchFamily="34" charset="0"/>
              </a:rPr>
              <a:pPr/>
              <a:t>14</a:t>
            </a:fld>
            <a:endParaRPr lang="en-AU" altLang="en-US" smtClean="0">
              <a:latin typeface="Calibri" panose="020F0502020204030204" pitchFamily="34" charset="0"/>
            </a:endParaRPr>
          </a:p>
        </p:txBody>
      </p:sp>
    </p:spTree>
    <p:extLst>
      <p:ext uri="{BB962C8B-B14F-4D97-AF65-F5344CB8AC3E}">
        <p14:creationId xmlns:p14="http://schemas.microsoft.com/office/powerpoint/2010/main" val="2788236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Sarah</a:t>
            </a:r>
            <a:endParaRPr lang="en-AU" alt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7B72E34-FF45-49AA-A791-1AE4AA8C4744}" type="slidenum">
              <a:rPr lang="en-AU" altLang="en-US" smtClean="0">
                <a:latin typeface="Calibri" panose="020F0502020204030204" pitchFamily="34" charset="0"/>
              </a:rPr>
              <a:pPr/>
              <a:t>15</a:t>
            </a:fld>
            <a:endParaRPr lang="en-AU" altLang="en-US" smtClean="0">
              <a:latin typeface="Calibri" panose="020F0502020204030204" pitchFamily="34" charset="0"/>
            </a:endParaRPr>
          </a:p>
        </p:txBody>
      </p:sp>
    </p:spTree>
    <p:extLst>
      <p:ext uri="{BB962C8B-B14F-4D97-AF65-F5344CB8AC3E}">
        <p14:creationId xmlns:p14="http://schemas.microsoft.com/office/powerpoint/2010/main" val="541182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Bill</a:t>
            </a:r>
            <a:endParaRPr lang="en-AU"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7115826-6CC9-42F0-8B27-4AC732B0A3C0}" type="slidenum">
              <a:rPr lang="en-AU" altLang="en-US" smtClean="0">
                <a:latin typeface="Calibri" panose="020F0502020204030204" pitchFamily="34" charset="0"/>
              </a:rPr>
              <a:pPr/>
              <a:t>16</a:t>
            </a:fld>
            <a:endParaRPr lang="en-AU" altLang="en-US" smtClean="0">
              <a:latin typeface="Calibri" panose="020F0502020204030204" pitchFamily="34" charset="0"/>
            </a:endParaRPr>
          </a:p>
        </p:txBody>
      </p:sp>
    </p:spTree>
    <p:extLst>
      <p:ext uri="{BB962C8B-B14F-4D97-AF65-F5344CB8AC3E}">
        <p14:creationId xmlns:p14="http://schemas.microsoft.com/office/powerpoint/2010/main" val="519481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Bill</a:t>
            </a:r>
            <a:endParaRPr lang="en-AU" altLang="en-US" dirty="0"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9606334-228A-4274-9196-5CF152CF73EB}" type="slidenum">
              <a:rPr lang="en-AU" altLang="en-US" smtClean="0">
                <a:latin typeface="Calibri" panose="020F0502020204030204" pitchFamily="34" charset="0"/>
              </a:rPr>
              <a:pPr/>
              <a:t>17</a:t>
            </a:fld>
            <a:endParaRPr lang="en-AU" altLang="en-US" smtClean="0">
              <a:latin typeface="Calibri" panose="020F0502020204030204" pitchFamily="34" charset="0"/>
            </a:endParaRPr>
          </a:p>
        </p:txBody>
      </p:sp>
    </p:spTree>
    <p:extLst>
      <p:ext uri="{BB962C8B-B14F-4D97-AF65-F5344CB8AC3E}">
        <p14:creationId xmlns:p14="http://schemas.microsoft.com/office/powerpoint/2010/main" val="4186581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Bill</a:t>
            </a:r>
            <a:endParaRPr lang="en-AU"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7115826-6CC9-42F0-8B27-4AC732B0A3C0}" type="slidenum">
              <a:rPr lang="en-AU" altLang="en-US" smtClean="0">
                <a:latin typeface="Calibri" panose="020F0502020204030204" pitchFamily="34" charset="0"/>
              </a:rPr>
              <a:pPr/>
              <a:t>18</a:t>
            </a:fld>
            <a:endParaRPr lang="en-AU" altLang="en-US" smtClean="0">
              <a:latin typeface="Calibri" panose="020F0502020204030204" pitchFamily="34" charset="0"/>
            </a:endParaRPr>
          </a:p>
        </p:txBody>
      </p:sp>
    </p:spTree>
    <p:extLst>
      <p:ext uri="{BB962C8B-B14F-4D97-AF65-F5344CB8AC3E}">
        <p14:creationId xmlns:p14="http://schemas.microsoft.com/office/powerpoint/2010/main" val="2159153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a:lstStyle/>
          <a:p>
            <a:pPr eaLnBrk="1" hangingPunct="1">
              <a:spcBef>
                <a:spcPct val="0"/>
              </a:spcBef>
            </a:pPr>
            <a:endParaRPr lang="en-AU" dirty="0"/>
          </a:p>
          <a:p>
            <a:pPr eaLnBrk="1" hangingPunct="1">
              <a:spcBef>
                <a:spcPct val="0"/>
              </a:spcBef>
            </a:pPr>
            <a:endParaRPr lang="en-AU" dirty="0"/>
          </a:p>
        </p:txBody>
      </p:sp>
      <p:sp>
        <p:nvSpPr>
          <p:cNvPr id="32772" name="Slide Number Placeholder 3"/>
          <p:cNvSpPr>
            <a:spLocks noGrp="1"/>
          </p:cNvSpPr>
          <p:nvPr>
            <p:ph type="sldNum" sz="quarter" idx="5"/>
          </p:nvPr>
        </p:nvSpPr>
        <p:spPr bwMode="auto">
          <a:noFill/>
          <a:ln>
            <a:miter lim="800000"/>
            <a:headEnd/>
            <a:tailEnd/>
          </a:ln>
        </p:spPr>
        <p:txBody>
          <a:bodyPr/>
          <a:lstStyle/>
          <a:p>
            <a:fld id="{D2328EFC-6E63-47AD-ABEC-FE57F9F9BDDB}" type="slidenum">
              <a:rPr lang="en-AU"/>
              <a:pPr/>
              <a:t>19</a:t>
            </a:fld>
            <a:endParaRPr lang="en-AU"/>
          </a:p>
        </p:txBody>
      </p:sp>
    </p:spTree>
    <p:extLst>
      <p:ext uri="{BB962C8B-B14F-4D97-AF65-F5344CB8AC3E}">
        <p14:creationId xmlns:p14="http://schemas.microsoft.com/office/powerpoint/2010/main" val="140100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0"/>
          </p:nvPr>
        </p:nvSpPr>
        <p:spPr/>
        <p:txBody>
          <a:bodyPr/>
          <a:lstStyle/>
          <a:p>
            <a:pPr>
              <a:defRPr/>
            </a:pPr>
            <a:fld id="{EDDB8522-AFA1-5849-BBB9-2B693B7D7055}" type="datetime1">
              <a:rPr lang="en-AU" smtClean="0"/>
              <a:pPr>
                <a:defRPr/>
              </a:pPr>
              <a:t>28/09/2020</a:t>
            </a:fld>
            <a:endParaRPr lang="en-US"/>
          </a:p>
        </p:txBody>
      </p:sp>
      <p:sp>
        <p:nvSpPr>
          <p:cNvPr id="5" name="Footer Placeholder 4"/>
          <p:cNvSpPr>
            <a:spLocks noGrp="1"/>
          </p:cNvSpPr>
          <p:nvPr>
            <p:ph type="ftr" sz="quarter" idx="11"/>
          </p:nvPr>
        </p:nvSpPr>
        <p:spPr/>
        <p:txBody>
          <a:bodyPr/>
          <a:lstStyle/>
          <a:p>
            <a:pPr>
              <a:defRPr/>
            </a:pPr>
            <a:r>
              <a:rPr lang="en-US" smtClean="0"/>
              <a:t>(c) 2016 Bartek Rajkowski, PhD.</a:t>
            </a:r>
            <a:endParaRPr lang="en-US"/>
          </a:p>
        </p:txBody>
      </p:sp>
      <p:sp>
        <p:nvSpPr>
          <p:cNvPr id="6" name="Slide Number Placeholder 5"/>
          <p:cNvSpPr>
            <a:spLocks noGrp="1"/>
          </p:cNvSpPr>
          <p:nvPr>
            <p:ph type="sldNum" sz="quarter" idx="12"/>
          </p:nvPr>
        </p:nvSpPr>
        <p:spPr/>
        <p:txBody>
          <a:bodyPr/>
          <a:lstStyle/>
          <a:p>
            <a:fld id="{FC2BCC8C-C86B-47E9-95F5-D06660D15F13}" type="slidenum">
              <a:rPr lang="en-US" smtClean="0"/>
              <a:pPr/>
              <a:t>24</a:t>
            </a:fld>
            <a:endParaRPr lang="en-US"/>
          </a:p>
        </p:txBody>
      </p:sp>
    </p:spTree>
    <p:extLst>
      <p:ext uri="{BB962C8B-B14F-4D97-AF65-F5344CB8AC3E}">
        <p14:creationId xmlns:p14="http://schemas.microsoft.com/office/powerpoint/2010/main" val="3937482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27</a:t>
            </a:fld>
            <a:endParaRPr lang="en-AU"/>
          </a:p>
        </p:txBody>
      </p:sp>
    </p:spTree>
    <p:extLst>
      <p:ext uri="{BB962C8B-B14F-4D97-AF65-F5344CB8AC3E}">
        <p14:creationId xmlns:p14="http://schemas.microsoft.com/office/powerpoint/2010/main" val="2778255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I’m just so encouraged</a:t>
            </a:r>
            <a:r>
              <a:rPr lang="en-AU" baseline="0" dirty="0" smtClean="0"/>
              <a:t> by what I see happening in South Australian schools right now. We are on the cusp of a long overdue revolution about how we teach reading and literacy in schools. </a:t>
            </a:r>
          </a:p>
          <a:p>
            <a:endParaRPr lang="en-AU" baseline="0" dirty="0" smtClean="0"/>
          </a:p>
          <a:p>
            <a:r>
              <a:rPr lang="en-AU" baseline="0" dirty="0" smtClean="0"/>
              <a:t>In my opinion, this is largely thanks to a bunch of fed up parents of children with dyslexia (mostly mums), who a few years back decided to organise and very quickly created networks across Australia. Dr Sandra Marshall, a local GP was instrumental in this. Sandra is currently the tireless (overworked and unpaid) president of code red – the national advocacy body that this movement has grown into. </a:t>
            </a:r>
          </a:p>
          <a:p>
            <a:endParaRPr lang="en-AU" baseline="0" dirty="0" smtClean="0"/>
          </a:p>
          <a:p>
            <a:r>
              <a:rPr lang="en-AU" baseline="0" dirty="0" smtClean="0"/>
              <a:t>Now, the word is spreading far and wide. In SA, we have this incredible group called the Literacy Guarantee Unit, who have put today on and are working hard with brilliant educators to get the reading research into classrooms so we can all finally say goodbye to the ideologically driven whole language garbage which we can thank for Australia’s gob smacking underperformance on international measures of literacy.</a:t>
            </a:r>
          </a:p>
          <a:p>
            <a:endParaRPr lang="en-AU" dirty="0" smtClean="0"/>
          </a:p>
          <a:p>
            <a:r>
              <a:rPr lang="en-AU" dirty="0" smtClean="0"/>
              <a:t>I’ve not met a teacher who</a:t>
            </a:r>
            <a:r>
              <a:rPr lang="en-AU" baseline="0" dirty="0" smtClean="0"/>
              <a:t> doesn’t want to teach more effectively but I’ve met plenty, like me, who were poorly trained pre service teacher education and left university knowing very little about how kids learn to read and spell and are expected from the get go, to teach and  assess reading and spelling in a way that has no support in the research.</a:t>
            </a:r>
          </a:p>
          <a:p>
            <a:endParaRPr lang="en-AU" baseline="0" dirty="0" smtClean="0"/>
          </a:p>
          <a:p>
            <a:r>
              <a:rPr lang="en-AU" baseline="0" dirty="0" smtClean="0"/>
              <a:t>This is changing, and it is exciting to be part of it!</a:t>
            </a:r>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2</a:t>
            </a:fld>
            <a:endParaRPr lang="en-AU"/>
          </a:p>
        </p:txBody>
      </p:sp>
    </p:spTree>
    <p:extLst>
      <p:ext uri="{BB962C8B-B14F-4D97-AF65-F5344CB8AC3E}">
        <p14:creationId xmlns:p14="http://schemas.microsoft.com/office/powerpoint/2010/main" val="724541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29</a:t>
            </a:fld>
            <a:endParaRPr lang="en-AU"/>
          </a:p>
        </p:txBody>
      </p:sp>
    </p:spTree>
    <p:extLst>
      <p:ext uri="{BB962C8B-B14F-4D97-AF65-F5344CB8AC3E}">
        <p14:creationId xmlns:p14="http://schemas.microsoft.com/office/powerpoint/2010/main" val="1616550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You’re very</a:t>
            </a:r>
            <a:r>
              <a:rPr lang="en-AU" baseline="0" dirty="0" smtClean="0"/>
              <a:t> likely of the Big 5 or the big 6 in reading. These are the essential components of reading. </a:t>
            </a:r>
          </a:p>
          <a:p>
            <a:endParaRPr lang="en-AU" baseline="0" dirty="0" smtClean="0"/>
          </a:p>
          <a:p>
            <a:r>
              <a:rPr lang="en-AU" baseline="0" dirty="0" smtClean="0"/>
              <a:t>Cover them - </a:t>
            </a:r>
          </a:p>
          <a:p>
            <a:endParaRPr lang="en-AU" baseline="0" dirty="0" smtClean="0"/>
          </a:p>
          <a:p>
            <a:r>
              <a:rPr lang="en-AU" baseline="0" dirty="0" smtClean="0"/>
              <a:t>Setting learners’ brains up to be able to permanently store words is what we are trying to do when we teach reading. The process by which brains store words in the sight word vocabulary is called ‘orthographic mapping’, a theory developed by Linea </a:t>
            </a:r>
            <a:r>
              <a:rPr lang="en-AU" baseline="0" dirty="0" err="1" smtClean="0"/>
              <a:t>Ehri</a:t>
            </a:r>
            <a:r>
              <a:rPr lang="en-AU" baseline="0" dirty="0" smtClean="0"/>
              <a:t> in the 1980s that is the most supported theory of how brains store words as sight words.</a:t>
            </a:r>
          </a:p>
          <a:p>
            <a:endParaRPr lang="en-AU" baseline="0" dirty="0" smtClean="0"/>
          </a:p>
          <a:p>
            <a:r>
              <a:rPr lang="en-AU" baseline="0" dirty="0" smtClean="0"/>
              <a:t>So I guess, we have to clear up what a sight word really is…..</a:t>
            </a:r>
          </a:p>
          <a:p>
            <a:endParaRPr lang="en-AU" baseline="0" dirty="0" smtClean="0"/>
          </a:p>
          <a:p>
            <a:r>
              <a:rPr lang="en-AU" baseline="0" dirty="0" smtClean="0"/>
              <a:t>The whole language era did not have the benefit of the convergence of research or the brain imaging we have now that has helped us understand better how a brain learns a word to the point that it is instantly accessible, upon a glance (8/10 of a second). But orthographic mapping is the explainer.</a:t>
            </a:r>
          </a:p>
          <a:p>
            <a:endParaRPr lang="en-AU" baseline="0" dirty="0" smtClean="0"/>
          </a:p>
          <a:p>
            <a:r>
              <a:rPr lang="en-AU" sz="1200" dirty="0" smtClean="0"/>
              <a:t>Orthographic Mapping is absolutely, totally, literally dependent on high level Phoneme awareness skills (</a:t>
            </a:r>
            <a:r>
              <a:rPr lang="en-AU" sz="1200" i="1" dirty="0" smtClean="0"/>
              <a:t>phonemic proficiency</a:t>
            </a:r>
            <a:r>
              <a:rPr lang="en-AU" sz="1200" dirty="0" smtClean="0"/>
              <a:t>) and </a:t>
            </a:r>
            <a:r>
              <a:rPr lang="en-AU" sz="1200" i="1" dirty="0" smtClean="0"/>
              <a:t>phonic knowledge</a:t>
            </a:r>
            <a:r>
              <a:rPr lang="en-AU" sz="1200" dirty="0" smtClean="0"/>
              <a:t>. </a:t>
            </a:r>
          </a:p>
          <a:p>
            <a:endParaRPr lang="en-AU" sz="1200" dirty="0" smtClean="0"/>
          </a:p>
          <a:p>
            <a:r>
              <a:rPr lang="en-AU" sz="1200" dirty="0" smtClean="0"/>
              <a:t>So, brains without </a:t>
            </a:r>
            <a:r>
              <a:rPr lang="en-AU" sz="1200" i="1" dirty="0" smtClean="0"/>
              <a:t>phonemic proficiency </a:t>
            </a:r>
            <a:r>
              <a:rPr lang="en-AU" sz="1200" dirty="0" smtClean="0"/>
              <a:t>and </a:t>
            </a:r>
            <a:r>
              <a:rPr lang="en-AU" sz="1200" i="1" dirty="0" smtClean="0"/>
              <a:t>phonic decoding</a:t>
            </a:r>
            <a:r>
              <a:rPr lang="en-AU" sz="1200" dirty="0" smtClean="0"/>
              <a:t> skills DO NOT store new words well. </a:t>
            </a:r>
          </a:p>
          <a:p>
            <a:endParaRPr lang="en-AU" sz="1200" dirty="0" smtClean="0"/>
          </a:p>
          <a:p>
            <a:r>
              <a:rPr lang="en-AU" sz="1200" dirty="0" smtClean="0"/>
              <a:t>What you will see is</a:t>
            </a:r>
            <a:r>
              <a:rPr lang="en-AU" sz="1200" baseline="0" dirty="0" smtClean="0"/>
              <a:t> footage of teaching that goes to work HARD on the non-negotiable components of a writing system where sounds are represented by symbols. Yes, we have a Phoenician alphabet – </a:t>
            </a:r>
            <a:r>
              <a:rPr lang="en-AU" sz="1200" baseline="0" dirty="0" err="1" smtClean="0"/>
              <a:t>Phon</a:t>
            </a:r>
            <a:r>
              <a:rPr lang="en-AU" sz="1200" baseline="0" dirty="0" smtClean="0"/>
              <a:t> as a root means ‘sound’ as in ‘phoneme’. Readers must be proficient with working with sounds (</a:t>
            </a:r>
            <a:r>
              <a:rPr lang="en-AU" sz="1200" baseline="0" dirty="0" err="1" smtClean="0"/>
              <a:t>phon</a:t>
            </a:r>
            <a:r>
              <a:rPr lang="en-AU" sz="1200" baseline="0" dirty="0" smtClean="0"/>
              <a:t> awareness) and mapping those sounds onto printed symbols (phonics) before we can do the other business of fluency and reading comprehension. </a:t>
            </a:r>
          </a:p>
          <a:p>
            <a:r>
              <a:rPr lang="en-AU" sz="1200" baseline="0" dirty="0" smtClean="0"/>
              <a:t> </a:t>
            </a:r>
          </a:p>
          <a:p>
            <a:endParaRPr lang="en-AU" sz="1200" dirty="0" smtClean="0"/>
          </a:p>
          <a:p>
            <a:endParaRPr lang="en-AU" baseline="0" dirty="0" smtClean="0"/>
          </a:p>
          <a:p>
            <a:endParaRPr lang="en-AU" baseline="0" dirty="0" smtClean="0"/>
          </a:p>
          <a:p>
            <a:endParaRPr lang="en-AU" baseline="0" dirty="0" smtClean="0"/>
          </a:p>
          <a:p>
            <a:endParaRPr lang="en-AU" baseline="0" dirty="0" smtClean="0"/>
          </a:p>
          <a:p>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30</a:t>
            </a:fld>
            <a:endParaRPr lang="en-AU"/>
          </a:p>
        </p:txBody>
      </p:sp>
    </p:spTree>
    <p:extLst>
      <p:ext uri="{BB962C8B-B14F-4D97-AF65-F5344CB8AC3E}">
        <p14:creationId xmlns:p14="http://schemas.microsoft.com/office/powerpoint/2010/main" val="1965211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31</a:t>
            </a:fld>
            <a:endParaRPr lang="en-AU"/>
          </a:p>
        </p:txBody>
      </p:sp>
    </p:spTree>
    <p:extLst>
      <p:ext uri="{BB962C8B-B14F-4D97-AF65-F5344CB8AC3E}">
        <p14:creationId xmlns:p14="http://schemas.microsoft.com/office/powerpoint/2010/main" val="4057508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32</a:t>
            </a:fld>
            <a:endParaRPr lang="en-AU"/>
          </a:p>
        </p:txBody>
      </p:sp>
    </p:spTree>
    <p:extLst>
      <p:ext uri="{BB962C8B-B14F-4D97-AF65-F5344CB8AC3E}">
        <p14:creationId xmlns:p14="http://schemas.microsoft.com/office/powerpoint/2010/main" val="3042500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34</a:t>
            </a:fld>
            <a:endParaRPr lang="en-AU"/>
          </a:p>
        </p:txBody>
      </p:sp>
    </p:spTree>
    <p:extLst>
      <p:ext uri="{BB962C8B-B14F-4D97-AF65-F5344CB8AC3E}">
        <p14:creationId xmlns:p14="http://schemas.microsoft.com/office/powerpoint/2010/main" val="1403633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35</a:t>
            </a:fld>
            <a:endParaRPr lang="en-AU"/>
          </a:p>
        </p:txBody>
      </p:sp>
    </p:spTree>
    <p:extLst>
      <p:ext uri="{BB962C8B-B14F-4D97-AF65-F5344CB8AC3E}">
        <p14:creationId xmlns:p14="http://schemas.microsoft.com/office/powerpoint/2010/main" val="1841629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36</a:t>
            </a:fld>
            <a:endParaRPr lang="en-AU"/>
          </a:p>
        </p:txBody>
      </p:sp>
    </p:spTree>
    <p:extLst>
      <p:ext uri="{BB962C8B-B14F-4D97-AF65-F5344CB8AC3E}">
        <p14:creationId xmlns:p14="http://schemas.microsoft.com/office/powerpoint/2010/main" val="9828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38</a:t>
            </a:fld>
            <a:endParaRPr lang="en-AU"/>
          </a:p>
        </p:txBody>
      </p:sp>
    </p:spTree>
    <p:extLst>
      <p:ext uri="{BB962C8B-B14F-4D97-AF65-F5344CB8AC3E}">
        <p14:creationId xmlns:p14="http://schemas.microsoft.com/office/powerpoint/2010/main" val="2771394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I’m going</a:t>
            </a:r>
            <a:r>
              <a:rPr lang="en-AU" baseline="0" dirty="0" smtClean="0"/>
              <a:t> to leave no stone unturned here in making sure you understand the importance of PA to reading and spelling. </a:t>
            </a:r>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39</a:t>
            </a:fld>
            <a:endParaRPr lang="en-AU"/>
          </a:p>
        </p:txBody>
      </p:sp>
    </p:spTree>
    <p:extLst>
      <p:ext uri="{BB962C8B-B14F-4D97-AF65-F5344CB8AC3E}">
        <p14:creationId xmlns:p14="http://schemas.microsoft.com/office/powerpoint/2010/main" val="1449040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653F6758-8B11-41FC-90FE-30A4A8A09A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D101680-BB14-4953-9374-E548E487E5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Here’s the ladder, or staircase of Phonological awareness skills.</a:t>
            </a:r>
            <a:r>
              <a:rPr lang="en-US" altLang="en-US" baseline="0" dirty="0" smtClean="0"/>
              <a:t> The easier stuff at the bottom, the complex stuff at the top, </a:t>
            </a:r>
            <a:endParaRPr lang="en-US" altLang="en-US" dirty="0"/>
          </a:p>
        </p:txBody>
      </p:sp>
      <p:sp>
        <p:nvSpPr>
          <p:cNvPr id="18436" name="Slide Number Placeholder 3">
            <a:extLst>
              <a:ext uri="{FF2B5EF4-FFF2-40B4-BE49-F238E27FC236}">
                <a16:creationId xmlns:a16="http://schemas.microsoft.com/office/drawing/2014/main" id="{B6675F72-5057-4B13-B630-312A0E0752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2BBF9A3-EF24-494D-9779-9E5497DB0217}" type="slidenum">
              <a:rPr lang="en-AU" altLang="en-US" smtClean="0">
                <a:latin typeface="Calibri" panose="020F0502020204030204" pitchFamily="34" charset="0"/>
              </a:rPr>
              <a:pPr/>
              <a:t>45</a:t>
            </a:fld>
            <a:endParaRPr lang="en-AU" altLang="en-US">
              <a:latin typeface="Calibri" panose="020F0502020204030204" pitchFamily="34" charset="0"/>
            </a:endParaRPr>
          </a:p>
        </p:txBody>
      </p:sp>
      <p:sp>
        <p:nvSpPr>
          <p:cNvPr id="5" name="Footer Placeholder 4">
            <a:extLst>
              <a:ext uri="{FF2B5EF4-FFF2-40B4-BE49-F238E27FC236}">
                <a16:creationId xmlns:a16="http://schemas.microsoft.com/office/drawing/2014/main" id="{80A0574D-F7C3-4DD7-AC27-45C8174A2B9B}"/>
              </a:ext>
            </a:extLst>
          </p:cNvPr>
          <p:cNvSpPr>
            <a:spLocks noGrp="1"/>
          </p:cNvSpPr>
          <p:nvPr>
            <p:ph type="ftr" sz="quarter" idx="4"/>
          </p:nvPr>
        </p:nvSpPr>
        <p:spPr/>
        <p:txBody>
          <a:bodyPr/>
          <a:lstStyle/>
          <a:p>
            <a:pPr>
              <a:defRPr/>
            </a:pPr>
            <a:r>
              <a:rPr lang="en-US"/>
              <a:t>Asome 2016</a:t>
            </a:r>
          </a:p>
        </p:txBody>
      </p:sp>
    </p:spTree>
    <p:extLst>
      <p:ext uri="{BB962C8B-B14F-4D97-AF65-F5344CB8AC3E}">
        <p14:creationId xmlns:p14="http://schemas.microsoft.com/office/powerpoint/2010/main" val="2302288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 is the Response to Intervention model</a:t>
            </a:r>
            <a:r>
              <a:rPr lang="en-AU" baseline="0" dirty="0" smtClean="0"/>
              <a:t> –its IMPORTANT because I’ll be talking about it a lot today.</a:t>
            </a:r>
          </a:p>
          <a:p>
            <a:endParaRPr lang="en-AU" baseline="0" dirty="0" smtClean="0"/>
          </a:p>
          <a:p>
            <a:r>
              <a:rPr lang="en-AU" baseline="0" dirty="0" smtClean="0"/>
              <a:t>It’s divided into three bits. The fancy terms for these bits ‘waves’ or ‘tiers’ and even though I’m going to try to use the term ‘wave’ today, I’m bound to sometimes call them ‘tiers’ – lucky for us, they mean the same thing!</a:t>
            </a:r>
          </a:p>
          <a:p>
            <a:endParaRPr lang="en-AU" baseline="0" dirty="0" smtClean="0"/>
          </a:p>
          <a:p>
            <a:r>
              <a:rPr lang="en-AU" baseline="0" dirty="0" smtClean="0"/>
              <a:t>So what is this,</a:t>
            </a:r>
          </a:p>
          <a:p>
            <a:endParaRPr lang="en-AU" baseline="0" dirty="0" smtClean="0"/>
          </a:p>
          <a:p>
            <a:r>
              <a:rPr lang="en-AU" baseline="0" dirty="0" smtClean="0"/>
              <a:t>Well, essentially, its showing us that that if we teach reading, spelling (and more broadly, literacy) to the evidence, to all students in their normal classrooms, then fewer will need a small group withdrawal intervention (at wave 2) and even fewer than that will need intensive, 1:1, or 1:2 intervention at wave 3. </a:t>
            </a:r>
          </a:p>
          <a:p>
            <a:endParaRPr lang="en-AU" baseline="0" dirty="0" smtClean="0"/>
          </a:p>
          <a:p>
            <a:r>
              <a:rPr lang="en-AU" baseline="0" dirty="0" smtClean="0"/>
              <a:t>This model assumes a few things though.</a:t>
            </a:r>
          </a:p>
          <a:p>
            <a:endParaRPr lang="en-AU" baseline="0" dirty="0" smtClean="0"/>
          </a:p>
          <a:p>
            <a:pPr marL="228600" indent="-228600">
              <a:buAutoNum type="arabicPeriod"/>
            </a:pPr>
            <a:r>
              <a:rPr lang="en-AU" baseline="0" dirty="0" smtClean="0"/>
              <a:t>That no matter how well you teach literacy in the classroom at wave 1, there will be some students who will need targeted intervention in small groups (at wave 2) and a smaller group who will have disorders of phonology (like dyslexia), or other disorders that are so severe, to progress, they will need a 1:1 or 1:2 at wave 3.</a:t>
            </a:r>
          </a:p>
          <a:p>
            <a:pPr marL="228600" indent="-228600">
              <a:buAutoNum type="arabicPeriod"/>
            </a:pPr>
            <a:endParaRPr lang="en-AU" baseline="0" dirty="0" smtClean="0"/>
          </a:p>
          <a:p>
            <a:pPr marL="228600" indent="-228600">
              <a:buAutoNum type="arabicPeriod"/>
            </a:pPr>
            <a:r>
              <a:rPr lang="en-AU" baseline="0" dirty="0" smtClean="0"/>
              <a:t>That withdrawal intervention is absolutely necessary if a school is serious about remediating low literacy learners – students are not remediated in classrooms. At best they are kept from drowning by being held up, but they do not learn to swim. </a:t>
            </a:r>
          </a:p>
          <a:p>
            <a:pPr marL="228600" indent="-228600">
              <a:buAutoNum type="arabicPeriod"/>
            </a:pPr>
            <a:endParaRPr lang="en-AU" baseline="0" dirty="0" smtClean="0"/>
          </a:p>
          <a:p>
            <a:pPr marL="228600" indent="-228600">
              <a:buAutoNum type="arabicPeriod"/>
            </a:pPr>
            <a:r>
              <a:rPr lang="en-AU" baseline="0" dirty="0" smtClean="0"/>
              <a:t>That if there is withdrawal wave 2 and 3 intervention, those teaching it are specially trained in disorders of reading (like dyslexia) and have expertise that goes beyond their colleagues who teach in classrooms AND….</a:t>
            </a:r>
          </a:p>
          <a:p>
            <a:pPr marL="228600" indent="-228600">
              <a:buAutoNum type="arabicPeriod"/>
            </a:pPr>
            <a:endParaRPr lang="en-AU" baseline="0" dirty="0" smtClean="0"/>
          </a:p>
          <a:p>
            <a:pPr marL="228600" indent="-228600">
              <a:buAutoNum type="arabicPeriod"/>
            </a:pPr>
            <a:r>
              <a:rPr lang="en-AU" baseline="0" dirty="0" smtClean="0"/>
              <a:t>That the instruction at all three waves is based in the science of reading and are using assessments that measure the right things. </a:t>
            </a:r>
          </a:p>
          <a:p>
            <a:pPr marL="228600" indent="-228600">
              <a:buAutoNum type="arabicPeriod"/>
            </a:pPr>
            <a:endParaRPr lang="en-AU" baseline="0" dirty="0" smtClean="0"/>
          </a:p>
          <a:p>
            <a:pPr marL="0" indent="0">
              <a:buNone/>
            </a:pPr>
            <a:r>
              <a:rPr lang="en-AU" baseline="0" dirty="0" smtClean="0"/>
              <a:t>If you are a school administrator looking at this and thinking ‘I can’t afford this’, my response is look carefully at where you are spending your money and find me something more important than kids leaving your school literate. Also know that there are a growing number of schools affording this with no additional funding. You’ll hear from some of them later today.</a:t>
            </a:r>
          </a:p>
          <a:p>
            <a:pPr marL="0" indent="0">
              <a:buNone/>
            </a:pPr>
            <a:endParaRPr lang="en-AU" baseline="0" dirty="0" smtClean="0"/>
          </a:p>
          <a:p>
            <a:pPr marL="0" indent="0">
              <a:buNone/>
            </a:pPr>
            <a:r>
              <a:rPr lang="en-AU" baseline="0" dirty="0" smtClean="0"/>
              <a:t>However, all of these schools will tell you, that when they first started their unconformable shift from whole language based ideological cack to three tiers of structured, synthetic phonics, underpinned by phonological awareness training across the school, taught directly explicitly in a multisensory way……. They’ll tell you that their pyramid did not look like this…. </a:t>
            </a:r>
          </a:p>
          <a:p>
            <a:pPr marL="0" indent="0">
              <a:buNone/>
            </a:pPr>
            <a:endParaRPr lang="en-AU" baseline="0" dirty="0" smtClean="0"/>
          </a:p>
          <a:p>
            <a:pPr marL="0" indent="0">
              <a:buNone/>
            </a:pPr>
            <a:r>
              <a:rPr lang="en-AU" baseline="0" dirty="0" smtClean="0"/>
              <a:t>That it looked top heavy – sometimes more than half the cohort needing some form of intervention, especially around year 4 when the guessing readers were found out by the more complex words they had to read and they realised they had a problem of decoding due to whole language teaching in reception through to year 3.</a:t>
            </a:r>
          </a:p>
          <a:p>
            <a:pPr marL="0" indent="0">
              <a:buNone/>
            </a:pPr>
            <a:endParaRPr lang="en-AU" baseline="0" dirty="0" smtClean="0"/>
          </a:p>
          <a:p>
            <a:pPr marL="0" indent="0">
              <a:buNone/>
            </a:pPr>
            <a:r>
              <a:rPr lang="en-AU" baseline="0" dirty="0" smtClean="0"/>
              <a:t>These schools are now seeing fewer and fewer kids needing the specialist intervention and finally, with the pyramid looking more like a pyramid should, wave 2 and three are there for the kids with the more stubborn disorders of language and phonology.</a:t>
            </a:r>
          </a:p>
          <a:p>
            <a:pPr marL="0" indent="0">
              <a:buNone/>
            </a:pPr>
            <a:endParaRPr lang="en-AU" b="1" baseline="0" dirty="0" smtClean="0"/>
          </a:p>
          <a:p>
            <a:pPr marL="0" indent="0">
              <a:buNone/>
            </a:pPr>
            <a:endParaRPr lang="en-AU" baseline="0" dirty="0" smtClean="0"/>
          </a:p>
          <a:p>
            <a:pPr marL="228600" indent="-228600">
              <a:buAutoNum type="arabicPeriod"/>
            </a:pPr>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3</a:t>
            </a:fld>
            <a:endParaRPr lang="en-AU"/>
          </a:p>
        </p:txBody>
      </p:sp>
    </p:spTree>
    <p:extLst>
      <p:ext uri="{BB962C8B-B14F-4D97-AF65-F5344CB8AC3E}">
        <p14:creationId xmlns:p14="http://schemas.microsoft.com/office/powerpoint/2010/main" val="3599808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How</a:t>
            </a:r>
            <a:r>
              <a:rPr lang="en-AU" baseline="0" dirty="0" smtClean="0"/>
              <a:t> did you go placing what you saw on the phonological awareness spectrum?</a:t>
            </a:r>
          </a:p>
          <a:p>
            <a:endParaRPr lang="en-AU" baseline="0" dirty="0" smtClean="0"/>
          </a:p>
          <a:p>
            <a:r>
              <a:rPr lang="en-AU" b="1" baseline="0" dirty="0" smtClean="0"/>
              <a:t>CLICK:</a:t>
            </a:r>
          </a:p>
          <a:p>
            <a:r>
              <a:rPr lang="en-AU" baseline="0" dirty="0" smtClean="0"/>
              <a:t>Matt and I were working at a high level using Kilpatrick’s one minute activities – we were at level L2, the highest is N, so Matt wat was on the cusp of moving into high level phonological processing tasks where he’ll be practicing deleting and substituting internal phonemes in ending blends:</a:t>
            </a:r>
          </a:p>
          <a:p>
            <a:endParaRPr lang="en-AU" baseline="0" dirty="0" smtClean="0"/>
          </a:p>
          <a:p>
            <a:r>
              <a:rPr lang="en-AU" baseline="0" dirty="0" smtClean="0"/>
              <a:t>Say ‘coast’ , now without the (s) = coat</a:t>
            </a:r>
          </a:p>
          <a:p>
            <a:r>
              <a:rPr lang="en-AU" baseline="0" dirty="0" smtClean="0"/>
              <a:t>Say ‘desk’ , now without the (s) = deck</a:t>
            </a:r>
          </a:p>
          <a:p>
            <a:endParaRPr lang="en-AU" baseline="0" dirty="0" smtClean="0"/>
          </a:p>
          <a:p>
            <a:r>
              <a:rPr lang="en-AU" baseline="0" dirty="0" smtClean="0"/>
              <a:t>Say ‘lift’, now change the (f) to (s) = list</a:t>
            </a:r>
          </a:p>
          <a:p>
            <a:r>
              <a:rPr lang="en-AU" baseline="0" dirty="0" smtClean="0"/>
              <a:t>Say ‘paint’, now change (n) to (s) = paste</a:t>
            </a:r>
          </a:p>
          <a:p>
            <a:endParaRPr lang="en-AU"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b="1" baseline="0" dirty="0" smtClean="0"/>
              <a:t>We are aiming for proficiency at tasks – this means they do the task without cognitive effort (pre cognitively). In Matt’s case, in under 2 seconds. This is different to being ‘accurate’, where they get it after some effort, or have to use a multisensory scaffold like the fingers.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b="1"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AU" b="0" baseline="0" dirty="0" smtClean="0"/>
              <a:t>Sharon had her receptions using one of the </a:t>
            </a:r>
            <a:r>
              <a:rPr lang="en-AU" b="0" baseline="0" dirty="0" err="1" smtClean="0"/>
              <a:t>Heggerty</a:t>
            </a:r>
            <a:r>
              <a:rPr lang="en-AU" b="0" baseline="0" dirty="0" smtClean="0"/>
              <a:t> manuals that offered up a range of tasks that fall up and down the spectrum of difficulty from producing rhyme to swapping vowels </a:t>
            </a:r>
            <a:r>
              <a:rPr lang="en-AU" b="0" baseline="0" dirty="0" smtClean="0"/>
              <a:t>in front </a:t>
            </a:r>
            <a:r>
              <a:rPr lang="en-AU" b="0" baseline="0" dirty="0" smtClean="0"/>
              <a:t>of ‘ng’. These exercises are deliberately put together this way to capture the range of PA abilities and an experienced teacher (like Sharon) will watch the kids to see who’s responding confidently and who looks lost.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b="1"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AU" b="0" baseline="0" dirty="0" smtClean="0"/>
              <a:t>Jackie was working at wave 2 with this small group on identifying syllables – there was a phonics component here as the kids were looking at the word ‘hopscotch’ as they counted syllables</a:t>
            </a:r>
          </a:p>
          <a:p>
            <a:pPr marL="0" marR="0" indent="0" algn="l" defTabSz="914400" rtl="0" eaLnBrk="1" fontAlgn="auto" latinLnBrk="0" hangingPunct="1">
              <a:lnSpc>
                <a:spcPct val="100000"/>
              </a:lnSpc>
              <a:spcBef>
                <a:spcPts val="0"/>
              </a:spcBef>
              <a:spcAft>
                <a:spcPts val="0"/>
              </a:spcAft>
              <a:buClrTx/>
              <a:buSzTx/>
              <a:buFontTx/>
              <a:buNone/>
              <a:tabLst/>
              <a:defRPr/>
            </a:pPr>
            <a:endParaRPr lang="en-AU"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b="1"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AU" b="0" baseline="0" dirty="0" smtClean="0"/>
              <a:t>Rachael and I were working at wave 3 on syllables and then moved on to adding a phoneme to words (again, there was a phonics component here as Rachael could see the words, however, she still had to add the phoneme.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b="0" baseline="0" dirty="0" smtClean="0"/>
              <a:t>Notice in the last 2 clips, there was confusion about the difference between a phoneme and a syllable – this is common and needs reteaching often.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b="1"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AU" b="0" baseline="0" dirty="0" smtClean="0"/>
              <a:t>So we have Phonological awareness work going on across all waves as it’s a non-negotiable element of reading and spelling. We always give the instruction at the level required, regardless of the student’s age and move them along when they are </a:t>
            </a:r>
            <a:r>
              <a:rPr lang="en-AU" b="1" baseline="0" dirty="0" smtClean="0"/>
              <a:t>PROFICIENT</a:t>
            </a:r>
            <a:r>
              <a:rPr lang="en-AU" b="0" baseline="0" dirty="0" smtClean="0"/>
              <a:t> at that level. </a:t>
            </a:r>
          </a:p>
          <a:p>
            <a:endParaRPr lang="en-AU" baseline="0" dirty="0" smtClean="0"/>
          </a:p>
          <a:p>
            <a:endParaRPr lang="en-AU" baseline="0" dirty="0" smtClean="0"/>
          </a:p>
          <a:p>
            <a:endParaRPr lang="en-AU" baseline="0" dirty="0" smtClean="0"/>
          </a:p>
          <a:p>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48</a:t>
            </a:fld>
            <a:endParaRPr lang="en-AU"/>
          </a:p>
        </p:txBody>
      </p:sp>
    </p:spTree>
    <p:extLst>
      <p:ext uri="{BB962C8B-B14F-4D97-AF65-F5344CB8AC3E}">
        <p14:creationId xmlns:p14="http://schemas.microsoft.com/office/powerpoint/2010/main" val="414550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49</a:t>
            </a:fld>
            <a:endParaRPr lang="en-AU"/>
          </a:p>
        </p:txBody>
      </p:sp>
    </p:spTree>
    <p:extLst>
      <p:ext uri="{BB962C8B-B14F-4D97-AF65-F5344CB8AC3E}">
        <p14:creationId xmlns:p14="http://schemas.microsoft.com/office/powerpoint/2010/main" val="2068244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0"/>
          </p:nvPr>
        </p:nvSpPr>
        <p:spPr/>
        <p:txBody>
          <a:bodyPr/>
          <a:lstStyle/>
          <a:p>
            <a:pPr>
              <a:defRPr/>
            </a:pPr>
            <a:fld id="{EDDB8522-AFA1-5849-BBB9-2B693B7D7055}" type="datetime1">
              <a:rPr lang="en-AU" smtClean="0"/>
              <a:pPr>
                <a:defRPr/>
              </a:pPr>
              <a:t>28/09/2020</a:t>
            </a:fld>
            <a:endParaRPr lang="en-US"/>
          </a:p>
        </p:txBody>
      </p:sp>
      <p:sp>
        <p:nvSpPr>
          <p:cNvPr id="5" name="Footer Placeholder 4"/>
          <p:cNvSpPr>
            <a:spLocks noGrp="1"/>
          </p:cNvSpPr>
          <p:nvPr>
            <p:ph type="ftr" sz="quarter" idx="11"/>
          </p:nvPr>
        </p:nvSpPr>
        <p:spPr/>
        <p:txBody>
          <a:bodyPr/>
          <a:lstStyle/>
          <a:p>
            <a:pPr>
              <a:defRPr/>
            </a:pPr>
            <a:r>
              <a:rPr lang="en-US"/>
              <a:t>(c) 2016 Bartek Rajkowski, PhD.</a:t>
            </a:r>
          </a:p>
        </p:txBody>
      </p:sp>
      <p:sp>
        <p:nvSpPr>
          <p:cNvPr id="6" name="Slide Number Placeholder 5"/>
          <p:cNvSpPr>
            <a:spLocks noGrp="1"/>
          </p:cNvSpPr>
          <p:nvPr>
            <p:ph type="sldNum" sz="quarter" idx="12"/>
          </p:nvPr>
        </p:nvSpPr>
        <p:spPr/>
        <p:txBody>
          <a:bodyPr/>
          <a:lstStyle/>
          <a:p>
            <a:fld id="{FC2BCC8C-C86B-47E9-95F5-D06660D15F13}" type="slidenum">
              <a:rPr lang="en-US" smtClean="0"/>
              <a:pPr/>
              <a:t>55</a:t>
            </a:fld>
            <a:endParaRPr lang="en-US"/>
          </a:p>
        </p:txBody>
      </p:sp>
    </p:spTree>
    <p:extLst>
      <p:ext uri="{BB962C8B-B14F-4D97-AF65-F5344CB8AC3E}">
        <p14:creationId xmlns:p14="http://schemas.microsoft.com/office/powerpoint/2010/main" val="2172305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1:26</a:t>
            </a:r>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56</a:t>
            </a:fld>
            <a:endParaRPr lang="en-AU"/>
          </a:p>
        </p:txBody>
      </p:sp>
    </p:spTree>
    <p:extLst>
      <p:ext uri="{BB962C8B-B14F-4D97-AF65-F5344CB8AC3E}">
        <p14:creationId xmlns:p14="http://schemas.microsoft.com/office/powerpoint/2010/main" val="4174886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baseline="0" dirty="0" smtClean="0"/>
          </a:p>
        </p:txBody>
      </p:sp>
      <p:sp>
        <p:nvSpPr>
          <p:cNvPr id="4" name="Slide Number Placeholder 3"/>
          <p:cNvSpPr>
            <a:spLocks noGrp="1"/>
          </p:cNvSpPr>
          <p:nvPr>
            <p:ph type="sldNum" sz="quarter" idx="10"/>
          </p:nvPr>
        </p:nvSpPr>
        <p:spPr/>
        <p:txBody>
          <a:bodyPr/>
          <a:lstStyle/>
          <a:p>
            <a:fld id="{FA2F506F-A46B-431C-A506-3AED32789D6B}" type="slidenum">
              <a:rPr lang="en-AU" smtClean="0"/>
              <a:t>57</a:t>
            </a:fld>
            <a:endParaRPr lang="en-AU"/>
          </a:p>
        </p:txBody>
      </p:sp>
    </p:spTree>
    <p:extLst>
      <p:ext uri="{BB962C8B-B14F-4D97-AF65-F5344CB8AC3E}">
        <p14:creationId xmlns:p14="http://schemas.microsoft.com/office/powerpoint/2010/main" val="24620103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59</a:t>
            </a:fld>
            <a:endParaRPr lang="en-AU"/>
          </a:p>
        </p:txBody>
      </p:sp>
    </p:spTree>
    <p:extLst>
      <p:ext uri="{BB962C8B-B14F-4D97-AF65-F5344CB8AC3E}">
        <p14:creationId xmlns:p14="http://schemas.microsoft.com/office/powerpoint/2010/main" val="3297580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60</a:t>
            </a:fld>
            <a:endParaRPr lang="en-AU"/>
          </a:p>
        </p:txBody>
      </p:sp>
    </p:spTree>
    <p:extLst>
      <p:ext uri="{BB962C8B-B14F-4D97-AF65-F5344CB8AC3E}">
        <p14:creationId xmlns:p14="http://schemas.microsoft.com/office/powerpoint/2010/main" val="280609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61</a:t>
            </a:fld>
            <a:endParaRPr lang="en-AU"/>
          </a:p>
        </p:txBody>
      </p:sp>
    </p:spTree>
    <p:extLst>
      <p:ext uri="{BB962C8B-B14F-4D97-AF65-F5344CB8AC3E}">
        <p14:creationId xmlns:p14="http://schemas.microsoft.com/office/powerpoint/2010/main" val="438310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62</a:t>
            </a:fld>
            <a:endParaRPr lang="en-AU"/>
          </a:p>
        </p:txBody>
      </p:sp>
    </p:spTree>
    <p:extLst>
      <p:ext uri="{BB962C8B-B14F-4D97-AF65-F5344CB8AC3E}">
        <p14:creationId xmlns:p14="http://schemas.microsoft.com/office/powerpoint/2010/main" val="12647083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64</a:t>
            </a:fld>
            <a:endParaRPr lang="en-AU"/>
          </a:p>
        </p:txBody>
      </p:sp>
    </p:spTree>
    <p:extLst>
      <p:ext uri="{BB962C8B-B14F-4D97-AF65-F5344CB8AC3E}">
        <p14:creationId xmlns:p14="http://schemas.microsoft.com/office/powerpoint/2010/main" val="770878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 when I</a:t>
            </a:r>
            <a:r>
              <a:rPr lang="en-AU" baseline="0" dirty="0" smtClean="0"/>
              <a:t> was asked to do this talk, My goal was to demonstrate to you that what we, and the way we teach it at any of these three waves doesn’t differ greatly. Here’s my scribblings that I put to the LGU team. Wave 3 on the right – my typical one hour lesson sequence starting with Alphabet or Phonological awareness work and moving through phonics drills, revision of previously covered content, the teaching of the next thing (in line with the structure I use – Playberry) and then a game to consolidate previous learning. </a:t>
            </a:r>
          </a:p>
          <a:p>
            <a:endParaRPr lang="en-AU" baseline="0" dirty="0" smtClean="0"/>
          </a:p>
          <a:p>
            <a:r>
              <a:rPr lang="en-AU" b="1" baseline="0" dirty="0" smtClean="0"/>
              <a:t>CLICK (wave 3)</a:t>
            </a:r>
          </a:p>
          <a:p>
            <a:endParaRPr lang="en-AU" baseline="0" dirty="0" smtClean="0"/>
          </a:p>
          <a:p>
            <a:r>
              <a:rPr lang="en-AU" baseline="0" dirty="0" smtClean="0"/>
              <a:t>I work in my practice at wave three. I work with kids with dyslexia. Some relatively mild, some pretty severe. Today you’ll see me teaching these students. </a:t>
            </a:r>
          </a:p>
          <a:p>
            <a:endParaRPr lang="en-AU" baseline="0" dirty="0" smtClean="0"/>
          </a:p>
          <a:p>
            <a:endParaRPr lang="en-AU" baseline="0" dirty="0" smtClean="0"/>
          </a:p>
          <a:p>
            <a:r>
              <a:rPr lang="en-AU" b="1" baseline="0" dirty="0" smtClean="0"/>
              <a:t>CLICK (wave 3)</a:t>
            </a:r>
          </a:p>
          <a:p>
            <a:endParaRPr lang="en-AU" b="1" baseline="0" dirty="0" smtClean="0"/>
          </a:p>
          <a:p>
            <a:r>
              <a:rPr lang="en-AU" b="0" i="0" baseline="0" dirty="0" smtClean="0"/>
              <a:t>I’m also going to show you footage from some local schools of wave 1 classroom teaching. </a:t>
            </a:r>
          </a:p>
          <a:p>
            <a:endParaRPr lang="en-AU" b="0" i="0" baseline="0" dirty="0" smtClean="0"/>
          </a:p>
          <a:p>
            <a:endParaRPr lang="en-AU"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b="1" baseline="0" dirty="0" smtClean="0"/>
              <a:t>Start CLICKING to build up the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b="0" baseline="0" dirty="0" smtClean="0"/>
              <a:t>I want to show you that regardless of whether it’s students in wave 3 - 1:1 or 1:2, or in a small group wave 2 setting (which I have some footage of), or in a classroom at wave 1, what we teach and the methods we use are pretty much the same.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Its all to a tightly controlled, fine grained sequence and puts a onus on educators to know what they’re doing and why they’re doing it.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It involves work on the fundamentals of learning the alphabet (you’d be staggered how many kids can rattle off the alphabet but can’t fluently match letters to their names)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And phonological awareness – the bedrock of permanent word storage AND…AND… The core weakness in students with DYSLEXIA.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It involves plenty of revision (built in retrieval of previously learned content) – some of this is through retrieval drills using flash cards</a:t>
            </a:r>
          </a:p>
          <a:p>
            <a:pPr marL="0" marR="0" indent="0" algn="l" defTabSz="914400" rtl="0" eaLnBrk="1" fontAlgn="auto" latinLnBrk="0" hangingPunct="1">
              <a:lnSpc>
                <a:spcPct val="100000"/>
              </a:lnSpc>
              <a:spcBef>
                <a:spcPts val="0"/>
              </a:spcBef>
              <a:spcAft>
                <a:spcPts val="0"/>
              </a:spcAft>
              <a:buClrTx/>
              <a:buSzTx/>
              <a:buFontTx/>
              <a:buNone/>
              <a:tabLst/>
              <a:defRPr/>
            </a:pPr>
            <a:endParaRPr lang="en-AU" b="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It involves the carefully planned (sometimes scripted) introduction of the next teaching point in the sequence we are teaching to, WHICH IS delivered explicitly and directly, with students’ cognitive load in mind (so to not cognitively overload kids, distractions are minimised, kids are seated so they can see the teacher and extraneous noise is controlled).</a:t>
            </a:r>
          </a:p>
          <a:p>
            <a:pPr marL="0" marR="0" indent="0" algn="l" defTabSz="914400" rtl="0" eaLnBrk="1" fontAlgn="auto" latinLnBrk="0" hangingPunct="1">
              <a:lnSpc>
                <a:spcPct val="100000"/>
              </a:lnSpc>
              <a:spcBef>
                <a:spcPts val="0"/>
              </a:spcBef>
              <a:spcAft>
                <a:spcPts val="0"/>
              </a:spcAft>
              <a:buClrTx/>
              <a:buSzTx/>
              <a:buFontTx/>
              <a:buNone/>
              <a:tabLst/>
              <a:defRPr/>
            </a:pPr>
            <a:endParaRPr lang="en-AU"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b="0" baseline="0" dirty="0" smtClean="0"/>
              <a:t>Makes you think twice about fancy open spaced learning areas where we have 60+ kids all doing different stuff doesn’t it! But I won’t bore you with the research on that!</a:t>
            </a:r>
          </a:p>
          <a:p>
            <a:pPr marL="0" marR="0" indent="0" algn="l" defTabSz="914400" rtl="0" eaLnBrk="1" fontAlgn="auto" latinLnBrk="0" hangingPunct="1">
              <a:lnSpc>
                <a:spcPct val="100000"/>
              </a:lnSpc>
              <a:spcBef>
                <a:spcPts val="0"/>
              </a:spcBef>
              <a:spcAft>
                <a:spcPts val="0"/>
              </a:spcAft>
              <a:buClrTx/>
              <a:buSzTx/>
              <a:buFontTx/>
              <a:buNone/>
              <a:tabLst/>
              <a:defRPr/>
            </a:pPr>
            <a:endParaRPr lang="en-AU" b="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baseline="0" dirty="0" smtClean="0"/>
              <a:t>ALL THAT DIFFERS </a:t>
            </a:r>
            <a:r>
              <a:rPr lang="en-AU" b="0" baseline="0" dirty="0" smtClean="0"/>
              <a:t>between waves is pace of instruction and the numbers of students the educator has to watch and teach. Students with disorders of phonology like dyslexia need many more exposures to and much more practice with the content. They need it more often and more intensively. They need to be watched more closely so the pace of instruction can be altered if need be.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The diagnostic teaching (which is watching for what’s sticking and what isn’t as we teach and adjusting accordingly as we go) has to be a whole lot more sensitive with the kids with conditions like dyslexia. That’s why it’s smaller groups.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b="0" baseline="0" dirty="0" smtClean="0"/>
          </a:p>
          <a:p>
            <a:endParaRPr lang="en-AU" baseline="0" dirty="0" smtClean="0"/>
          </a:p>
          <a:p>
            <a:endParaRPr lang="en-AU" baseline="0" dirty="0" smtClean="0"/>
          </a:p>
        </p:txBody>
      </p:sp>
      <p:sp>
        <p:nvSpPr>
          <p:cNvPr id="4" name="Slide Number Placeholder 3"/>
          <p:cNvSpPr>
            <a:spLocks noGrp="1"/>
          </p:cNvSpPr>
          <p:nvPr>
            <p:ph type="sldNum" sz="quarter" idx="10"/>
          </p:nvPr>
        </p:nvSpPr>
        <p:spPr/>
        <p:txBody>
          <a:bodyPr/>
          <a:lstStyle/>
          <a:p>
            <a:fld id="{FA2F506F-A46B-431C-A506-3AED32789D6B}" type="slidenum">
              <a:rPr lang="en-AU" smtClean="0"/>
              <a:t>4</a:t>
            </a:fld>
            <a:endParaRPr lang="en-AU"/>
          </a:p>
        </p:txBody>
      </p:sp>
    </p:spTree>
    <p:extLst>
      <p:ext uri="{BB962C8B-B14F-4D97-AF65-F5344CB8AC3E}">
        <p14:creationId xmlns:p14="http://schemas.microsoft.com/office/powerpoint/2010/main" val="9781672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baseline="0" dirty="0" smtClean="0"/>
          </a:p>
        </p:txBody>
      </p:sp>
      <p:sp>
        <p:nvSpPr>
          <p:cNvPr id="4" name="Slide Number Placeholder 3"/>
          <p:cNvSpPr>
            <a:spLocks noGrp="1"/>
          </p:cNvSpPr>
          <p:nvPr>
            <p:ph type="sldNum" sz="quarter" idx="10"/>
          </p:nvPr>
        </p:nvSpPr>
        <p:spPr/>
        <p:txBody>
          <a:bodyPr/>
          <a:lstStyle/>
          <a:p>
            <a:fld id="{FA2F506F-A46B-431C-A506-3AED32789D6B}" type="slidenum">
              <a:rPr lang="en-AU" smtClean="0"/>
              <a:t>66</a:t>
            </a:fld>
            <a:endParaRPr lang="en-AU"/>
          </a:p>
        </p:txBody>
      </p:sp>
    </p:spTree>
    <p:extLst>
      <p:ext uri="{BB962C8B-B14F-4D97-AF65-F5344CB8AC3E}">
        <p14:creationId xmlns:p14="http://schemas.microsoft.com/office/powerpoint/2010/main" val="3727686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68</a:t>
            </a:fld>
            <a:endParaRPr lang="en-AU"/>
          </a:p>
        </p:txBody>
      </p:sp>
    </p:spTree>
    <p:extLst>
      <p:ext uri="{BB962C8B-B14F-4D97-AF65-F5344CB8AC3E}">
        <p14:creationId xmlns:p14="http://schemas.microsoft.com/office/powerpoint/2010/main" val="8291356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baseline="0" dirty="0" smtClean="0"/>
          </a:p>
        </p:txBody>
      </p:sp>
      <p:sp>
        <p:nvSpPr>
          <p:cNvPr id="4" name="Slide Number Placeholder 3"/>
          <p:cNvSpPr>
            <a:spLocks noGrp="1"/>
          </p:cNvSpPr>
          <p:nvPr>
            <p:ph type="sldNum" sz="quarter" idx="10"/>
          </p:nvPr>
        </p:nvSpPr>
        <p:spPr/>
        <p:txBody>
          <a:bodyPr/>
          <a:lstStyle/>
          <a:p>
            <a:fld id="{FA2F506F-A46B-431C-A506-3AED32789D6B}" type="slidenum">
              <a:rPr lang="en-AU" smtClean="0"/>
              <a:t>71</a:t>
            </a:fld>
            <a:endParaRPr lang="en-AU"/>
          </a:p>
        </p:txBody>
      </p:sp>
    </p:spTree>
    <p:extLst>
      <p:ext uri="{BB962C8B-B14F-4D97-AF65-F5344CB8AC3E}">
        <p14:creationId xmlns:p14="http://schemas.microsoft.com/office/powerpoint/2010/main" val="3746883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73</a:t>
            </a:fld>
            <a:endParaRPr lang="en-AU"/>
          </a:p>
        </p:txBody>
      </p:sp>
    </p:spTree>
    <p:extLst>
      <p:ext uri="{BB962C8B-B14F-4D97-AF65-F5344CB8AC3E}">
        <p14:creationId xmlns:p14="http://schemas.microsoft.com/office/powerpoint/2010/main" val="12869113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baseline="0" dirty="0" smtClean="0"/>
          </a:p>
        </p:txBody>
      </p:sp>
      <p:sp>
        <p:nvSpPr>
          <p:cNvPr id="4" name="Slide Number Placeholder 3"/>
          <p:cNvSpPr>
            <a:spLocks noGrp="1"/>
          </p:cNvSpPr>
          <p:nvPr>
            <p:ph type="sldNum" sz="quarter" idx="10"/>
          </p:nvPr>
        </p:nvSpPr>
        <p:spPr/>
        <p:txBody>
          <a:bodyPr/>
          <a:lstStyle/>
          <a:p>
            <a:fld id="{FA2F506F-A46B-431C-A506-3AED32789D6B}" type="slidenum">
              <a:rPr lang="en-AU" smtClean="0"/>
              <a:t>74</a:t>
            </a:fld>
            <a:endParaRPr lang="en-AU"/>
          </a:p>
        </p:txBody>
      </p:sp>
    </p:spTree>
    <p:extLst>
      <p:ext uri="{BB962C8B-B14F-4D97-AF65-F5344CB8AC3E}">
        <p14:creationId xmlns:p14="http://schemas.microsoft.com/office/powerpoint/2010/main" val="39091037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A2F506F-A46B-431C-A506-3AED32789D6B}" type="slidenum">
              <a:rPr lang="en-AU" smtClean="0"/>
              <a:t>79</a:t>
            </a:fld>
            <a:endParaRPr lang="en-AU"/>
          </a:p>
        </p:txBody>
      </p:sp>
    </p:spTree>
    <p:extLst>
      <p:ext uri="{BB962C8B-B14F-4D97-AF65-F5344CB8AC3E}">
        <p14:creationId xmlns:p14="http://schemas.microsoft.com/office/powerpoint/2010/main" val="3138095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7327DC1-5A13-4ECB-A5EF-EDEBEB48B86B}" type="slidenum">
              <a:rPr lang="en-US" altLang="en-US" smtClean="0">
                <a:latin typeface="Calibri" panose="020F0502020204030204" pitchFamily="34" charset="0"/>
              </a:rPr>
              <a:pPr/>
              <a:t>5</a:t>
            </a:fld>
            <a:endParaRPr lang="en-US" altLang="en-US" smtClean="0">
              <a:latin typeface="Calibri" panose="020F0502020204030204" pitchFamily="34" charset="0"/>
            </a:endParaRPr>
          </a:p>
        </p:txBody>
      </p:sp>
      <p:sp>
        <p:nvSpPr>
          <p:cNvPr id="5" name="Footer Placeholder 4">
            <a:extLst>
              <a:ext uri="{FF2B5EF4-FFF2-40B4-BE49-F238E27FC236}">
                <a16:creationId xmlns:a16="http://schemas.microsoft.com/office/drawing/2014/main" id="{7646A11E-BF6C-40E0-97DA-71E7797A7627}"/>
              </a:ext>
            </a:extLst>
          </p:cNvPr>
          <p:cNvSpPr>
            <a:spLocks noGrp="1"/>
          </p:cNvSpPr>
          <p:nvPr>
            <p:ph type="ftr" sz="quarter" idx="4"/>
          </p:nvPr>
        </p:nvSpPr>
        <p:spPr/>
        <p:txBody>
          <a:bodyPr/>
          <a:lstStyle/>
          <a:p>
            <a:pPr>
              <a:defRPr/>
            </a:pPr>
            <a:r>
              <a:rPr lang="en-US"/>
              <a:t>Asome 2016</a:t>
            </a:r>
          </a:p>
        </p:txBody>
      </p:sp>
    </p:spTree>
    <p:extLst>
      <p:ext uri="{BB962C8B-B14F-4D97-AF65-F5344CB8AC3E}">
        <p14:creationId xmlns:p14="http://schemas.microsoft.com/office/powerpoint/2010/main" val="3408711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n-AU" sz="1200" b="0" kern="1200" dirty="0">
                <a:solidFill>
                  <a:schemeClr val="tx1"/>
                </a:solidFill>
                <a:effectLst/>
                <a:latin typeface="Arial" charset="0"/>
                <a:ea typeface="+mn-ea"/>
                <a:cs typeface="+mn-cs"/>
              </a:rPr>
              <a:t>Specific Learning Disability is</a:t>
            </a:r>
            <a:r>
              <a:rPr lang="en-AU" sz="1200" b="0" kern="1200" baseline="0" dirty="0">
                <a:solidFill>
                  <a:schemeClr val="tx1"/>
                </a:solidFill>
                <a:effectLst/>
                <a:latin typeface="Arial" charset="0"/>
                <a:ea typeface="+mn-ea"/>
                <a:cs typeface="+mn-cs"/>
              </a:rPr>
              <a:t> </a:t>
            </a:r>
            <a:r>
              <a:rPr lang="en-AU" sz="1200" b="0" kern="1200" dirty="0">
                <a:solidFill>
                  <a:schemeClr val="tx1"/>
                </a:solidFill>
                <a:effectLst/>
                <a:latin typeface="Arial" charset="0"/>
                <a:ea typeface="+mn-ea"/>
                <a:cs typeface="+mn-cs"/>
              </a:rPr>
              <a:t>a broad umbrella term.</a:t>
            </a:r>
          </a:p>
          <a:p>
            <a:endParaRPr lang="en-AU" sz="1200" b="0" kern="1200" dirty="0">
              <a:solidFill>
                <a:schemeClr val="tx1"/>
              </a:solidFill>
              <a:effectLst/>
              <a:latin typeface="Arial" charset="0"/>
              <a:ea typeface="+mn-ea"/>
              <a:cs typeface="+mn-cs"/>
            </a:endParaRPr>
          </a:p>
          <a:p>
            <a:r>
              <a:rPr lang="en-AU" sz="1200" b="0" kern="1200" dirty="0">
                <a:solidFill>
                  <a:schemeClr val="tx1"/>
                </a:solidFill>
                <a:effectLst/>
                <a:latin typeface="Arial" charset="0"/>
                <a:ea typeface="+mn-ea"/>
                <a:cs typeface="+mn-cs"/>
              </a:rPr>
              <a:t>It</a:t>
            </a:r>
            <a:r>
              <a:rPr lang="en-AU" sz="1200" b="0" kern="1200" baseline="0" dirty="0">
                <a:solidFill>
                  <a:schemeClr val="tx1"/>
                </a:solidFill>
                <a:effectLst/>
                <a:latin typeface="Arial" charset="0"/>
                <a:ea typeface="+mn-ea"/>
                <a:cs typeface="+mn-cs"/>
              </a:rPr>
              <a:t> attempts to </a:t>
            </a:r>
            <a:r>
              <a:rPr lang="en-AU" sz="1200" b="0" kern="1200" dirty="0">
                <a:solidFill>
                  <a:schemeClr val="tx1"/>
                </a:solidFill>
                <a:effectLst/>
                <a:latin typeface="Arial" charset="0"/>
                <a:ea typeface="+mn-ea"/>
                <a:cs typeface="+mn-cs"/>
              </a:rPr>
              <a:t>explain why a person can do relatively well (even really well because they can be gifted) in some areas of learning, but encounter unexpected and particular problems in other areas.</a:t>
            </a:r>
          </a:p>
          <a:p>
            <a:r>
              <a:rPr lang="en-AU" sz="1200" b="0" kern="1200" dirty="0">
                <a:solidFill>
                  <a:schemeClr val="tx1"/>
                </a:solidFill>
                <a:effectLst/>
                <a:latin typeface="Arial" charset="0"/>
                <a:ea typeface="+mn-ea"/>
                <a:cs typeface="+mn-cs"/>
              </a:rPr>
              <a:t> </a:t>
            </a:r>
          </a:p>
          <a:p>
            <a:r>
              <a:rPr lang="en-AU" sz="1200" b="0" kern="1200" dirty="0">
                <a:solidFill>
                  <a:schemeClr val="tx1"/>
                </a:solidFill>
                <a:effectLst/>
                <a:latin typeface="Arial" charset="0"/>
                <a:ea typeface="+mn-ea"/>
                <a:cs typeface="+mn-cs"/>
              </a:rPr>
              <a:t> </a:t>
            </a:r>
          </a:p>
          <a:p>
            <a:r>
              <a:rPr lang="en-AU" sz="1200" b="0" kern="1200" dirty="0">
                <a:solidFill>
                  <a:schemeClr val="tx1"/>
                </a:solidFill>
                <a:effectLst/>
                <a:latin typeface="Arial" charset="0"/>
                <a:ea typeface="+mn-ea"/>
                <a:cs typeface="+mn-cs"/>
              </a:rPr>
              <a:t>Best estimates tell us that about </a:t>
            </a:r>
            <a:r>
              <a:rPr lang="en-AU" sz="1200" b="0" u="sng" kern="1200" dirty="0">
                <a:solidFill>
                  <a:schemeClr val="tx1"/>
                </a:solidFill>
                <a:effectLst/>
                <a:latin typeface="Arial" charset="0"/>
                <a:ea typeface="+mn-ea"/>
                <a:cs typeface="+mn-cs"/>
              </a:rPr>
              <a:t>25% of the population </a:t>
            </a:r>
            <a:r>
              <a:rPr lang="en-AU" sz="1200" b="0" kern="1200" dirty="0">
                <a:solidFill>
                  <a:schemeClr val="tx1"/>
                </a:solidFill>
                <a:effectLst/>
                <a:latin typeface="Arial" charset="0"/>
                <a:ea typeface="+mn-ea"/>
                <a:cs typeface="+mn-cs"/>
              </a:rPr>
              <a:t>are affected by some form of </a:t>
            </a:r>
            <a:r>
              <a:rPr lang="en-AU" sz="1200" b="0" u="sng" kern="1200" dirty="0">
                <a:solidFill>
                  <a:schemeClr val="tx1"/>
                </a:solidFill>
                <a:effectLst/>
                <a:latin typeface="Arial" charset="0"/>
                <a:ea typeface="+mn-ea"/>
                <a:cs typeface="+mn-cs"/>
              </a:rPr>
              <a:t>language-based learning difficulty</a:t>
            </a:r>
            <a:r>
              <a:rPr lang="en-AU" sz="1200" b="0" kern="1200" dirty="0">
                <a:solidFill>
                  <a:schemeClr val="tx1"/>
                </a:solidFill>
                <a:effectLst/>
                <a:latin typeface="Arial" charset="0"/>
                <a:ea typeface="+mn-ea"/>
                <a:cs typeface="+mn-cs"/>
              </a:rPr>
              <a:t>. </a:t>
            </a:r>
          </a:p>
          <a:p>
            <a:r>
              <a:rPr lang="en-AU" sz="1200" b="0" kern="1200" dirty="0">
                <a:solidFill>
                  <a:schemeClr val="tx1"/>
                </a:solidFill>
                <a:effectLst/>
                <a:latin typeface="Arial" charset="0"/>
                <a:ea typeface="+mn-ea"/>
                <a:cs typeface="+mn-cs"/>
              </a:rPr>
              <a:t> </a:t>
            </a:r>
          </a:p>
          <a:p>
            <a:r>
              <a:rPr lang="en-AU" sz="1200" b="0" kern="1200" dirty="0">
                <a:solidFill>
                  <a:schemeClr val="tx1"/>
                </a:solidFill>
                <a:effectLst/>
                <a:latin typeface="Arial" charset="0"/>
                <a:ea typeface="+mn-ea"/>
                <a:cs typeface="+mn-cs"/>
              </a:rPr>
              <a:t>We think </a:t>
            </a:r>
            <a:r>
              <a:rPr lang="en-AU" sz="1200" b="0" u="sng" kern="1200" dirty="0">
                <a:solidFill>
                  <a:schemeClr val="tx1"/>
                </a:solidFill>
                <a:effectLst/>
                <a:latin typeface="Arial" charset="0"/>
                <a:ea typeface="+mn-ea"/>
                <a:cs typeface="+mn-cs"/>
              </a:rPr>
              <a:t>SLD’s probably account for about 15%  But, we’re likely to be underdiagnosing by about 8%</a:t>
            </a:r>
          </a:p>
          <a:p>
            <a:r>
              <a:rPr lang="en-AU" sz="1200" b="0" kern="1200" dirty="0">
                <a:solidFill>
                  <a:schemeClr val="tx1"/>
                </a:solidFill>
                <a:effectLst/>
                <a:latin typeface="Arial" charset="0"/>
                <a:ea typeface="+mn-ea"/>
                <a:cs typeface="+mn-cs"/>
              </a:rPr>
              <a:t> </a:t>
            </a:r>
          </a:p>
          <a:p>
            <a:r>
              <a:rPr lang="en-AU" sz="1200" b="0" u="sng" kern="1200" dirty="0">
                <a:solidFill>
                  <a:schemeClr val="tx1"/>
                </a:solidFill>
                <a:effectLst/>
                <a:latin typeface="Arial" charset="0"/>
                <a:ea typeface="+mn-ea"/>
                <a:cs typeface="+mn-cs"/>
              </a:rPr>
              <a:t>Dyslexia affects a about 10% of the population </a:t>
            </a:r>
            <a:r>
              <a:rPr lang="en-AU" sz="1200" b="0" u="none" kern="1200" dirty="0">
                <a:solidFill>
                  <a:schemeClr val="tx1"/>
                </a:solidFill>
                <a:effectLst/>
                <a:latin typeface="Arial" charset="0"/>
                <a:ea typeface="+mn-ea"/>
                <a:cs typeface="+mn-cs"/>
              </a:rPr>
              <a:t>.T</a:t>
            </a:r>
            <a:r>
              <a:rPr lang="en-AU" sz="1200" b="0" kern="1200" dirty="0">
                <a:solidFill>
                  <a:schemeClr val="tx1"/>
                </a:solidFill>
                <a:effectLst/>
                <a:latin typeface="Arial" charset="0"/>
                <a:ea typeface="+mn-ea"/>
                <a:cs typeface="+mn-cs"/>
              </a:rPr>
              <a:t>hat's about three kids in every </a:t>
            </a:r>
            <a:r>
              <a:rPr lang="en-AU" sz="1200" b="0" kern="1200" dirty="0" smtClean="0">
                <a:solidFill>
                  <a:schemeClr val="tx1"/>
                </a:solidFill>
                <a:effectLst/>
                <a:latin typeface="Arial" charset="0"/>
                <a:ea typeface="+mn-ea"/>
                <a:cs typeface="+mn-cs"/>
              </a:rPr>
              <a:t>classroom</a:t>
            </a:r>
            <a:r>
              <a:rPr lang="en-AU" sz="1200" b="0" kern="1200" dirty="0">
                <a:solidFill>
                  <a:schemeClr val="tx1"/>
                </a:solidFill>
                <a:effectLst/>
                <a:latin typeface="Arial" charset="0"/>
                <a:ea typeface="+mn-ea"/>
                <a:cs typeface="+mn-cs"/>
              </a:rPr>
              <a:t>. </a:t>
            </a:r>
          </a:p>
          <a:p>
            <a:endParaRPr lang="en-AU" sz="1200" b="0" kern="1200" dirty="0">
              <a:solidFill>
                <a:schemeClr val="tx1"/>
              </a:solidFill>
              <a:effectLst/>
              <a:latin typeface="Arial" charset="0"/>
              <a:ea typeface="+mn-ea"/>
              <a:cs typeface="+mn-cs"/>
            </a:endParaRPr>
          </a:p>
          <a:p>
            <a:r>
              <a:rPr lang="en-AU" sz="1200" b="0" kern="1200" dirty="0">
                <a:solidFill>
                  <a:schemeClr val="tx1"/>
                </a:solidFill>
                <a:effectLst/>
                <a:latin typeface="Arial" charset="0"/>
                <a:ea typeface="+mn-ea"/>
                <a:cs typeface="+mn-cs"/>
              </a:rPr>
              <a:t>However, about 4% of the population are severely dyslexic.</a:t>
            </a:r>
          </a:p>
          <a:p>
            <a:r>
              <a:rPr lang="en-AU" b="0" dirty="0" smtClean="0">
                <a:effectLst/>
              </a:rPr>
              <a:t> </a:t>
            </a:r>
            <a:endParaRPr lang="en-AU" sz="1200" b="0" kern="1200" dirty="0">
              <a:solidFill>
                <a:schemeClr val="tx1"/>
              </a:solidFill>
              <a:effectLst/>
              <a:latin typeface="Arial" charset="0"/>
              <a:ea typeface="+mn-ea"/>
              <a:cs typeface="+mn-cs"/>
            </a:endParaRPr>
          </a:p>
          <a:p>
            <a:r>
              <a:rPr lang="en-AU" sz="1200" b="0" u="sng" kern="1200" dirty="0">
                <a:solidFill>
                  <a:schemeClr val="tx1"/>
                </a:solidFill>
                <a:effectLst/>
                <a:latin typeface="Arial" charset="0"/>
                <a:ea typeface="+mn-ea"/>
                <a:cs typeface="+mn-cs"/>
              </a:rPr>
              <a:t>Dyslexia is inherited</a:t>
            </a:r>
            <a:r>
              <a:rPr lang="en-AU" sz="1200" b="0" kern="1200" dirty="0">
                <a:solidFill>
                  <a:schemeClr val="tx1"/>
                </a:solidFill>
                <a:effectLst/>
                <a:latin typeface="Arial" charset="0"/>
                <a:ea typeface="+mn-ea"/>
                <a:cs typeface="+mn-cs"/>
              </a:rPr>
              <a:t>. </a:t>
            </a:r>
          </a:p>
          <a:p>
            <a:r>
              <a:rPr lang="en-AU" sz="1200" b="0" kern="1200" dirty="0">
                <a:solidFill>
                  <a:schemeClr val="tx1"/>
                </a:solidFill>
                <a:effectLst/>
                <a:latin typeface="Arial" charset="0"/>
                <a:ea typeface="+mn-ea"/>
                <a:cs typeface="+mn-cs"/>
              </a:rPr>
              <a:t>6 genes have now been linked to the disability.</a:t>
            </a:r>
          </a:p>
          <a:p>
            <a:r>
              <a:rPr lang="en-AU" sz="1200" b="0" kern="1200" dirty="0">
                <a:solidFill>
                  <a:schemeClr val="tx1"/>
                </a:solidFill>
                <a:effectLst/>
                <a:latin typeface="Arial" charset="0"/>
                <a:ea typeface="+mn-ea"/>
                <a:cs typeface="+mn-cs"/>
              </a:rPr>
              <a:t>It affects the way an individual processes language, and is on a sliding scale of severity.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b="0" dirty="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AU" sz="1200" b="0" dirty="0">
                <a:solidFill>
                  <a:schemeClr val="tx1"/>
                </a:solidFill>
              </a:rPr>
              <a:t>4 males to 1 female are currently being identified as Dyslexic surprise, surprise – girls are wired differently and they tend to work around it or grind through it. Often they hit a brick wall later on in secondary school.</a:t>
            </a:r>
          </a:p>
          <a:p>
            <a:endParaRPr lang="en-AU" sz="1200" b="0" kern="1200" dirty="0">
              <a:solidFill>
                <a:schemeClr val="tx1"/>
              </a:solidFill>
              <a:effectLst/>
              <a:latin typeface="Arial" charset="0"/>
              <a:ea typeface="+mn-ea"/>
              <a:cs typeface="+mn-cs"/>
            </a:endParaRPr>
          </a:p>
          <a:p>
            <a:r>
              <a:rPr lang="en-AU" sz="1200" b="0" kern="1200" dirty="0">
                <a:solidFill>
                  <a:schemeClr val="tx1"/>
                </a:solidFill>
                <a:effectLst/>
                <a:latin typeface="Arial" charset="0"/>
                <a:ea typeface="+mn-ea"/>
                <a:cs typeface="+mn-cs"/>
              </a:rPr>
              <a:t>Dyslexics may also have issues with planning, organisation and co-ordination. In combination, their listening comprehension may be affected, especially when under pressure.</a:t>
            </a:r>
          </a:p>
          <a:p>
            <a:r>
              <a:rPr lang="en-AU" sz="1200" b="0" kern="1200" dirty="0">
                <a:solidFill>
                  <a:schemeClr val="tx1"/>
                </a:solidFill>
                <a:effectLst/>
                <a:latin typeface="Arial" charset="0"/>
                <a:ea typeface="+mn-ea"/>
                <a:cs typeface="+mn-cs"/>
              </a:rPr>
              <a:t/>
            </a:r>
            <a:br>
              <a:rPr lang="en-AU" sz="1200" b="0" kern="1200" dirty="0">
                <a:solidFill>
                  <a:schemeClr val="tx1"/>
                </a:solidFill>
                <a:effectLst/>
                <a:latin typeface="Arial" charset="0"/>
                <a:ea typeface="+mn-ea"/>
                <a:cs typeface="+mn-cs"/>
              </a:rPr>
            </a:br>
            <a:r>
              <a:rPr lang="en-AU" sz="1200" b="0" kern="1200" dirty="0">
                <a:solidFill>
                  <a:schemeClr val="tx1"/>
                </a:solidFill>
                <a:effectLst/>
                <a:latin typeface="Arial" charset="0"/>
                <a:ea typeface="+mn-ea"/>
                <a:cs typeface="+mn-cs"/>
              </a:rPr>
              <a:t>Interestingly, SLD’s have really only 'existed' since we’ve have had to learn to read, write and do maths.</a:t>
            </a:r>
          </a:p>
          <a:p>
            <a:r>
              <a:rPr lang="en-AU" sz="1200" b="0" kern="1200" dirty="0">
                <a:solidFill>
                  <a:schemeClr val="tx1"/>
                </a:solidFill>
                <a:effectLst/>
                <a:latin typeface="Arial" charset="0"/>
                <a:ea typeface="+mn-ea"/>
                <a:cs typeface="+mn-cs"/>
              </a:rPr>
              <a:t>They became evident after some bright spark introduced the dictionary, and called for standardised spelling. We’ve got a scapegoat – apparently we can blame Samuel Johnson who created the first dictionary in 1755. </a:t>
            </a:r>
          </a:p>
          <a:p>
            <a:r>
              <a:rPr lang="en-AU" sz="1200" b="0" kern="1200" dirty="0">
                <a:solidFill>
                  <a:schemeClr val="tx1"/>
                </a:solidFill>
                <a:effectLst/>
                <a:latin typeface="Arial" charset="0"/>
                <a:ea typeface="+mn-ea"/>
                <a:cs typeface="+mn-cs"/>
              </a:rPr>
              <a:t> </a:t>
            </a:r>
          </a:p>
          <a:p>
            <a:r>
              <a:rPr lang="en-AU" sz="1200" b="0" kern="1200" dirty="0">
                <a:solidFill>
                  <a:schemeClr val="tx1"/>
                </a:solidFill>
                <a:effectLst/>
                <a:latin typeface="Arial" charset="0"/>
                <a:ea typeface="+mn-ea"/>
                <a:cs typeface="+mn-cs"/>
              </a:rPr>
              <a:t> </a:t>
            </a:r>
          </a:p>
          <a:p>
            <a:r>
              <a:rPr lang="en-AU" sz="1200" b="0" kern="1200" dirty="0">
                <a:solidFill>
                  <a:schemeClr val="tx1"/>
                </a:solidFill>
                <a:effectLst/>
                <a:latin typeface="Arial" charset="0"/>
                <a:ea typeface="+mn-ea"/>
                <a:cs typeface="+mn-cs"/>
              </a:rPr>
              <a:t> </a:t>
            </a:r>
          </a:p>
          <a:p>
            <a:r>
              <a:rPr lang="en-AU" sz="1200" b="0" kern="1200" dirty="0">
                <a:solidFill>
                  <a:schemeClr val="tx1"/>
                </a:solidFill>
                <a:effectLst/>
                <a:latin typeface="Arial" charset="0"/>
                <a:ea typeface="+mn-ea"/>
                <a:cs typeface="+mn-cs"/>
              </a:rPr>
              <a:t> </a:t>
            </a:r>
          </a:p>
          <a:p>
            <a:r>
              <a:rPr lang="en-AU" sz="1200" b="0" kern="1200" dirty="0">
                <a:solidFill>
                  <a:schemeClr val="tx1"/>
                </a:solidFill>
                <a:effectLst/>
                <a:latin typeface="Arial" charset="0"/>
                <a:ea typeface="+mn-ea"/>
                <a:cs typeface="+mn-cs"/>
              </a:rPr>
              <a:t> </a:t>
            </a:r>
          </a:p>
          <a:p>
            <a:r>
              <a:rPr lang="en-AU" sz="1200" b="0" kern="1200" dirty="0">
                <a:solidFill>
                  <a:schemeClr val="tx1"/>
                </a:solidFill>
                <a:effectLst/>
                <a:latin typeface="Arial" charset="0"/>
                <a:ea typeface="+mn-ea"/>
                <a:cs typeface="+mn-cs"/>
              </a:rPr>
              <a:t> </a:t>
            </a:r>
          </a:p>
          <a:p>
            <a:endParaRPr lang="en-AU" sz="1200" b="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2B23A72C-35DC-40AA-A508-981B1DD47752}" type="slidenum">
              <a:rPr lang="en-US" smtClean="0"/>
              <a:pPr>
                <a:defRPr/>
              </a:pPr>
              <a:t>6</a:t>
            </a:fld>
            <a:endParaRPr lang="en-US"/>
          </a:p>
        </p:txBody>
      </p:sp>
    </p:spTree>
    <p:extLst>
      <p:ext uri="{BB962C8B-B14F-4D97-AF65-F5344CB8AC3E}">
        <p14:creationId xmlns:p14="http://schemas.microsoft.com/office/powerpoint/2010/main" val="241003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Bill</a:t>
            </a:r>
            <a:endParaRPr lang="en-AU"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7115826-6CC9-42F0-8B27-4AC732B0A3C0}" type="slidenum">
              <a:rPr lang="en-AU" altLang="en-US" smtClean="0">
                <a:latin typeface="Calibri" panose="020F0502020204030204" pitchFamily="34" charset="0"/>
              </a:rPr>
              <a:pPr/>
              <a:t>7</a:t>
            </a:fld>
            <a:endParaRPr lang="en-AU" altLang="en-US" smtClean="0">
              <a:latin typeface="Calibri" panose="020F0502020204030204" pitchFamily="34" charset="0"/>
            </a:endParaRPr>
          </a:p>
        </p:txBody>
      </p:sp>
    </p:spTree>
    <p:extLst>
      <p:ext uri="{BB962C8B-B14F-4D97-AF65-F5344CB8AC3E}">
        <p14:creationId xmlns:p14="http://schemas.microsoft.com/office/powerpoint/2010/main" val="2922222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Bill</a:t>
            </a:r>
            <a:endParaRPr lang="en-AU"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7115826-6CC9-42F0-8B27-4AC732B0A3C0}" type="slidenum">
              <a:rPr lang="en-AU" altLang="en-US" smtClean="0">
                <a:latin typeface="Calibri" panose="020F0502020204030204" pitchFamily="34" charset="0"/>
              </a:rPr>
              <a:pPr/>
              <a:t>8</a:t>
            </a:fld>
            <a:endParaRPr lang="en-AU" altLang="en-US" smtClean="0">
              <a:latin typeface="Calibri" panose="020F0502020204030204" pitchFamily="34" charset="0"/>
            </a:endParaRPr>
          </a:p>
        </p:txBody>
      </p:sp>
    </p:spTree>
    <p:extLst>
      <p:ext uri="{BB962C8B-B14F-4D97-AF65-F5344CB8AC3E}">
        <p14:creationId xmlns:p14="http://schemas.microsoft.com/office/powerpoint/2010/main" val="1141654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Bill</a:t>
            </a:r>
            <a:endParaRPr lang="en-AU"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7115826-6CC9-42F0-8B27-4AC732B0A3C0}" type="slidenum">
              <a:rPr lang="en-AU" altLang="en-US" smtClean="0">
                <a:latin typeface="Calibri" panose="020F0502020204030204" pitchFamily="34" charset="0"/>
              </a:rPr>
              <a:pPr/>
              <a:t>10</a:t>
            </a:fld>
            <a:endParaRPr lang="en-AU" altLang="en-US" smtClean="0">
              <a:latin typeface="Calibri" panose="020F0502020204030204" pitchFamily="34" charset="0"/>
            </a:endParaRPr>
          </a:p>
        </p:txBody>
      </p:sp>
    </p:spTree>
    <p:extLst>
      <p:ext uri="{BB962C8B-B14F-4D97-AF65-F5344CB8AC3E}">
        <p14:creationId xmlns:p14="http://schemas.microsoft.com/office/powerpoint/2010/main" val="678236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DFFE4A3D-E769-4B4E-B2ED-E5E132443A29}" type="datetimeFigureOut">
              <a:rPr lang="en-AU" smtClean="0"/>
              <a:t>28/09/2020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8730266-7DC0-4272-B7FF-23238D063AC3}" type="slidenum">
              <a:rPr lang="en-AU" smtClean="0"/>
              <a:t>‹#›</a:t>
            </a:fld>
            <a:endParaRPr lang="en-AU"/>
          </a:p>
        </p:txBody>
      </p:sp>
    </p:spTree>
    <p:extLst>
      <p:ext uri="{BB962C8B-B14F-4D97-AF65-F5344CB8AC3E}">
        <p14:creationId xmlns:p14="http://schemas.microsoft.com/office/powerpoint/2010/main" val="1686296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DFFE4A3D-E769-4B4E-B2ED-E5E132443A29}" type="datetimeFigureOut">
              <a:rPr lang="en-AU" smtClean="0"/>
              <a:t>28/09/2020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8730266-7DC0-4272-B7FF-23238D063AC3}" type="slidenum">
              <a:rPr lang="en-AU" smtClean="0"/>
              <a:t>‹#›</a:t>
            </a:fld>
            <a:endParaRPr lang="en-AU"/>
          </a:p>
        </p:txBody>
      </p:sp>
    </p:spTree>
    <p:extLst>
      <p:ext uri="{BB962C8B-B14F-4D97-AF65-F5344CB8AC3E}">
        <p14:creationId xmlns:p14="http://schemas.microsoft.com/office/powerpoint/2010/main" val="3564634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DFFE4A3D-E769-4B4E-B2ED-E5E132443A29}" type="datetimeFigureOut">
              <a:rPr lang="en-AU" smtClean="0"/>
              <a:t>28/09/2020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8730266-7DC0-4272-B7FF-23238D063AC3}" type="slidenum">
              <a:rPr lang="en-AU" smtClean="0"/>
              <a:t>‹#›</a:t>
            </a:fld>
            <a:endParaRPr lang="en-AU"/>
          </a:p>
        </p:txBody>
      </p:sp>
    </p:spTree>
    <p:extLst>
      <p:ext uri="{BB962C8B-B14F-4D97-AF65-F5344CB8AC3E}">
        <p14:creationId xmlns:p14="http://schemas.microsoft.com/office/powerpoint/2010/main" val="1717868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AU"/>
          </a:p>
        </p:txBody>
      </p:sp>
      <p:sp>
        <p:nvSpPr>
          <p:cNvPr id="3" name="SmartArt Placeholder 2"/>
          <p:cNvSpPr>
            <a:spLocks noGrp="1"/>
          </p:cNvSpPr>
          <p:nvPr>
            <p:ph type="dgm" idx="1"/>
          </p:nvPr>
        </p:nvSpPr>
        <p:spPr>
          <a:xfrm>
            <a:off x="609600" y="1600203"/>
            <a:ext cx="10972800" cy="4525963"/>
          </a:xfrm>
        </p:spPr>
        <p:txBody>
          <a:bodyPr/>
          <a:lstStyle/>
          <a:p>
            <a:pPr lvl="0"/>
            <a:endParaRPr lang="en-AU"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C932C68-C1DF-4CD4-90F4-6086AD0D57D0}" type="slidenum">
              <a:rPr lang="en-US"/>
              <a:pPr>
                <a:defRPr/>
              </a:pPr>
              <a:t>‹#›</a:t>
            </a:fld>
            <a:endParaRPr lang="en-US" dirty="0"/>
          </a:p>
        </p:txBody>
      </p:sp>
    </p:spTree>
    <p:extLst>
      <p:ext uri="{BB962C8B-B14F-4D97-AF65-F5344CB8AC3E}">
        <p14:creationId xmlns:p14="http://schemas.microsoft.com/office/powerpoint/2010/main" val="42305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DFFE4A3D-E769-4B4E-B2ED-E5E132443A29}" type="datetimeFigureOut">
              <a:rPr lang="en-AU" smtClean="0"/>
              <a:t>28/09/2020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8730266-7DC0-4272-B7FF-23238D063AC3}" type="slidenum">
              <a:rPr lang="en-AU" smtClean="0"/>
              <a:t>‹#›</a:t>
            </a:fld>
            <a:endParaRPr lang="en-AU"/>
          </a:p>
        </p:txBody>
      </p:sp>
    </p:spTree>
    <p:extLst>
      <p:ext uri="{BB962C8B-B14F-4D97-AF65-F5344CB8AC3E}">
        <p14:creationId xmlns:p14="http://schemas.microsoft.com/office/powerpoint/2010/main" val="2191933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FFE4A3D-E769-4B4E-B2ED-E5E132443A29}" type="datetimeFigureOut">
              <a:rPr lang="en-AU" smtClean="0"/>
              <a:t>28/09/2020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8730266-7DC0-4272-B7FF-23238D063AC3}" type="slidenum">
              <a:rPr lang="en-AU" smtClean="0"/>
              <a:t>‹#›</a:t>
            </a:fld>
            <a:endParaRPr lang="en-AU"/>
          </a:p>
        </p:txBody>
      </p:sp>
    </p:spTree>
    <p:extLst>
      <p:ext uri="{BB962C8B-B14F-4D97-AF65-F5344CB8AC3E}">
        <p14:creationId xmlns:p14="http://schemas.microsoft.com/office/powerpoint/2010/main" val="226423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DFFE4A3D-E769-4B4E-B2ED-E5E132443A29}" type="datetimeFigureOut">
              <a:rPr lang="en-AU" smtClean="0"/>
              <a:t>28/09/2020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8730266-7DC0-4272-B7FF-23238D063AC3}" type="slidenum">
              <a:rPr lang="en-AU" smtClean="0"/>
              <a:t>‹#›</a:t>
            </a:fld>
            <a:endParaRPr lang="en-AU"/>
          </a:p>
        </p:txBody>
      </p:sp>
    </p:spTree>
    <p:extLst>
      <p:ext uri="{BB962C8B-B14F-4D97-AF65-F5344CB8AC3E}">
        <p14:creationId xmlns:p14="http://schemas.microsoft.com/office/powerpoint/2010/main" val="3107856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DFFE4A3D-E769-4B4E-B2ED-E5E132443A29}" type="datetimeFigureOut">
              <a:rPr lang="en-AU" smtClean="0"/>
              <a:t>28/09/2020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8730266-7DC0-4272-B7FF-23238D063AC3}" type="slidenum">
              <a:rPr lang="en-AU" smtClean="0"/>
              <a:t>‹#›</a:t>
            </a:fld>
            <a:endParaRPr lang="en-AU"/>
          </a:p>
        </p:txBody>
      </p:sp>
    </p:spTree>
    <p:extLst>
      <p:ext uri="{BB962C8B-B14F-4D97-AF65-F5344CB8AC3E}">
        <p14:creationId xmlns:p14="http://schemas.microsoft.com/office/powerpoint/2010/main" val="3326873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DFFE4A3D-E769-4B4E-B2ED-E5E132443A29}" type="datetimeFigureOut">
              <a:rPr lang="en-AU" smtClean="0"/>
              <a:t>28/09/2020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8730266-7DC0-4272-B7FF-23238D063AC3}" type="slidenum">
              <a:rPr lang="en-AU" smtClean="0"/>
              <a:t>‹#›</a:t>
            </a:fld>
            <a:endParaRPr lang="en-AU"/>
          </a:p>
        </p:txBody>
      </p:sp>
    </p:spTree>
    <p:extLst>
      <p:ext uri="{BB962C8B-B14F-4D97-AF65-F5344CB8AC3E}">
        <p14:creationId xmlns:p14="http://schemas.microsoft.com/office/powerpoint/2010/main" val="2154301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FE4A3D-E769-4B4E-B2ED-E5E132443A29}" type="datetimeFigureOut">
              <a:rPr lang="en-AU" smtClean="0"/>
              <a:t>28/09/2020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08730266-7DC0-4272-B7FF-23238D063AC3}" type="slidenum">
              <a:rPr lang="en-AU" smtClean="0"/>
              <a:t>‹#›</a:t>
            </a:fld>
            <a:endParaRPr lang="en-AU"/>
          </a:p>
        </p:txBody>
      </p:sp>
    </p:spTree>
    <p:extLst>
      <p:ext uri="{BB962C8B-B14F-4D97-AF65-F5344CB8AC3E}">
        <p14:creationId xmlns:p14="http://schemas.microsoft.com/office/powerpoint/2010/main" val="216522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FFE4A3D-E769-4B4E-B2ED-E5E132443A29}" type="datetimeFigureOut">
              <a:rPr lang="en-AU" smtClean="0"/>
              <a:t>28/09/2020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8730266-7DC0-4272-B7FF-23238D063AC3}" type="slidenum">
              <a:rPr lang="en-AU" smtClean="0"/>
              <a:t>‹#›</a:t>
            </a:fld>
            <a:endParaRPr lang="en-AU"/>
          </a:p>
        </p:txBody>
      </p:sp>
    </p:spTree>
    <p:extLst>
      <p:ext uri="{BB962C8B-B14F-4D97-AF65-F5344CB8AC3E}">
        <p14:creationId xmlns:p14="http://schemas.microsoft.com/office/powerpoint/2010/main" val="1059770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FFE4A3D-E769-4B4E-B2ED-E5E132443A29}" type="datetimeFigureOut">
              <a:rPr lang="en-AU" smtClean="0"/>
              <a:t>28/09/2020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8730266-7DC0-4272-B7FF-23238D063AC3}" type="slidenum">
              <a:rPr lang="en-AU" smtClean="0"/>
              <a:t>‹#›</a:t>
            </a:fld>
            <a:endParaRPr lang="en-AU"/>
          </a:p>
        </p:txBody>
      </p:sp>
    </p:spTree>
    <p:extLst>
      <p:ext uri="{BB962C8B-B14F-4D97-AF65-F5344CB8AC3E}">
        <p14:creationId xmlns:p14="http://schemas.microsoft.com/office/powerpoint/2010/main" val="949138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FE4A3D-E769-4B4E-B2ED-E5E132443A29}" type="datetimeFigureOut">
              <a:rPr lang="en-AU" smtClean="0"/>
              <a:t>28/09/2020</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730266-7DC0-4272-B7FF-23238D063AC3}" type="slidenum">
              <a:rPr lang="en-AU" smtClean="0"/>
              <a:t>‹#›</a:t>
            </a:fld>
            <a:endParaRPr lang="en-AU"/>
          </a:p>
        </p:txBody>
      </p:sp>
    </p:spTree>
    <p:extLst>
      <p:ext uri="{BB962C8B-B14F-4D97-AF65-F5344CB8AC3E}">
        <p14:creationId xmlns:p14="http://schemas.microsoft.com/office/powerpoint/2010/main" val="3463860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2.wdp"/><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0.jpe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33.xml"/></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20.png"/></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3.jpe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49.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873760"/>
            <a:ext cx="4693920" cy="5262979"/>
          </a:xfrm>
          <a:prstGeom prst="rect">
            <a:avLst/>
          </a:prstGeom>
          <a:noFill/>
        </p:spPr>
        <p:txBody>
          <a:bodyPr wrap="square" rtlCol="0">
            <a:spAutoFit/>
          </a:bodyPr>
          <a:lstStyle/>
          <a:p>
            <a:r>
              <a:rPr lang="en-AU" sz="4000" dirty="0" smtClean="0">
                <a:latin typeface="Stencil" panose="040409050D0802020404" pitchFamily="82" charset="0"/>
              </a:rPr>
              <a:t>TEACH </a:t>
            </a:r>
          </a:p>
          <a:p>
            <a:r>
              <a:rPr lang="en-AU" sz="4000" dirty="0" smtClean="0">
                <a:latin typeface="Stencil" panose="040409050D0802020404" pitchFamily="82" charset="0"/>
              </a:rPr>
              <a:t>THEM ALL</a:t>
            </a:r>
          </a:p>
          <a:p>
            <a:r>
              <a:rPr lang="en-AU" sz="4000" dirty="0" smtClean="0">
                <a:latin typeface="Stencil" panose="040409050D0802020404" pitchFamily="82" charset="0"/>
              </a:rPr>
              <a:t>AS IF THEY WERE</a:t>
            </a:r>
          </a:p>
          <a:p>
            <a:r>
              <a:rPr lang="en-AU" sz="7200" dirty="0" smtClean="0">
                <a:solidFill>
                  <a:srgbClr val="FF0000"/>
                </a:solidFill>
                <a:latin typeface="Stencil" panose="040409050D0802020404" pitchFamily="82" charset="0"/>
              </a:rPr>
              <a:t>DYSLEXIC</a:t>
            </a:r>
          </a:p>
          <a:p>
            <a:r>
              <a:rPr lang="en-AU" sz="3600" dirty="0" smtClean="0">
                <a:latin typeface="Stencil" panose="040409050D0802020404" pitchFamily="82" charset="0"/>
              </a:rPr>
              <a:t>AND YOU TEACH </a:t>
            </a:r>
          </a:p>
          <a:p>
            <a:r>
              <a:rPr lang="en-AU" sz="3600" dirty="0" smtClean="0">
                <a:latin typeface="Stencil" panose="040409050D0802020404" pitchFamily="82" charset="0"/>
              </a:rPr>
              <a:t>THEM ALL</a:t>
            </a:r>
          </a:p>
          <a:p>
            <a:r>
              <a:rPr lang="en-AU" sz="7200" dirty="0">
                <a:solidFill>
                  <a:srgbClr val="FF0000"/>
                </a:solidFill>
                <a:latin typeface="Stencil" panose="040409050D0802020404" pitchFamily="82" charset="0"/>
              </a:rPr>
              <a:t>BETTER!</a:t>
            </a:r>
          </a:p>
        </p:txBody>
      </p:sp>
      <p:pic>
        <p:nvPicPr>
          <p:cNvPr id="8" name="Picture 7">
            <a:extLst>
              <a:ext uri="{FF2B5EF4-FFF2-40B4-BE49-F238E27FC236}">
                <a16:creationId xmlns:a16="http://schemas.microsoft.com/office/drawing/2014/main" id="{35947381-8E91-4F27-87D9-15E47FCBBF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3682" y="2335292"/>
            <a:ext cx="2458192" cy="1732629"/>
          </a:xfrm>
          <a:prstGeom prst="rect">
            <a:avLst/>
          </a:prstGeom>
        </p:spPr>
      </p:pic>
      <p:pic>
        <p:nvPicPr>
          <p:cNvPr id="10" name="Picture 9">
            <a:extLst>
              <a:ext uri="{FF2B5EF4-FFF2-40B4-BE49-F238E27FC236}">
                <a16:creationId xmlns:a16="http://schemas.microsoft.com/office/drawing/2014/main" id="{645BEC73-081B-4714-AF6C-425CBD4C4A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7237" y="375669"/>
            <a:ext cx="2516362" cy="5232651"/>
          </a:xfrm>
          <a:prstGeom prst="rect">
            <a:avLst/>
          </a:prstGeom>
        </p:spPr>
      </p:pic>
      <p:pic>
        <p:nvPicPr>
          <p:cNvPr id="11" name="Picture 10">
            <a:extLst>
              <a:ext uri="{FF2B5EF4-FFF2-40B4-BE49-F238E27FC236}">
                <a16:creationId xmlns:a16="http://schemas.microsoft.com/office/drawing/2014/main" id="{1D74FFA9-27D3-44CF-A2F2-3BA5D91D8C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106"/>
          <a:stretch/>
        </p:blipFill>
        <p:spPr>
          <a:xfrm>
            <a:off x="8797237" y="5769112"/>
            <a:ext cx="3042061" cy="1088888"/>
          </a:xfrm>
          <a:prstGeom prst="rect">
            <a:avLst/>
          </a:prstGeom>
        </p:spPr>
      </p:pic>
    </p:spTree>
    <p:extLst>
      <p:ext uri="{BB962C8B-B14F-4D97-AF65-F5344CB8AC3E}">
        <p14:creationId xmlns:p14="http://schemas.microsoft.com/office/powerpoint/2010/main" val="32165344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FC15B246-3CA4-4A7C-A32E-B7CADA357020}"/>
              </a:ext>
            </a:extLst>
          </p:cNvPr>
          <p:cNvSpPr>
            <a:spLocks noGrp="1" noChangeArrowheads="1"/>
          </p:cNvSpPr>
          <p:nvPr>
            <p:ph type="title"/>
          </p:nvPr>
        </p:nvSpPr>
        <p:spPr>
          <a:xfrm>
            <a:off x="2286001" y="357188"/>
            <a:ext cx="8099425" cy="493712"/>
          </a:xfrm>
        </p:spPr>
        <p:txBody>
          <a:bodyPr>
            <a:normAutofit fontScale="90000"/>
          </a:bodyPr>
          <a:lstStyle/>
          <a:p>
            <a:pPr>
              <a:defRPr/>
            </a:pPr>
            <a:r>
              <a:rPr lang="en-US" sz="3000" dirty="0"/>
              <a:t/>
            </a:r>
            <a:br>
              <a:rPr lang="en-US" sz="3000" dirty="0"/>
            </a:br>
            <a:r>
              <a:rPr lang="en-US" sz="2800" b="1" dirty="0"/>
              <a:t>The 4 subcomponents of Dyslexia </a:t>
            </a:r>
            <a:r>
              <a:rPr lang="en-US" sz="2800" dirty="0"/>
              <a:t>- </a:t>
            </a:r>
            <a:r>
              <a:rPr lang="en-US" sz="2800" i="1" dirty="0"/>
              <a:t>the </a:t>
            </a:r>
            <a:r>
              <a:rPr lang="en-AU" sz="2800" i="1" dirty="0"/>
              <a:t>core issues</a:t>
            </a:r>
            <a:r>
              <a:rPr lang="en-AU" sz="2800" dirty="0"/>
              <a:t/>
            </a:r>
            <a:br>
              <a:rPr lang="en-AU" sz="2800" dirty="0"/>
            </a:br>
            <a:endParaRPr lang="en-US" sz="2800" dirty="0"/>
          </a:p>
        </p:txBody>
      </p:sp>
      <p:sp>
        <p:nvSpPr>
          <p:cNvPr id="38921" name="_s3081">
            <a:extLst>
              <a:ext uri="{FF2B5EF4-FFF2-40B4-BE49-F238E27FC236}">
                <a16:creationId xmlns:a16="http://schemas.microsoft.com/office/drawing/2014/main" id="{F9BE6A8A-8277-497F-9413-BFC0C8EDF258}"/>
              </a:ext>
            </a:extLst>
          </p:cNvPr>
          <p:cNvSpPr>
            <a:spLocks noChangeArrowheads="1"/>
          </p:cNvSpPr>
          <p:nvPr/>
        </p:nvSpPr>
        <p:spPr bwMode="auto">
          <a:xfrm>
            <a:off x="2286001" y="4528899"/>
            <a:ext cx="1786751" cy="1471804"/>
          </a:xfrm>
          <a:prstGeom prst="roundRect">
            <a:avLst>
              <a:gd name="adj" fmla="val 16667"/>
            </a:avLst>
          </a:prstGeom>
          <a:solidFill>
            <a:srgbClr val="FF505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solidFill>
                  <a:srgbClr val="FFFF00"/>
                </a:solidFill>
                <a:latin typeface="+mj-lt"/>
                <a:cs typeface="Arial" panose="020B0604020202020204" pitchFamily="34" charset="0"/>
              </a:rPr>
              <a:t>Phonological </a:t>
            </a:r>
          </a:p>
          <a:p>
            <a:pPr algn="ctr">
              <a:defRPr/>
            </a:pPr>
            <a:r>
              <a:rPr lang="en-US" sz="2000" b="1" dirty="0">
                <a:solidFill>
                  <a:srgbClr val="FFFF00"/>
                </a:solidFill>
                <a:latin typeface="+mj-lt"/>
                <a:cs typeface="Arial" panose="020B0604020202020204" pitchFamily="34" charset="0"/>
              </a:rPr>
              <a:t>awareness</a:t>
            </a:r>
          </a:p>
        </p:txBody>
      </p:sp>
      <p:sp>
        <p:nvSpPr>
          <p:cNvPr id="38922" name="_s3082">
            <a:extLst>
              <a:ext uri="{FF2B5EF4-FFF2-40B4-BE49-F238E27FC236}">
                <a16:creationId xmlns:a16="http://schemas.microsoft.com/office/drawing/2014/main" id="{AE0AC163-41ED-43D5-9883-BA83A6706A35}"/>
              </a:ext>
            </a:extLst>
          </p:cNvPr>
          <p:cNvSpPr>
            <a:spLocks noChangeArrowheads="1"/>
          </p:cNvSpPr>
          <p:nvPr/>
        </p:nvSpPr>
        <p:spPr bwMode="auto">
          <a:xfrm>
            <a:off x="4331928" y="4528899"/>
            <a:ext cx="1558666" cy="1471804"/>
          </a:xfrm>
          <a:prstGeom prst="roundRect">
            <a:avLst>
              <a:gd name="adj" fmla="val 16667"/>
            </a:avLst>
          </a:prstGeom>
          <a:solidFill>
            <a:srgbClr val="FFFF0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latin typeface="+mj-lt"/>
                <a:cs typeface="Arial" panose="020B0604020202020204" pitchFamily="34" charset="0"/>
              </a:rPr>
              <a:t>Rapid </a:t>
            </a:r>
          </a:p>
          <a:p>
            <a:pPr algn="ctr">
              <a:defRPr/>
            </a:pPr>
            <a:r>
              <a:rPr lang="en-US" sz="2000" b="1" dirty="0">
                <a:latin typeface="+mj-lt"/>
                <a:cs typeface="Arial" panose="020B0604020202020204" pitchFamily="34" charset="0"/>
              </a:rPr>
              <a:t>Automatized</a:t>
            </a:r>
          </a:p>
          <a:p>
            <a:pPr algn="ctr">
              <a:defRPr/>
            </a:pPr>
            <a:r>
              <a:rPr lang="en-US" sz="2000" b="1" dirty="0">
                <a:latin typeface="+mj-lt"/>
                <a:cs typeface="Arial" panose="020B0604020202020204" pitchFamily="34" charset="0"/>
              </a:rPr>
              <a:t>Naming</a:t>
            </a:r>
          </a:p>
          <a:p>
            <a:pPr algn="ctr">
              <a:defRPr/>
            </a:pPr>
            <a:r>
              <a:rPr lang="en-US" sz="2000" b="1" dirty="0">
                <a:latin typeface="+mj-lt"/>
                <a:cs typeface="Arial" panose="020B0604020202020204" pitchFamily="34" charset="0"/>
              </a:rPr>
              <a:t>(RAN)</a:t>
            </a:r>
          </a:p>
        </p:txBody>
      </p:sp>
      <p:sp>
        <p:nvSpPr>
          <p:cNvPr id="38923" name="_s3083">
            <a:extLst>
              <a:ext uri="{FF2B5EF4-FFF2-40B4-BE49-F238E27FC236}">
                <a16:creationId xmlns:a16="http://schemas.microsoft.com/office/drawing/2014/main" id="{8FB457C0-9A03-4EEB-A337-1C59239932C6}"/>
              </a:ext>
            </a:extLst>
          </p:cNvPr>
          <p:cNvSpPr>
            <a:spLocks noChangeArrowheads="1"/>
          </p:cNvSpPr>
          <p:nvPr/>
        </p:nvSpPr>
        <p:spPr bwMode="auto">
          <a:xfrm>
            <a:off x="6149771" y="4528899"/>
            <a:ext cx="1538792" cy="1471804"/>
          </a:xfrm>
          <a:prstGeom prst="roundRect">
            <a:avLst>
              <a:gd name="adj" fmla="val 16667"/>
            </a:avLst>
          </a:prstGeom>
          <a:solidFill>
            <a:srgbClr val="0099FF"/>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AU" sz="1400" dirty="0">
                <a:cs typeface="Arial" panose="020B0604020202020204" pitchFamily="34" charset="0"/>
              </a:rPr>
              <a:t>  </a:t>
            </a:r>
            <a:r>
              <a:rPr lang="en-AU" sz="2000" b="1" dirty="0">
                <a:latin typeface="+mj-lt"/>
                <a:cs typeface="Arial" panose="020B0604020202020204" pitchFamily="34" charset="0"/>
              </a:rPr>
              <a:t>Auditory</a:t>
            </a:r>
            <a:r>
              <a:rPr lang="en-AU" sz="1400" b="1" dirty="0">
                <a:cs typeface="Arial" panose="020B0604020202020204" pitchFamily="34" charset="0"/>
              </a:rPr>
              <a:t> </a:t>
            </a:r>
          </a:p>
          <a:p>
            <a:pPr algn="ctr">
              <a:defRPr/>
            </a:pPr>
            <a:r>
              <a:rPr lang="en-AU" sz="2000" b="1" dirty="0">
                <a:latin typeface="+mj-lt"/>
                <a:cs typeface="Arial" panose="020B0604020202020204" pitchFamily="34" charset="0"/>
              </a:rPr>
              <a:t>working </a:t>
            </a:r>
          </a:p>
          <a:p>
            <a:pPr algn="ctr">
              <a:defRPr/>
            </a:pPr>
            <a:r>
              <a:rPr lang="en-AU" sz="2000" b="1" dirty="0">
                <a:latin typeface="+mj-lt"/>
                <a:cs typeface="Arial" panose="020B0604020202020204" pitchFamily="34" charset="0"/>
              </a:rPr>
              <a:t>Memory</a:t>
            </a:r>
            <a:endParaRPr lang="en-US" sz="2000" b="1" dirty="0">
              <a:latin typeface="+mj-lt"/>
              <a:cs typeface="Arial" panose="020B0604020202020204" pitchFamily="34" charset="0"/>
            </a:endParaRPr>
          </a:p>
        </p:txBody>
      </p:sp>
      <p:sp>
        <p:nvSpPr>
          <p:cNvPr id="38924" name="_s3084">
            <a:extLst>
              <a:ext uri="{FF2B5EF4-FFF2-40B4-BE49-F238E27FC236}">
                <a16:creationId xmlns:a16="http://schemas.microsoft.com/office/drawing/2014/main" id="{478B48BA-3673-4A56-9F80-6D292A4BE367}"/>
              </a:ext>
            </a:extLst>
          </p:cNvPr>
          <p:cNvSpPr>
            <a:spLocks noChangeArrowheads="1"/>
          </p:cNvSpPr>
          <p:nvPr/>
        </p:nvSpPr>
        <p:spPr bwMode="auto">
          <a:xfrm>
            <a:off x="7968128" y="4579163"/>
            <a:ext cx="1556873" cy="1421540"/>
          </a:xfrm>
          <a:prstGeom prst="roundRect">
            <a:avLst>
              <a:gd name="adj" fmla="val 16667"/>
            </a:avLst>
          </a:prstGeom>
          <a:solidFill>
            <a:srgbClr val="00FF0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latin typeface="+mj-lt"/>
                <a:cs typeface="Arial" panose="020B0604020202020204" pitchFamily="34" charset="0"/>
              </a:rPr>
              <a:t>orthographic</a:t>
            </a:r>
          </a:p>
          <a:p>
            <a:pPr algn="ctr">
              <a:defRPr/>
            </a:pPr>
            <a:r>
              <a:rPr lang="en-US" sz="2000" b="1" dirty="0">
                <a:latin typeface="+mj-lt"/>
                <a:cs typeface="Arial" panose="020B0604020202020204" pitchFamily="34" charset="0"/>
              </a:rPr>
              <a:t>processing</a:t>
            </a:r>
          </a:p>
        </p:txBody>
      </p:sp>
      <p:sp>
        <p:nvSpPr>
          <p:cNvPr id="19471" name="Line Callout 2 2"/>
          <p:cNvSpPr>
            <a:spLocks/>
          </p:cNvSpPr>
          <p:nvPr/>
        </p:nvSpPr>
        <p:spPr bwMode="auto">
          <a:xfrm>
            <a:off x="9048750" y="3984626"/>
            <a:ext cx="914400" cy="460375"/>
          </a:xfrm>
          <a:prstGeom prst="borderCallout2">
            <a:avLst>
              <a:gd name="adj1" fmla="val 18750"/>
              <a:gd name="adj2" fmla="val -8333"/>
              <a:gd name="adj3" fmla="val 18750"/>
              <a:gd name="adj4" fmla="val -16667"/>
              <a:gd name="adj5" fmla="val 89338"/>
              <a:gd name="adj6" fmla="val -94944"/>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buFontTx/>
              <a:buNone/>
            </a:pPr>
            <a:endParaRPr lang="en-AU" altLang="en-US" sz="2400">
              <a:solidFill>
                <a:srgbClr val="663300"/>
              </a:solidFill>
            </a:endParaRPr>
          </a:p>
        </p:txBody>
      </p:sp>
      <p:sp>
        <p:nvSpPr>
          <p:cNvPr id="23" name="Line Callout 2 22">
            <a:extLst>
              <a:ext uri="{FF2B5EF4-FFF2-40B4-BE49-F238E27FC236}">
                <a16:creationId xmlns:a16="http://schemas.microsoft.com/office/drawing/2014/main" id="{C9D54D96-7265-4874-807E-215E6833831B}"/>
              </a:ext>
            </a:extLst>
          </p:cNvPr>
          <p:cNvSpPr/>
          <p:nvPr/>
        </p:nvSpPr>
        <p:spPr bwMode="auto">
          <a:xfrm>
            <a:off x="2763520" y="1198880"/>
            <a:ext cx="6035039" cy="1815882"/>
          </a:xfrm>
          <a:prstGeom prst="borderCallout2">
            <a:avLst>
              <a:gd name="adj1" fmla="val 102390"/>
              <a:gd name="adj2" fmla="val 59550"/>
              <a:gd name="adj3" fmla="val 134485"/>
              <a:gd name="adj4" fmla="val 51124"/>
              <a:gd name="adj5" fmla="val 174937"/>
              <a:gd name="adj6" fmla="val 45996"/>
            </a:avLst>
          </a:prstGeom>
          <a:solidFill>
            <a:srgbClr val="FFFF00"/>
          </a:solidFill>
          <a:ln w="3175" cap="flat" cmpd="sng" algn="ctr">
            <a:solidFill>
              <a:schemeClr val="tx1"/>
            </a:solidFill>
            <a:prstDash val="solid"/>
            <a:round/>
            <a:headEnd type="none" w="med" len="med"/>
            <a:tailEnd type="none" w="med" len="med"/>
          </a:ln>
          <a:effectLst>
            <a:innerShdw blurRad="63500" dist="50800" dir="13500000">
              <a:prstClr val="black">
                <a:alpha val="50000"/>
              </a:prstClr>
            </a:innerShdw>
          </a:effectLst>
          <a:scene3d>
            <a:camera prst="perspectiveContrastingRightFacing"/>
            <a:lightRig rig="threePt" dir="t"/>
          </a:scene3d>
        </p:spPr>
        <p:txBody>
          <a:bodyPr wrap="square">
            <a:spAutoFit/>
          </a:bodyPr>
          <a:lstStyle/>
          <a:p>
            <a:pPr>
              <a:defRPr/>
            </a:pPr>
            <a:r>
              <a:rPr lang="en-AU" sz="2800" b="1" dirty="0">
                <a:latin typeface="+mj-lt"/>
                <a:cs typeface="Arial" panose="020B0604020202020204" pitchFamily="34" charset="0"/>
              </a:rPr>
              <a:t>How </a:t>
            </a:r>
            <a:r>
              <a:rPr lang="en-AU" sz="2800" b="1" dirty="0" smtClean="0">
                <a:latin typeface="+mj-lt"/>
                <a:cs typeface="Arial" panose="020B0604020202020204" pitchFamily="34" charset="0"/>
              </a:rPr>
              <a:t>quickly and easily </a:t>
            </a:r>
            <a:r>
              <a:rPr lang="en-AU" sz="2800" b="1" dirty="0">
                <a:latin typeface="+mj-lt"/>
                <a:cs typeface="Arial" panose="020B0604020202020204" pitchFamily="34" charset="0"/>
              </a:rPr>
              <a:t>objects, pictures, colours, letters or numbers can be recalled aloud - RAN time is a strong predictor </a:t>
            </a:r>
            <a:r>
              <a:rPr lang="en-AU" sz="2800" b="1" dirty="0" smtClean="0">
                <a:latin typeface="+mj-lt"/>
                <a:cs typeface="Arial" panose="020B0604020202020204" pitchFamily="34" charset="0"/>
              </a:rPr>
              <a:t>of </a:t>
            </a:r>
            <a:r>
              <a:rPr lang="en-AU" sz="2800" b="1" dirty="0">
                <a:latin typeface="+mj-lt"/>
                <a:cs typeface="Arial" panose="020B0604020202020204" pitchFamily="34" charset="0"/>
              </a:rPr>
              <a:t>reading </a:t>
            </a:r>
            <a:r>
              <a:rPr lang="en-AU" sz="2800" b="1" dirty="0" smtClean="0">
                <a:latin typeface="+mj-lt"/>
                <a:cs typeface="Arial" panose="020B0604020202020204" pitchFamily="34" charset="0"/>
              </a:rPr>
              <a:t>ability.</a:t>
            </a:r>
            <a:endParaRPr lang="en-AU" sz="2800" b="1" dirty="0">
              <a:latin typeface="+mj-lt"/>
              <a:cs typeface="Arial" panose="020B0604020202020204" pitchFamily="34" charset="0"/>
            </a:endParaRPr>
          </a:p>
        </p:txBody>
      </p:sp>
    </p:spTree>
    <p:extLst>
      <p:ext uri="{BB962C8B-B14F-4D97-AF65-F5344CB8AC3E}">
        <p14:creationId xmlns:p14="http://schemas.microsoft.com/office/powerpoint/2010/main" val="2345690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2000"/>
                                        <p:tgtEl>
                                          <p:spTgt spid="38914"/>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3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0"/>
          <p:cNvSpPr txBox="1">
            <a:spLocks noChangeArrowheads="1"/>
          </p:cNvSpPr>
          <p:nvPr/>
        </p:nvSpPr>
        <p:spPr bwMode="auto">
          <a:xfrm>
            <a:off x="3581401" y="347664"/>
            <a:ext cx="43989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AU" altLang="en-US">
                <a:latin typeface="Arial" panose="020B0604020202020204" pitchFamily="34" charset="0"/>
              </a:rPr>
              <a:t>Slow Automatized Rapid Naming (RAN)</a:t>
            </a:r>
          </a:p>
        </p:txBody>
      </p:sp>
      <p:sp>
        <p:nvSpPr>
          <p:cNvPr id="6" name="_s3082">
            <a:extLst>
              <a:ext uri="{FF2B5EF4-FFF2-40B4-BE49-F238E27FC236}">
                <a16:creationId xmlns:a16="http://schemas.microsoft.com/office/drawing/2014/main" id="{03717FBD-0858-4521-A938-E4C41BAAE233}"/>
              </a:ext>
            </a:extLst>
          </p:cNvPr>
          <p:cNvSpPr>
            <a:spLocks noChangeArrowheads="1"/>
          </p:cNvSpPr>
          <p:nvPr/>
        </p:nvSpPr>
        <p:spPr bwMode="auto">
          <a:xfrm>
            <a:off x="943897" y="341367"/>
            <a:ext cx="1558151" cy="1243204"/>
          </a:xfrm>
          <a:prstGeom prst="roundRect">
            <a:avLst>
              <a:gd name="adj" fmla="val 16667"/>
            </a:avLst>
          </a:prstGeom>
          <a:solidFill>
            <a:srgbClr val="FFFF0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1600" b="1" dirty="0">
                <a:latin typeface="+mj-lt"/>
                <a:cs typeface="Arial" panose="020B0604020202020204" pitchFamily="34" charset="0"/>
              </a:rPr>
              <a:t>Rapid </a:t>
            </a:r>
          </a:p>
          <a:p>
            <a:pPr algn="ctr">
              <a:defRPr/>
            </a:pPr>
            <a:r>
              <a:rPr lang="en-US" sz="1600" b="1" dirty="0">
                <a:latin typeface="+mj-lt"/>
                <a:cs typeface="Arial" panose="020B0604020202020204" pitchFamily="34" charset="0"/>
              </a:rPr>
              <a:t>Automatized</a:t>
            </a:r>
          </a:p>
          <a:p>
            <a:pPr algn="ctr">
              <a:defRPr/>
            </a:pPr>
            <a:r>
              <a:rPr lang="en-US" sz="1600" b="1" dirty="0">
                <a:latin typeface="+mj-lt"/>
                <a:cs typeface="Arial" panose="020B0604020202020204" pitchFamily="34" charset="0"/>
              </a:rPr>
              <a:t>Naming</a:t>
            </a:r>
          </a:p>
          <a:p>
            <a:pPr algn="ctr">
              <a:defRPr/>
            </a:pPr>
            <a:r>
              <a:rPr lang="en-US" sz="1600" b="1" dirty="0">
                <a:latin typeface="+mj-lt"/>
                <a:cs typeface="Arial" panose="020B0604020202020204" pitchFamily="34" charset="0"/>
              </a:rPr>
              <a:t>(RAN)</a:t>
            </a:r>
          </a:p>
        </p:txBody>
      </p:sp>
      <p:sp>
        <p:nvSpPr>
          <p:cNvPr id="22534" name="Rectangle 1">
            <a:extLst>
              <a:ext uri="{FF2B5EF4-FFF2-40B4-BE49-F238E27FC236}">
                <a16:creationId xmlns:a16="http://schemas.microsoft.com/office/drawing/2014/main" id="{580A42AE-9CE7-4166-ADBF-ADD1DC9D1EE1}"/>
              </a:ext>
            </a:extLst>
          </p:cNvPr>
          <p:cNvSpPr>
            <a:spLocks noChangeArrowheads="1"/>
          </p:cNvSpPr>
          <p:nvPr/>
        </p:nvSpPr>
        <p:spPr bwMode="auto">
          <a:xfrm>
            <a:off x="943897" y="2057401"/>
            <a:ext cx="1014689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defRPr/>
            </a:pPr>
            <a:r>
              <a:rPr lang="en-AU" altLang="en-US" sz="2000" dirty="0">
                <a:latin typeface="Arial" panose="020B0604020202020204" pitchFamily="34" charset="0"/>
              </a:rPr>
              <a:t>Refers to how quickly people can retrieve </a:t>
            </a:r>
            <a:r>
              <a:rPr lang="en-AU" altLang="en-US" sz="2000" dirty="0">
                <a:solidFill>
                  <a:srgbClr val="FF0000"/>
                </a:solidFill>
                <a:latin typeface="Arial" panose="020B0604020202020204" pitchFamily="34" charset="0"/>
              </a:rPr>
              <a:t>phonological information </a:t>
            </a:r>
            <a:r>
              <a:rPr lang="en-AU" altLang="en-US" sz="2000" dirty="0">
                <a:latin typeface="Arial" panose="020B0604020202020204" pitchFamily="34" charset="0"/>
              </a:rPr>
              <a:t>from long term memory (names of objects, pictures, colours, letters or numbers) and say their names aloud - </a:t>
            </a:r>
            <a:r>
              <a:rPr lang="en-AU" altLang="en-US" sz="2000" dirty="0">
                <a:solidFill>
                  <a:srgbClr val="FF0000"/>
                </a:solidFill>
                <a:latin typeface="Arial" panose="020B0604020202020204" pitchFamily="34" charset="0"/>
              </a:rPr>
              <a:t>RAN is a strong predictor of reading ability.</a:t>
            </a:r>
          </a:p>
          <a:p>
            <a:pPr>
              <a:spcBef>
                <a:spcPct val="0"/>
              </a:spcBef>
              <a:buFontTx/>
              <a:buNone/>
              <a:defRPr/>
            </a:pPr>
            <a:endParaRPr lang="en-AU" altLang="en-US" sz="2000" dirty="0">
              <a:solidFill>
                <a:srgbClr val="FF0000"/>
              </a:solidFill>
              <a:latin typeface="Arial" panose="020B0604020202020204" pitchFamily="34" charset="0"/>
            </a:endParaRPr>
          </a:p>
          <a:p>
            <a:pPr>
              <a:spcBef>
                <a:spcPct val="0"/>
              </a:spcBef>
              <a:buFontTx/>
              <a:buNone/>
              <a:defRPr/>
            </a:pPr>
            <a:r>
              <a:rPr lang="en-AU" altLang="en-US" sz="2000" b="1" dirty="0">
                <a:solidFill>
                  <a:srgbClr val="00B050"/>
                </a:solidFill>
                <a:latin typeface="Arial" panose="020B0604020202020204" pitchFamily="34" charset="0"/>
              </a:rPr>
              <a:t>Of course – fast </a:t>
            </a:r>
            <a:r>
              <a:rPr lang="en-AU" altLang="en-US" sz="2000" b="1" dirty="0" smtClean="0">
                <a:solidFill>
                  <a:srgbClr val="00B050"/>
                </a:solidFill>
                <a:latin typeface="Arial" panose="020B0604020202020204" pitchFamily="34" charset="0"/>
              </a:rPr>
              <a:t>and easy naming </a:t>
            </a:r>
            <a:r>
              <a:rPr lang="en-AU" altLang="en-US" sz="2000" b="1" dirty="0">
                <a:solidFill>
                  <a:srgbClr val="00B050"/>
                </a:solidFill>
                <a:latin typeface="Arial" panose="020B0604020202020204" pitchFamily="34" charset="0"/>
              </a:rPr>
              <a:t>of words, morphemes, syllables and letters is critical to fluent reading</a:t>
            </a:r>
            <a:r>
              <a:rPr lang="en-AU" altLang="en-US" sz="2000" b="1" dirty="0">
                <a:latin typeface="Arial" panose="020B0604020202020204" pitchFamily="34" charset="0"/>
              </a:rPr>
              <a:t>.</a:t>
            </a:r>
          </a:p>
          <a:p>
            <a:pPr>
              <a:spcBef>
                <a:spcPct val="0"/>
              </a:spcBef>
              <a:buFontTx/>
              <a:buNone/>
              <a:defRPr/>
            </a:pPr>
            <a:endParaRPr lang="en-AU" altLang="en-US" sz="2000" dirty="0">
              <a:latin typeface="Arial" panose="020B0604020202020204" pitchFamily="34" charset="0"/>
            </a:endParaRPr>
          </a:p>
          <a:p>
            <a:pPr>
              <a:spcBef>
                <a:spcPct val="0"/>
              </a:spcBef>
              <a:buFontTx/>
              <a:buNone/>
              <a:defRPr/>
            </a:pPr>
            <a:r>
              <a:rPr lang="en-AU" altLang="en-US" sz="2000" dirty="0">
                <a:latin typeface="Arial" panose="020B0604020202020204" pitchFamily="34" charset="0"/>
              </a:rPr>
              <a:t>Many studies have shown that Rapid Naming is an area of weakness in many people with dyslexia. </a:t>
            </a:r>
          </a:p>
          <a:p>
            <a:pPr>
              <a:spcBef>
                <a:spcPct val="0"/>
              </a:spcBef>
              <a:buFontTx/>
              <a:buNone/>
              <a:defRPr/>
            </a:pPr>
            <a:endParaRPr lang="en-AU" altLang="en-US" sz="2000" dirty="0">
              <a:latin typeface="Arial" panose="020B0604020202020204" pitchFamily="34" charset="0"/>
            </a:endParaRPr>
          </a:p>
          <a:p>
            <a:pPr>
              <a:spcBef>
                <a:spcPct val="0"/>
              </a:spcBef>
              <a:buFontTx/>
              <a:buNone/>
              <a:defRPr/>
            </a:pPr>
            <a:r>
              <a:rPr lang="en-AU" altLang="en-US" sz="2000" dirty="0">
                <a:solidFill>
                  <a:srgbClr val="FF0000"/>
                </a:solidFill>
                <a:latin typeface="Arial" panose="020B0604020202020204" pitchFamily="34" charset="0"/>
              </a:rPr>
              <a:t>Slow RAN will persist throughout life even if the phonological core deficit has been remediated so, reading will always be slower.</a:t>
            </a:r>
          </a:p>
          <a:p>
            <a:pPr>
              <a:spcBef>
                <a:spcPct val="0"/>
              </a:spcBef>
              <a:buFontTx/>
              <a:buNone/>
              <a:defRPr/>
            </a:pPr>
            <a:endParaRPr lang="en-AU" altLang="en-US" sz="2000" dirty="0">
              <a:latin typeface="Arial" panose="020B0604020202020204" pitchFamily="34" charset="0"/>
            </a:endParaRPr>
          </a:p>
        </p:txBody>
      </p:sp>
    </p:spTree>
    <p:extLst>
      <p:ext uri="{BB962C8B-B14F-4D97-AF65-F5344CB8AC3E}">
        <p14:creationId xmlns:p14="http://schemas.microsoft.com/office/powerpoint/2010/main" val="22550421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1676400" y="1752600"/>
            <a:ext cx="2667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endParaRPr lang="en-US" altLang="en-US" sz="2600" b="1" i="1">
              <a:latin typeface="Arial" panose="020B0604020202020204" pitchFamily="34" charset="0"/>
            </a:endParaRPr>
          </a:p>
        </p:txBody>
      </p:sp>
      <p:sp>
        <p:nvSpPr>
          <p:cNvPr id="17411" name="Rectangle 4"/>
          <p:cNvSpPr>
            <a:spLocks noChangeArrowheads="1"/>
          </p:cNvSpPr>
          <p:nvPr/>
        </p:nvSpPr>
        <p:spPr bwMode="auto">
          <a:xfrm>
            <a:off x="2057400" y="990600"/>
            <a:ext cx="8458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b="1" i="1">
                <a:latin typeface="Arial" panose="020B0604020202020204" pitchFamily="34" charset="0"/>
              </a:rPr>
              <a:t>Rapid naming example…</a:t>
            </a:r>
            <a:endParaRPr lang="en-US" altLang="en-US" sz="1200">
              <a:latin typeface="Arial" panose="020B0604020202020204" pitchFamily="34" charset="0"/>
            </a:endParaRPr>
          </a:p>
          <a:p>
            <a:pPr>
              <a:buFontTx/>
              <a:buNone/>
            </a:pPr>
            <a:endParaRPr lang="en-AU" altLang="en-US" sz="2000">
              <a:latin typeface="Arial" panose="020B0604020202020204" pitchFamily="34" charset="0"/>
            </a:endParaRPr>
          </a:p>
          <a:p>
            <a:pPr lvl="3">
              <a:buFontTx/>
              <a:buNone/>
            </a:pPr>
            <a:endParaRPr lang="en-AU" altLang="en-US">
              <a:latin typeface="Arial" panose="020B0604020202020204" pitchFamily="34" charset="0"/>
            </a:endParaRPr>
          </a:p>
          <a:p>
            <a:pPr>
              <a:buFontTx/>
              <a:buChar char="•"/>
            </a:pPr>
            <a:endParaRPr lang="en-US" altLang="en-US" sz="2000">
              <a:latin typeface="Arial" panose="020B0604020202020204" pitchFamily="34" charset="0"/>
            </a:endParaRPr>
          </a:p>
        </p:txBody>
      </p:sp>
      <p:pic>
        <p:nvPicPr>
          <p:cNvPr id="174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426" y="1828800"/>
            <a:ext cx="91725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676400" y="152400"/>
            <a:ext cx="8610600" cy="762000"/>
          </a:xfrm>
          <a:prstGeom prst="rect">
            <a:avLst/>
          </a:prstGeom>
          <a:noFill/>
          <a:ln w="9525">
            <a:noFill/>
            <a:miter lim="800000"/>
            <a:headEnd/>
            <a:tailEnd/>
          </a:ln>
        </p:spPr>
        <p:txBody>
          <a:bodyPr anchor="ctr"/>
          <a:lstStyle/>
          <a:p>
            <a:pPr eaLnBrk="1" hangingPunct="1">
              <a:defRPr/>
            </a:pPr>
            <a:r>
              <a:rPr lang="en-US" sz="3200" b="1" kern="0" dirty="0">
                <a:solidFill>
                  <a:schemeClr val="tx2"/>
                </a:solidFill>
                <a:ea typeface="+mj-ea"/>
                <a:cs typeface="+mj-cs"/>
              </a:rPr>
              <a:t>Why do some students struggle to read?</a:t>
            </a:r>
          </a:p>
        </p:txBody>
      </p:sp>
      <p:sp>
        <p:nvSpPr>
          <p:cNvPr id="2" name="Rectangle 1"/>
          <p:cNvSpPr/>
          <p:nvPr/>
        </p:nvSpPr>
        <p:spPr>
          <a:xfrm>
            <a:off x="10515600" y="349250"/>
            <a:ext cx="1330325" cy="368300"/>
          </a:xfrm>
          <a:prstGeom prst="rect">
            <a:avLst/>
          </a:prstGeom>
        </p:spPr>
        <p:txBody>
          <a:bodyPr wrap="none">
            <a:spAutoFit/>
          </a:bodyPr>
          <a:lstStyle/>
          <a:p>
            <a:r>
              <a:rPr lang="en-AU" dirty="0">
                <a:solidFill>
                  <a:srgbClr val="000000"/>
                </a:solidFill>
                <a:latin typeface="Calibri" panose="020F0502020204030204" pitchFamily="34" charset="0"/>
              </a:rPr>
              <a:t>9:21:09 AM</a:t>
            </a:r>
            <a:r>
              <a:rPr lang="en-AU" dirty="0"/>
              <a:t> </a:t>
            </a:r>
          </a:p>
        </p:txBody>
      </p:sp>
    </p:spTree>
    <p:extLst>
      <p:ext uri="{BB962C8B-B14F-4D97-AF65-F5344CB8AC3E}">
        <p14:creationId xmlns:p14="http://schemas.microsoft.com/office/powerpoint/2010/main" val="37441278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FC15B246-3CA4-4A7C-A32E-B7CADA357020}"/>
              </a:ext>
            </a:extLst>
          </p:cNvPr>
          <p:cNvSpPr>
            <a:spLocks noGrp="1" noChangeArrowheads="1"/>
          </p:cNvSpPr>
          <p:nvPr>
            <p:ph type="title"/>
          </p:nvPr>
        </p:nvSpPr>
        <p:spPr>
          <a:xfrm>
            <a:off x="555420" y="209703"/>
            <a:ext cx="8969581" cy="1589599"/>
          </a:xfrm>
        </p:spPr>
        <p:txBody>
          <a:bodyPr>
            <a:normAutofit fontScale="90000"/>
          </a:bodyPr>
          <a:lstStyle/>
          <a:p>
            <a:pPr>
              <a:defRPr/>
            </a:pPr>
            <a:r>
              <a:rPr lang="en-US" sz="3000" dirty="0"/>
              <a:t/>
            </a:r>
            <a:br>
              <a:rPr lang="en-US" sz="3000" dirty="0"/>
            </a:br>
            <a:r>
              <a:rPr lang="en-US" sz="4900" b="1" dirty="0"/>
              <a:t>The 4 subcomponents of Dyslexia </a:t>
            </a:r>
            <a:r>
              <a:rPr lang="en-US" sz="4900" dirty="0"/>
              <a:t/>
            </a:r>
            <a:br>
              <a:rPr lang="en-US" sz="4900" dirty="0"/>
            </a:br>
            <a:r>
              <a:rPr lang="en-US" sz="4900" i="1" dirty="0" smtClean="0"/>
              <a:t>the </a:t>
            </a:r>
            <a:r>
              <a:rPr lang="en-AU" sz="4900" i="1" dirty="0"/>
              <a:t>core issues</a:t>
            </a:r>
            <a:r>
              <a:rPr lang="en-AU" sz="4900" dirty="0"/>
              <a:t/>
            </a:r>
            <a:br>
              <a:rPr lang="en-AU" sz="4900" dirty="0"/>
            </a:br>
            <a:endParaRPr lang="en-US" sz="4900" dirty="0"/>
          </a:p>
        </p:txBody>
      </p:sp>
      <p:sp>
        <p:nvSpPr>
          <p:cNvPr id="38921" name="_s3081">
            <a:extLst>
              <a:ext uri="{FF2B5EF4-FFF2-40B4-BE49-F238E27FC236}">
                <a16:creationId xmlns:a16="http://schemas.microsoft.com/office/drawing/2014/main" id="{F9BE6A8A-8277-497F-9413-BFC0C8EDF258}"/>
              </a:ext>
            </a:extLst>
          </p:cNvPr>
          <p:cNvSpPr>
            <a:spLocks noChangeArrowheads="1"/>
          </p:cNvSpPr>
          <p:nvPr/>
        </p:nvSpPr>
        <p:spPr bwMode="auto">
          <a:xfrm>
            <a:off x="2286001" y="4844842"/>
            <a:ext cx="1786751" cy="1471804"/>
          </a:xfrm>
          <a:prstGeom prst="roundRect">
            <a:avLst>
              <a:gd name="adj" fmla="val 16667"/>
            </a:avLst>
          </a:prstGeom>
          <a:solidFill>
            <a:srgbClr val="FF505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solidFill>
                  <a:srgbClr val="FFFF00"/>
                </a:solidFill>
                <a:latin typeface="+mj-lt"/>
                <a:cs typeface="Arial" panose="020B0604020202020204" pitchFamily="34" charset="0"/>
              </a:rPr>
              <a:t>Phonological </a:t>
            </a:r>
          </a:p>
          <a:p>
            <a:pPr algn="ctr">
              <a:defRPr/>
            </a:pPr>
            <a:r>
              <a:rPr lang="en-US" sz="2000" b="1" dirty="0">
                <a:solidFill>
                  <a:srgbClr val="FFFF00"/>
                </a:solidFill>
                <a:latin typeface="+mj-lt"/>
                <a:cs typeface="Arial" panose="020B0604020202020204" pitchFamily="34" charset="0"/>
              </a:rPr>
              <a:t>awareness</a:t>
            </a:r>
          </a:p>
        </p:txBody>
      </p:sp>
      <p:sp>
        <p:nvSpPr>
          <p:cNvPr id="38922" name="_s3082">
            <a:extLst>
              <a:ext uri="{FF2B5EF4-FFF2-40B4-BE49-F238E27FC236}">
                <a16:creationId xmlns:a16="http://schemas.microsoft.com/office/drawing/2014/main" id="{AE0AC163-41ED-43D5-9883-BA83A6706A35}"/>
              </a:ext>
            </a:extLst>
          </p:cNvPr>
          <p:cNvSpPr>
            <a:spLocks noChangeArrowheads="1"/>
          </p:cNvSpPr>
          <p:nvPr/>
        </p:nvSpPr>
        <p:spPr bwMode="auto">
          <a:xfrm>
            <a:off x="4331928" y="4844842"/>
            <a:ext cx="1558666" cy="1471804"/>
          </a:xfrm>
          <a:prstGeom prst="roundRect">
            <a:avLst>
              <a:gd name="adj" fmla="val 16667"/>
            </a:avLst>
          </a:prstGeom>
          <a:solidFill>
            <a:srgbClr val="FFFF0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latin typeface="+mj-lt"/>
                <a:cs typeface="Arial" panose="020B0604020202020204" pitchFamily="34" charset="0"/>
              </a:rPr>
              <a:t>Rapid </a:t>
            </a:r>
          </a:p>
          <a:p>
            <a:pPr algn="ctr">
              <a:defRPr/>
            </a:pPr>
            <a:r>
              <a:rPr lang="en-US" sz="2000" b="1" dirty="0">
                <a:latin typeface="+mj-lt"/>
                <a:cs typeface="Arial" panose="020B0604020202020204" pitchFamily="34" charset="0"/>
              </a:rPr>
              <a:t>Automatized</a:t>
            </a:r>
          </a:p>
          <a:p>
            <a:pPr algn="ctr">
              <a:defRPr/>
            </a:pPr>
            <a:r>
              <a:rPr lang="en-US" sz="2000" b="1" dirty="0">
                <a:latin typeface="+mj-lt"/>
                <a:cs typeface="Arial" panose="020B0604020202020204" pitchFamily="34" charset="0"/>
              </a:rPr>
              <a:t>Naming</a:t>
            </a:r>
          </a:p>
          <a:p>
            <a:pPr algn="ctr">
              <a:defRPr/>
            </a:pPr>
            <a:r>
              <a:rPr lang="en-US" sz="2000" b="1" dirty="0">
                <a:latin typeface="+mj-lt"/>
                <a:cs typeface="Arial" panose="020B0604020202020204" pitchFamily="34" charset="0"/>
              </a:rPr>
              <a:t>(RAN)</a:t>
            </a:r>
          </a:p>
        </p:txBody>
      </p:sp>
      <p:sp>
        <p:nvSpPr>
          <p:cNvPr id="38923" name="_s3083">
            <a:extLst>
              <a:ext uri="{FF2B5EF4-FFF2-40B4-BE49-F238E27FC236}">
                <a16:creationId xmlns:a16="http://schemas.microsoft.com/office/drawing/2014/main" id="{8FB457C0-9A03-4EEB-A337-1C59239932C6}"/>
              </a:ext>
            </a:extLst>
          </p:cNvPr>
          <p:cNvSpPr>
            <a:spLocks noChangeArrowheads="1"/>
          </p:cNvSpPr>
          <p:nvPr/>
        </p:nvSpPr>
        <p:spPr bwMode="auto">
          <a:xfrm>
            <a:off x="6149771" y="4844842"/>
            <a:ext cx="1538792" cy="1471804"/>
          </a:xfrm>
          <a:prstGeom prst="roundRect">
            <a:avLst>
              <a:gd name="adj" fmla="val 16667"/>
            </a:avLst>
          </a:prstGeom>
          <a:solidFill>
            <a:srgbClr val="0099FF"/>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AU" sz="1400" dirty="0">
                <a:cs typeface="Arial" panose="020B0604020202020204" pitchFamily="34" charset="0"/>
              </a:rPr>
              <a:t>  </a:t>
            </a:r>
            <a:r>
              <a:rPr lang="en-AU" sz="2000" b="1" dirty="0">
                <a:latin typeface="+mj-lt"/>
                <a:cs typeface="Arial" panose="020B0604020202020204" pitchFamily="34" charset="0"/>
              </a:rPr>
              <a:t>Auditory</a:t>
            </a:r>
            <a:r>
              <a:rPr lang="en-AU" sz="1400" b="1" dirty="0">
                <a:cs typeface="Arial" panose="020B0604020202020204" pitchFamily="34" charset="0"/>
              </a:rPr>
              <a:t> </a:t>
            </a:r>
          </a:p>
          <a:p>
            <a:pPr algn="ctr">
              <a:defRPr/>
            </a:pPr>
            <a:r>
              <a:rPr lang="en-AU" sz="2000" b="1" dirty="0">
                <a:latin typeface="+mj-lt"/>
                <a:cs typeface="Arial" panose="020B0604020202020204" pitchFamily="34" charset="0"/>
              </a:rPr>
              <a:t>working </a:t>
            </a:r>
          </a:p>
          <a:p>
            <a:pPr algn="ctr">
              <a:defRPr/>
            </a:pPr>
            <a:r>
              <a:rPr lang="en-AU" sz="2000" b="1" dirty="0">
                <a:latin typeface="+mj-lt"/>
                <a:cs typeface="Arial" panose="020B0604020202020204" pitchFamily="34" charset="0"/>
              </a:rPr>
              <a:t>Memory</a:t>
            </a:r>
            <a:endParaRPr lang="en-US" sz="2000" b="1" dirty="0">
              <a:latin typeface="+mj-lt"/>
              <a:cs typeface="Arial" panose="020B0604020202020204" pitchFamily="34" charset="0"/>
            </a:endParaRPr>
          </a:p>
        </p:txBody>
      </p:sp>
      <p:sp>
        <p:nvSpPr>
          <p:cNvPr id="38924" name="_s3084">
            <a:extLst>
              <a:ext uri="{FF2B5EF4-FFF2-40B4-BE49-F238E27FC236}">
                <a16:creationId xmlns:a16="http://schemas.microsoft.com/office/drawing/2014/main" id="{478B48BA-3673-4A56-9F80-6D292A4BE367}"/>
              </a:ext>
            </a:extLst>
          </p:cNvPr>
          <p:cNvSpPr>
            <a:spLocks noChangeArrowheads="1"/>
          </p:cNvSpPr>
          <p:nvPr/>
        </p:nvSpPr>
        <p:spPr bwMode="auto">
          <a:xfrm>
            <a:off x="7968128" y="4895106"/>
            <a:ext cx="1556873" cy="1421540"/>
          </a:xfrm>
          <a:prstGeom prst="roundRect">
            <a:avLst>
              <a:gd name="adj" fmla="val 16667"/>
            </a:avLst>
          </a:prstGeom>
          <a:solidFill>
            <a:srgbClr val="00FF0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latin typeface="+mj-lt"/>
                <a:cs typeface="Arial" panose="020B0604020202020204" pitchFamily="34" charset="0"/>
              </a:rPr>
              <a:t>orthographic</a:t>
            </a:r>
          </a:p>
          <a:p>
            <a:pPr algn="ctr">
              <a:defRPr/>
            </a:pPr>
            <a:r>
              <a:rPr lang="en-US" sz="2000" b="1" dirty="0">
                <a:latin typeface="+mj-lt"/>
                <a:cs typeface="Arial" panose="020B0604020202020204" pitchFamily="34" charset="0"/>
              </a:rPr>
              <a:t>processing</a:t>
            </a:r>
          </a:p>
        </p:txBody>
      </p:sp>
      <p:sp>
        <p:nvSpPr>
          <p:cNvPr id="19471" name="Line Callout 2 2"/>
          <p:cNvSpPr>
            <a:spLocks/>
          </p:cNvSpPr>
          <p:nvPr/>
        </p:nvSpPr>
        <p:spPr bwMode="auto">
          <a:xfrm>
            <a:off x="9048750" y="3984626"/>
            <a:ext cx="914400" cy="460375"/>
          </a:xfrm>
          <a:prstGeom prst="borderCallout2">
            <a:avLst>
              <a:gd name="adj1" fmla="val 18750"/>
              <a:gd name="adj2" fmla="val -8333"/>
              <a:gd name="adj3" fmla="val 18750"/>
              <a:gd name="adj4" fmla="val -16667"/>
              <a:gd name="adj5" fmla="val 89338"/>
              <a:gd name="adj6" fmla="val -94944"/>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buFontTx/>
              <a:buNone/>
            </a:pPr>
            <a:endParaRPr lang="en-AU" altLang="en-US" sz="2400">
              <a:solidFill>
                <a:srgbClr val="663300"/>
              </a:solidFill>
            </a:endParaRPr>
          </a:p>
        </p:txBody>
      </p:sp>
      <p:sp>
        <p:nvSpPr>
          <p:cNvPr id="21" name="Line Callout 2 20">
            <a:extLst>
              <a:ext uri="{FF2B5EF4-FFF2-40B4-BE49-F238E27FC236}">
                <a16:creationId xmlns:a16="http://schemas.microsoft.com/office/drawing/2014/main" id="{93FB592A-C21D-4EA5-B97C-61083682AAA4}"/>
              </a:ext>
            </a:extLst>
          </p:cNvPr>
          <p:cNvSpPr/>
          <p:nvPr/>
        </p:nvSpPr>
        <p:spPr bwMode="auto">
          <a:xfrm flipH="1">
            <a:off x="2286001" y="1584960"/>
            <a:ext cx="5648007" cy="2246769"/>
          </a:xfrm>
          <a:prstGeom prst="borderCallout2">
            <a:avLst>
              <a:gd name="adj1" fmla="val 101799"/>
              <a:gd name="adj2" fmla="val 45902"/>
              <a:gd name="adj3" fmla="val 108677"/>
              <a:gd name="adj4" fmla="val 49070"/>
              <a:gd name="adj5" fmla="val 145931"/>
              <a:gd name="adj6" fmla="val 27115"/>
            </a:avLst>
          </a:prstGeom>
          <a:solidFill>
            <a:srgbClr val="0099FF"/>
          </a:solidFill>
          <a:ln w="3175" cap="flat" cmpd="sng" algn="ctr">
            <a:solidFill>
              <a:schemeClr val="tx1"/>
            </a:solidFill>
            <a:prstDash val="solid"/>
            <a:round/>
            <a:headEnd type="none" w="med" len="med"/>
            <a:tailEnd type="none" w="med" len="med"/>
          </a:ln>
          <a:effectLst>
            <a:innerShdw blurRad="63500" dist="50800" dir="13500000">
              <a:prstClr val="black">
                <a:alpha val="50000"/>
              </a:prstClr>
            </a:innerShdw>
          </a:effectLst>
          <a:scene3d>
            <a:camera prst="perspectiveHeroicExtremeLeftFacing"/>
            <a:lightRig rig="threePt" dir="t"/>
          </a:scene3d>
        </p:spPr>
        <p:txBody>
          <a:bodyPr wrap="square">
            <a:spAutoFit/>
          </a:bodyPr>
          <a:lstStyle/>
          <a:p>
            <a:pPr algn="ctr">
              <a:defRPr/>
            </a:pPr>
            <a:r>
              <a:rPr lang="en-AU" sz="2800" b="1" dirty="0">
                <a:solidFill>
                  <a:schemeClr val="bg1"/>
                </a:solidFill>
                <a:cs typeface="Arial" panose="020B0604020202020204" pitchFamily="34" charset="0"/>
              </a:rPr>
              <a:t>The </a:t>
            </a:r>
            <a:r>
              <a:rPr lang="en-AU" sz="2800" b="1" dirty="0" smtClean="0">
                <a:solidFill>
                  <a:schemeClr val="bg1"/>
                </a:solidFill>
                <a:cs typeface="Arial" panose="020B0604020202020204" pitchFamily="34" charset="0"/>
              </a:rPr>
              <a:t>holding and manipulating </a:t>
            </a:r>
            <a:r>
              <a:rPr lang="en-AU" sz="2800" b="1" dirty="0">
                <a:solidFill>
                  <a:schemeClr val="bg1"/>
                </a:solidFill>
                <a:cs typeface="Arial" panose="020B0604020202020204" pitchFamily="34" charset="0"/>
              </a:rPr>
              <a:t>of </a:t>
            </a:r>
            <a:r>
              <a:rPr lang="en-AU" sz="2800" b="1" dirty="0" smtClean="0">
                <a:solidFill>
                  <a:schemeClr val="bg1"/>
                </a:solidFill>
                <a:cs typeface="Arial" panose="020B0604020202020204" pitchFamily="34" charset="0"/>
              </a:rPr>
              <a:t>or </a:t>
            </a:r>
            <a:r>
              <a:rPr lang="en-AU" sz="2800" b="1" dirty="0">
                <a:solidFill>
                  <a:schemeClr val="bg1"/>
                </a:solidFill>
                <a:cs typeface="Arial" panose="020B0604020202020204" pitchFamily="34" charset="0"/>
              </a:rPr>
              <a:t>bits of information (including phonemes) given in the auditory mode (the sound recorder in your head)</a:t>
            </a:r>
          </a:p>
        </p:txBody>
      </p:sp>
    </p:spTree>
    <p:extLst>
      <p:ext uri="{BB962C8B-B14F-4D97-AF65-F5344CB8AC3E}">
        <p14:creationId xmlns:p14="http://schemas.microsoft.com/office/powerpoint/2010/main" val="3079472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2000"/>
                                        <p:tgtEl>
                                          <p:spTgt spid="38914"/>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3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0"/>
          <p:cNvSpPr txBox="1">
            <a:spLocks noChangeArrowheads="1"/>
          </p:cNvSpPr>
          <p:nvPr/>
        </p:nvSpPr>
        <p:spPr bwMode="auto">
          <a:xfrm>
            <a:off x="3581400" y="347664"/>
            <a:ext cx="3733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AU" altLang="en-US" dirty="0">
                <a:latin typeface="Arial" panose="020B0604020202020204" pitchFamily="34" charset="0"/>
              </a:rPr>
              <a:t>Working memory weakness</a:t>
            </a:r>
          </a:p>
        </p:txBody>
      </p:sp>
      <p:sp>
        <p:nvSpPr>
          <p:cNvPr id="5" name="_s3083">
            <a:extLst>
              <a:ext uri="{FF2B5EF4-FFF2-40B4-BE49-F238E27FC236}">
                <a16:creationId xmlns:a16="http://schemas.microsoft.com/office/drawing/2014/main" id="{DA42A6F1-425D-49C8-9948-F93B93A6A898}"/>
              </a:ext>
            </a:extLst>
          </p:cNvPr>
          <p:cNvSpPr>
            <a:spLocks noChangeArrowheads="1"/>
          </p:cNvSpPr>
          <p:nvPr/>
        </p:nvSpPr>
        <p:spPr bwMode="auto">
          <a:xfrm>
            <a:off x="1828801" y="264419"/>
            <a:ext cx="1558151" cy="1243204"/>
          </a:xfrm>
          <a:prstGeom prst="roundRect">
            <a:avLst>
              <a:gd name="adj" fmla="val 16667"/>
            </a:avLst>
          </a:prstGeom>
          <a:solidFill>
            <a:srgbClr val="0099FF"/>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AU" sz="1400" dirty="0">
                <a:cs typeface="Arial" panose="020B0604020202020204" pitchFamily="34" charset="0"/>
              </a:rPr>
              <a:t>  </a:t>
            </a:r>
            <a:r>
              <a:rPr lang="en-AU" sz="1400" b="1" dirty="0">
                <a:cs typeface="Arial" panose="020B0604020202020204" pitchFamily="34" charset="0"/>
              </a:rPr>
              <a:t>Auditory working </a:t>
            </a:r>
          </a:p>
          <a:p>
            <a:pPr algn="ctr">
              <a:defRPr/>
            </a:pPr>
            <a:r>
              <a:rPr lang="en-AU" sz="1400" b="1" dirty="0">
                <a:cs typeface="Arial" panose="020B0604020202020204" pitchFamily="34" charset="0"/>
              </a:rPr>
              <a:t>Memory</a:t>
            </a:r>
            <a:endParaRPr lang="en-US" sz="1400" b="1" dirty="0">
              <a:latin typeface="+mj-lt"/>
              <a:cs typeface="Arial" panose="020B0604020202020204" pitchFamily="34" charset="0"/>
            </a:endParaRPr>
          </a:p>
        </p:txBody>
      </p:sp>
      <p:sp>
        <p:nvSpPr>
          <p:cNvPr id="30726" name="Rectangle 3"/>
          <p:cNvSpPr>
            <a:spLocks noChangeArrowheads="1"/>
          </p:cNvSpPr>
          <p:nvPr/>
        </p:nvSpPr>
        <p:spPr bwMode="auto">
          <a:xfrm>
            <a:off x="467360" y="1981201"/>
            <a:ext cx="1125728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AU" altLang="en-US" sz="2400" dirty="0">
                <a:latin typeface="Arial" panose="020B0604020202020204" pitchFamily="34" charset="0"/>
              </a:rPr>
              <a:t>the ability to </a:t>
            </a:r>
            <a:r>
              <a:rPr lang="en-AU" altLang="en-US" sz="2400" dirty="0">
                <a:solidFill>
                  <a:srgbClr val="FF0000"/>
                </a:solidFill>
                <a:latin typeface="Arial" panose="020B0604020202020204" pitchFamily="34" charset="0"/>
              </a:rPr>
              <a:t>hold in mind </a:t>
            </a:r>
            <a:r>
              <a:rPr lang="en-AU" altLang="en-US" sz="2400" dirty="0">
                <a:latin typeface="Arial" panose="020B0604020202020204" pitchFamily="34" charset="0"/>
              </a:rPr>
              <a:t>and </a:t>
            </a:r>
            <a:r>
              <a:rPr lang="en-AU" altLang="en-US" sz="2400" dirty="0">
                <a:solidFill>
                  <a:srgbClr val="FF0000"/>
                </a:solidFill>
                <a:latin typeface="Arial" panose="020B0604020202020204" pitchFamily="34" charset="0"/>
              </a:rPr>
              <a:t>mentally manipulate </a:t>
            </a:r>
            <a:r>
              <a:rPr lang="en-AU" altLang="en-US" sz="2400" dirty="0">
                <a:latin typeface="Arial" panose="020B0604020202020204" pitchFamily="34" charset="0"/>
              </a:rPr>
              <a:t>information over short periods of time. Working memory is like the mental workspace that we use to store important information in the course of our mental </a:t>
            </a:r>
            <a:r>
              <a:rPr lang="en-AU" altLang="en-US" sz="2400" dirty="0" smtClean="0">
                <a:latin typeface="Arial" panose="020B0604020202020204" pitchFamily="34" charset="0"/>
              </a:rPr>
              <a:t>activities.</a:t>
            </a:r>
            <a:endParaRPr lang="en-AU" altLang="en-US" sz="2400" dirty="0">
              <a:latin typeface="Arial" panose="020B0604020202020204" pitchFamily="34" charset="0"/>
            </a:endParaRPr>
          </a:p>
          <a:p>
            <a:pPr>
              <a:spcBef>
                <a:spcPct val="0"/>
              </a:spcBef>
              <a:buFontTx/>
              <a:buNone/>
            </a:pPr>
            <a:endParaRPr lang="en-AU" altLang="en-US" sz="1800" dirty="0">
              <a:latin typeface="Arial" panose="020B0604020202020204" pitchFamily="34" charset="0"/>
            </a:endParaRPr>
          </a:p>
          <a:p>
            <a:pPr algn="ctr">
              <a:spcBef>
                <a:spcPct val="0"/>
              </a:spcBef>
              <a:buFontTx/>
              <a:buNone/>
            </a:pPr>
            <a:r>
              <a:rPr lang="en-AU" altLang="en-US" dirty="0">
                <a:solidFill>
                  <a:srgbClr val="FF0000"/>
                </a:solidFill>
                <a:latin typeface="Arial" panose="020B0604020202020204" pitchFamily="34" charset="0"/>
              </a:rPr>
              <a:t>There’s nothing that improves working memory other than understanding it and using strategies to get around its limited capacity.</a:t>
            </a:r>
          </a:p>
          <a:p>
            <a:pPr>
              <a:spcBef>
                <a:spcPct val="0"/>
              </a:spcBef>
              <a:buFontTx/>
              <a:buNone/>
            </a:pPr>
            <a:endParaRPr lang="en-AU" altLang="en-US" sz="1800" dirty="0">
              <a:latin typeface="Arial" panose="020B0604020202020204" pitchFamily="34" charset="0"/>
            </a:endParaRPr>
          </a:p>
          <a:p>
            <a:pPr>
              <a:spcBef>
                <a:spcPct val="0"/>
              </a:spcBef>
              <a:buFontTx/>
              <a:buNone/>
            </a:pPr>
            <a:r>
              <a:rPr lang="en-AU" altLang="en-US" sz="2400" dirty="0">
                <a:latin typeface="Arial" panose="020B0604020202020204" pitchFamily="34" charset="0"/>
              </a:rPr>
              <a:t>Children with poor working memory also have problems following lengthy instructions to do one thing after another, because they forget the instruction before the whole sequence of actions has been completed.</a:t>
            </a:r>
          </a:p>
        </p:txBody>
      </p:sp>
      <p:pic>
        <p:nvPicPr>
          <p:cNvPr id="30727" name="Picture 2" descr="https://openclipart.org/image/2400px/svg_to_png/194608/140442907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5239" y="265114"/>
            <a:ext cx="1431925"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7675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09601"/>
            <a:ext cx="421005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4"/>
          <p:cNvSpPr txBox="1">
            <a:spLocks noChangeArrowheads="1"/>
          </p:cNvSpPr>
          <p:nvPr/>
        </p:nvSpPr>
        <p:spPr bwMode="auto">
          <a:xfrm>
            <a:off x="1828800" y="914401"/>
            <a:ext cx="3200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AU" altLang="en-US" sz="1800">
                <a:latin typeface="Arial" panose="020B0604020202020204" pitchFamily="34" charset="0"/>
              </a:rPr>
              <a:t>An understanding of working memory is fundamental to good teaching:</a:t>
            </a:r>
          </a:p>
          <a:p>
            <a:pPr>
              <a:spcBef>
                <a:spcPct val="0"/>
              </a:spcBef>
              <a:buFontTx/>
              <a:buNone/>
            </a:pPr>
            <a:endParaRPr lang="en-AU" altLang="en-US" sz="1800">
              <a:latin typeface="Arial" panose="020B0604020202020204" pitchFamily="34" charset="0"/>
            </a:endParaRPr>
          </a:p>
          <a:p>
            <a:pPr>
              <a:spcBef>
                <a:spcPct val="0"/>
              </a:spcBef>
              <a:buFontTx/>
              <a:buNone/>
            </a:pPr>
            <a:r>
              <a:rPr lang="en-AU" altLang="en-US" sz="1800" u="sng">
                <a:latin typeface="Arial" panose="020B0604020202020204" pitchFamily="34" charset="0"/>
              </a:rPr>
              <a:t>This is essential reading</a:t>
            </a:r>
          </a:p>
        </p:txBody>
      </p:sp>
    </p:spTree>
    <p:extLst>
      <p:ext uri="{BB962C8B-B14F-4D97-AF65-F5344CB8AC3E}">
        <p14:creationId xmlns:p14="http://schemas.microsoft.com/office/powerpoint/2010/main" val="22199641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FC15B246-3CA4-4A7C-A32E-B7CADA357020}"/>
              </a:ext>
            </a:extLst>
          </p:cNvPr>
          <p:cNvSpPr>
            <a:spLocks noGrp="1" noChangeArrowheads="1"/>
          </p:cNvSpPr>
          <p:nvPr>
            <p:ph type="title"/>
          </p:nvPr>
        </p:nvSpPr>
        <p:spPr>
          <a:xfrm>
            <a:off x="2286001" y="357188"/>
            <a:ext cx="8099425" cy="493712"/>
          </a:xfrm>
        </p:spPr>
        <p:txBody>
          <a:bodyPr>
            <a:normAutofit fontScale="90000"/>
          </a:bodyPr>
          <a:lstStyle/>
          <a:p>
            <a:pPr>
              <a:defRPr/>
            </a:pPr>
            <a:r>
              <a:rPr lang="en-US" sz="3000" dirty="0"/>
              <a:t/>
            </a:r>
            <a:br>
              <a:rPr lang="en-US" sz="3000" dirty="0"/>
            </a:br>
            <a:r>
              <a:rPr lang="en-US" sz="2800" b="1" dirty="0"/>
              <a:t>The 4 subcomponents of Dyslexia </a:t>
            </a:r>
            <a:r>
              <a:rPr lang="en-US" sz="2800" dirty="0"/>
              <a:t>- </a:t>
            </a:r>
            <a:r>
              <a:rPr lang="en-US" sz="2800" i="1" dirty="0"/>
              <a:t>the </a:t>
            </a:r>
            <a:r>
              <a:rPr lang="en-AU" sz="2800" i="1" dirty="0"/>
              <a:t>core issues</a:t>
            </a:r>
            <a:r>
              <a:rPr lang="en-AU" sz="2800" dirty="0"/>
              <a:t/>
            </a:r>
            <a:br>
              <a:rPr lang="en-AU" sz="2800" dirty="0"/>
            </a:br>
            <a:endParaRPr lang="en-US" sz="2800" dirty="0"/>
          </a:p>
        </p:txBody>
      </p:sp>
      <p:sp>
        <p:nvSpPr>
          <p:cNvPr id="38921" name="_s3081">
            <a:extLst>
              <a:ext uri="{FF2B5EF4-FFF2-40B4-BE49-F238E27FC236}">
                <a16:creationId xmlns:a16="http://schemas.microsoft.com/office/drawing/2014/main" id="{F9BE6A8A-8277-497F-9413-BFC0C8EDF258}"/>
              </a:ext>
            </a:extLst>
          </p:cNvPr>
          <p:cNvSpPr>
            <a:spLocks noChangeArrowheads="1"/>
          </p:cNvSpPr>
          <p:nvPr/>
        </p:nvSpPr>
        <p:spPr bwMode="auto">
          <a:xfrm>
            <a:off x="2286001" y="4874339"/>
            <a:ext cx="1786751" cy="1471804"/>
          </a:xfrm>
          <a:prstGeom prst="roundRect">
            <a:avLst>
              <a:gd name="adj" fmla="val 16667"/>
            </a:avLst>
          </a:prstGeom>
          <a:solidFill>
            <a:srgbClr val="FF505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solidFill>
                  <a:srgbClr val="FFFF00"/>
                </a:solidFill>
                <a:latin typeface="+mj-lt"/>
                <a:cs typeface="Arial" panose="020B0604020202020204" pitchFamily="34" charset="0"/>
              </a:rPr>
              <a:t>Phonological </a:t>
            </a:r>
          </a:p>
          <a:p>
            <a:pPr algn="ctr">
              <a:defRPr/>
            </a:pPr>
            <a:r>
              <a:rPr lang="en-US" sz="2000" b="1" dirty="0">
                <a:solidFill>
                  <a:srgbClr val="FFFF00"/>
                </a:solidFill>
                <a:latin typeface="+mj-lt"/>
                <a:cs typeface="Arial" panose="020B0604020202020204" pitchFamily="34" charset="0"/>
              </a:rPr>
              <a:t>awareness</a:t>
            </a:r>
          </a:p>
        </p:txBody>
      </p:sp>
      <p:sp>
        <p:nvSpPr>
          <p:cNvPr id="38922" name="_s3082">
            <a:extLst>
              <a:ext uri="{FF2B5EF4-FFF2-40B4-BE49-F238E27FC236}">
                <a16:creationId xmlns:a16="http://schemas.microsoft.com/office/drawing/2014/main" id="{AE0AC163-41ED-43D5-9883-BA83A6706A35}"/>
              </a:ext>
            </a:extLst>
          </p:cNvPr>
          <p:cNvSpPr>
            <a:spLocks noChangeArrowheads="1"/>
          </p:cNvSpPr>
          <p:nvPr/>
        </p:nvSpPr>
        <p:spPr bwMode="auto">
          <a:xfrm>
            <a:off x="4331928" y="4874339"/>
            <a:ext cx="1558666" cy="1471804"/>
          </a:xfrm>
          <a:prstGeom prst="roundRect">
            <a:avLst>
              <a:gd name="adj" fmla="val 16667"/>
            </a:avLst>
          </a:prstGeom>
          <a:solidFill>
            <a:srgbClr val="FFFF0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latin typeface="+mj-lt"/>
                <a:cs typeface="Arial" panose="020B0604020202020204" pitchFamily="34" charset="0"/>
              </a:rPr>
              <a:t>Rapid </a:t>
            </a:r>
          </a:p>
          <a:p>
            <a:pPr algn="ctr">
              <a:defRPr/>
            </a:pPr>
            <a:r>
              <a:rPr lang="en-US" sz="2000" b="1" dirty="0">
                <a:latin typeface="+mj-lt"/>
                <a:cs typeface="Arial" panose="020B0604020202020204" pitchFamily="34" charset="0"/>
              </a:rPr>
              <a:t>Automatized</a:t>
            </a:r>
          </a:p>
          <a:p>
            <a:pPr algn="ctr">
              <a:defRPr/>
            </a:pPr>
            <a:r>
              <a:rPr lang="en-US" sz="2000" b="1" dirty="0">
                <a:latin typeface="+mj-lt"/>
                <a:cs typeface="Arial" panose="020B0604020202020204" pitchFamily="34" charset="0"/>
              </a:rPr>
              <a:t>Naming</a:t>
            </a:r>
          </a:p>
          <a:p>
            <a:pPr algn="ctr">
              <a:defRPr/>
            </a:pPr>
            <a:r>
              <a:rPr lang="en-US" sz="2000" b="1" dirty="0">
                <a:latin typeface="+mj-lt"/>
                <a:cs typeface="Arial" panose="020B0604020202020204" pitchFamily="34" charset="0"/>
              </a:rPr>
              <a:t>(RAN)</a:t>
            </a:r>
          </a:p>
        </p:txBody>
      </p:sp>
      <p:sp>
        <p:nvSpPr>
          <p:cNvPr id="38923" name="_s3083">
            <a:extLst>
              <a:ext uri="{FF2B5EF4-FFF2-40B4-BE49-F238E27FC236}">
                <a16:creationId xmlns:a16="http://schemas.microsoft.com/office/drawing/2014/main" id="{8FB457C0-9A03-4EEB-A337-1C59239932C6}"/>
              </a:ext>
            </a:extLst>
          </p:cNvPr>
          <p:cNvSpPr>
            <a:spLocks noChangeArrowheads="1"/>
          </p:cNvSpPr>
          <p:nvPr/>
        </p:nvSpPr>
        <p:spPr bwMode="auto">
          <a:xfrm>
            <a:off x="6149771" y="4874339"/>
            <a:ext cx="1538792" cy="1471804"/>
          </a:xfrm>
          <a:prstGeom prst="roundRect">
            <a:avLst>
              <a:gd name="adj" fmla="val 16667"/>
            </a:avLst>
          </a:prstGeom>
          <a:solidFill>
            <a:srgbClr val="0099FF"/>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AU" sz="1400" dirty="0">
                <a:cs typeface="Arial" panose="020B0604020202020204" pitchFamily="34" charset="0"/>
              </a:rPr>
              <a:t>  </a:t>
            </a:r>
            <a:r>
              <a:rPr lang="en-AU" sz="2000" b="1" dirty="0">
                <a:latin typeface="+mj-lt"/>
                <a:cs typeface="Arial" panose="020B0604020202020204" pitchFamily="34" charset="0"/>
              </a:rPr>
              <a:t>Auditory</a:t>
            </a:r>
            <a:r>
              <a:rPr lang="en-AU" sz="1400" b="1" dirty="0">
                <a:cs typeface="Arial" panose="020B0604020202020204" pitchFamily="34" charset="0"/>
              </a:rPr>
              <a:t> </a:t>
            </a:r>
          </a:p>
          <a:p>
            <a:pPr algn="ctr">
              <a:defRPr/>
            </a:pPr>
            <a:r>
              <a:rPr lang="en-AU" sz="2000" b="1" dirty="0">
                <a:latin typeface="+mj-lt"/>
                <a:cs typeface="Arial" panose="020B0604020202020204" pitchFamily="34" charset="0"/>
              </a:rPr>
              <a:t>working </a:t>
            </a:r>
          </a:p>
          <a:p>
            <a:pPr algn="ctr">
              <a:defRPr/>
            </a:pPr>
            <a:r>
              <a:rPr lang="en-AU" sz="2000" b="1" dirty="0">
                <a:latin typeface="+mj-lt"/>
                <a:cs typeface="Arial" panose="020B0604020202020204" pitchFamily="34" charset="0"/>
              </a:rPr>
              <a:t>Memory</a:t>
            </a:r>
            <a:endParaRPr lang="en-US" sz="2000" b="1" dirty="0">
              <a:latin typeface="+mj-lt"/>
              <a:cs typeface="Arial" panose="020B0604020202020204" pitchFamily="34" charset="0"/>
            </a:endParaRPr>
          </a:p>
        </p:txBody>
      </p:sp>
      <p:sp>
        <p:nvSpPr>
          <p:cNvPr id="38924" name="_s3084">
            <a:extLst>
              <a:ext uri="{FF2B5EF4-FFF2-40B4-BE49-F238E27FC236}">
                <a16:creationId xmlns:a16="http://schemas.microsoft.com/office/drawing/2014/main" id="{478B48BA-3673-4A56-9F80-6D292A4BE367}"/>
              </a:ext>
            </a:extLst>
          </p:cNvPr>
          <p:cNvSpPr>
            <a:spLocks noChangeArrowheads="1"/>
          </p:cNvSpPr>
          <p:nvPr/>
        </p:nvSpPr>
        <p:spPr bwMode="auto">
          <a:xfrm>
            <a:off x="7968128" y="4924603"/>
            <a:ext cx="1556873" cy="1421540"/>
          </a:xfrm>
          <a:prstGeom prst="roundRect">
            <a:avLst>
              <a:gd name="adj" fmla="val 16667"/>
            </a:avLst>
          </a:prstGeom>
          <a:solidFill>
            <a:srgbClr val="00FF0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latin typeface="+mj-lt"/>
                <a:cs typeface="Arial" panose="020B0604020202020204" pitchFamily="34" charset="0"/>
              </a:rPr>
              <a:t>orthographic</a:t>
            </a:r>
          </a:p>
          <a:p>
            <a:pPr algn="ctr">
              <a:defRPr/>
            </a:pPr>
            <a:r>
              <a:rPr lang="en-US" sz="2000" b="1" dirty="0">
                <a:latin typeface="+mj-lt"/>
                <a:cs typeface="Arial" panose="020B0604020202020204" pitchFamily="34" charset="0"/>
              </a:rPr>
              <a:t>processing</a:t>
            </a:r>
          </a:p>
        </p:txBody>
      </p:sp>
      <p:sp>
        <p:nvSpPr>
          <p:cNvPr id="19471" name="Line Callout 2 2"/>
          <p:cNvSpPr>
            <a:spLocks/>
          </p:cNvSpPr>
          <p:nvPr/>
        </p:nvSpPr>
        <p:spPr bwMode="auto">
          <a:xfrm>
            <a:off x="9048750" y="3984626"/>
            <a:ext cx="914400" cy="460375"/>
          </a:xfrm>
          <a:prstGeom prst="borderCallout2">
            <a:avLst>
              <a:gd name="adj1" fmla="val 18750"/>
              <a:gd name="adj2" fmla="val -8333"/>
              <a:gd name="adj3" fmla="val 18750"/>
              <a:gd name="adj4" fmla="val -16667"/>
              <a:gd name="adj5" fmla="val 89338"/>
              <a:gd name="adj6" fmla="val -94944"/>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buFontTx/>
              <a:buNone/>
            </a:pPr>
            <a:endParaRPr lang="en-AU" altLang="en-US" sz="2400">
              <a:solidFill>
                <a:srgbClr val="663300"/>
              </a:solidFill>
            </a:endParaRPr>
          </a:p>
        </p:txBody>
      </p:sp>
      <p:sp>
        <p:nvSpPr>
          <p:cNvPr id="4" name="Line Callout 2 3">
            <a:extLst>
              <a:ext uri="{FF2B5EF4-FFF2-40B4-BE49-F238E27FC236}">
                <a16:creationId xmlns:a16="http://schemas.microsoft.com/office/drawing/2014/main" id="{D3864302-EBDC-46C6-AD12-26FB853930DD}"/>
              </a:ext>
            </a:extLst>
          </p:cNvPr>
          <p:cNvSpPr/>
          <p:nvPr/>
        </p:nvSpPr>
        <p:spPr bwMode="auto">
          <a:xfrm rot="192786" flipH="1">
            <a:off x="964179" y="1074156"/>
            <a:ext cx="7425567" cy="3416320"/>
          </a:xfrm>
          <a:prstGeom prst="borderCallout2">
            <a:avLst>
              <a:gd name="adj1" fmla="val 20402"/>
              <a:gd name="adj2" fmla="val -2117"/>
              <a:gd name="adj3" fmla="val 124504"/>
              <a:gd name="adj4" fmla="val -8057"/>
              <a:gd name="adj5" fmla="val 108737"/>
              <a:gd name="adj6" fmla="val -5641"/>
            </a:avLst>
          </a:prstGeom>
          <a:solidFill>
            <a:srgbClr val="66FF33"/>
          </a:solidFill>
          <a:ln w="3175" cap="flat" cmpd="sng" algn="ctr">
            <a:solidFill>
              <a:schemeClr val="tx1"/>
            </a:solidFill>
            <a:prstDash val="solid"/>
            <a:round/>
            <a:headEnd type="none" w="med" len="med"/>
            <a:tailEnd type="none" w="med" len="med"/>
          </a:ln>
          <a:effectLst>
            <a:innerShdw blurRad="63500" dist="50800" dir="13500000">
              <a:prstClr val="black">
                <a:alpha val="50000"/>
              </a:prstClr>
            </a:innerShdw>
          </a:effectLst>
          <a:scene3d>
            <a:camera prst="perspectiveHeroicExtremeLeftFacing"/>
            <a:lightRig rig="threePt" dir="t"/>
          </a:scene3d>
        </p:spPr>
        <p:txBody>
          <a:bodyPr wrap="square">
            <a:spAutoFit/>
          </a:bodyPr>
          <a:lstStyle/>
          <a:p>
            <a:pPr>
              <a:defRPr/>
            </a:pPr>
            <a:r>
              <a:rPr lang="en-AU" sz="2400" dirty="0">
                <a:latin typeface="+mj-lt"/>
                <a:cs typeface="Arial" panose="020B0604020202020204" pitchFamily="34" charset="0"/>
              </a:rPr>
              <a:t>The capacity to rapidly and accurately form images of the individual letters and spelling patterns of our language in memory. This includes letter  form and orientation, common letter combinations and syllable types.</a:t>
            </a:r>
          </a:p>
          <a:p>
            <a:pPr>
              <a:defRPr/>
            </a:pPr>
            <a:endParaRPr lang="en-AU" sz="2400" dirty="0">
              <a:latin typeface="+mj-lt"/>
              <a:cs typeface="Arial" panose="020B0604020202020204" pitchFamily="34" charset="0"/>
            </a:endParaRPr>
          </a:p>
          <a:p>
            <a:pPr>
              <a:defRPr/>
            </a:pPr>
            <a:r>
              <a:rPr lang="en-AU" sz="2400" dirty="0">
                <a:latin typeface="+mj-lt"/>
                <a:cs typeface="Arial" panose="020B0604020202020204" pitchFamily="34" charset="0"/>
              </a:rPr>
              <a:t>Does a word</a:t>
            </a:r>
          </a:p>
          <a:p>
            <a:pPr>
              <a:defRPr/>
            </a:pPr>
            <a:r>
              <a:rPr lang="en-AU" sz="2400" dirty="0">
                <a:latin typeface="+mj-lt"/>
                <a:cs typeface="Arial" panose="020B0604020202020204" pitchFamily="34" charset="0"/>
              </a:rPr>
              <a:t> look right …</a:t>
            </a:r>
            <a:r>
              <a:rPr lang="en-AU" sz="2400" b="1" dirty="0">
                <a:solidFill>
                  <a:srgbClr val="FF0000"/>
                </a:solidFill>
                <a:latin typeface="+mj-lt"/>
                <a:cs typeface="Arial" panose="020B0604020202020204" pitchFamily="34" charset="0"/>
              </a:rPr>
              <a:t>smoke</a:t>
            </a:r>
            <a:r>
              <a:rPr lang="en-AU" sz="2400" dirty="0">
                <a:solidFill>
                  <a:srgbClr val="FF0000"/>
                </a:solidFill>
                <a:latin typeface="+mj-lt"/>
                <a:cs typeface="Arial" panose="020B0604020202020204" pitchFamily="34" charset="0"/>
              </a:rPr>
              <a:t> </a:t>
            </a:r>
            <a:r>
              <a:rPr lang="en-AU" sz="2400" dirty="0">
                <a:latin typeface="+mj-lt"/>
                <a:cs typeface="Arial" panose="020B0604020202020204" pitchFamily="34" charset="0"/>
              </a:rPr>
              <a:t>and </a:t>
            </a:r>
            <a:r>
              <a:rPr lang="en-AU" sz="2400" b="1" dirty="0" err="1">
                <a:solidFill>
                  <a:srgbClr val="FF0000"/>
                </a:solidFill>
                <a:latin typeface="+mj-lt"/>
                <a:cs typeface="Arial" panose="020B0604020202020204" pitchFamily="34" charset="0"/>
              </a:rPr>
              <a:t>smoak</a:t>
            </a:r>
            <a:r>
              <a:rPr lang="en-AU" sz="2400" dirty="0">
                <a:latin typeface="+mj-lt"/>
                <a:cs typeface="Arial" panose="020B0604020202020204" pitchFamily="34" charset="0"/>
              </a:rPr>
              <a:t>?</a:t>
            </a:r>
          </a:p>
          <a:p>
            <a:pPr>
              <a:defRPr/>
            </a:pPr>
            <a:r>
              <a:rPr lang="en-AU" sz="2400" dirty="0">
                <a:latin typeface="+mj-lt"/>
                <a:cs typeface="Arial" panose="020B0604020202020204" pitchFamily="34" charset="0"/>
              </a:rPr>
              <a:t>Only a stable orthographic image of the word smoke will help as both are phonologically </a:t>
            </a:r>
            <a:r>
              <a:rPr lang="en-AU" sz="2400" dirty="0" smtClean="0">
                <a:latin typeface="+mj-lt"/>
                <a:cs typeface="Arial" panose="020B0604020202020204" pitchFamily="34" charset="0"/>
              </a:rPr>
              <a:t>correct!</a:t>
            </a:r>
            <a:endParaRPr lang="en-AU" sz="2400" dirty="0">
              <a:latin typeface="+mj-lt"/>
              <a:cs typeface="Arial" panose="020B0604020202020204" pitchFamily="34" charset="0"/>
            </a:endParaRPr>
          </a:p>
        </p:txBody>
      </p:sp>
    </p:spTree>
    <p:extLst>
      <p:ext uri="{BB962C8B-B14F-4D97-AF65-F5344CB8AC3E}">
        <p14:creationId xmlns:p14="http://schemas.microsoft.com/office/powerpoint/2010/main" val="2141203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2000"/>
                                        <p:tgtEl>
                                          <p:spTgt spid="38914"/>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10"/>
          <p:cNvSpPr txBox="1">
            <a:spLocks noChangeArrowheads="1"/>
          </p:cNvSpPr>
          <p:nvPr/>
        </p:nvSpPr>
        <p:spPr bwMode="auto">
          <a:xfrm>
            <a:off x="2903459" y="341366"/>
            <a:ext cx="3733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AU" altLang="en-US" dirty="0">
                <a:latin typeface="Arial" panose="020B0604020202020204" pitchFamily="34" charset="0"/>
              </a:rPr>
              <a:t>Poor Orthographic Processing </a:t>
            </a:r>
          </a:p>
        </p:txBody>
      </p:sp>
      <p:sp>
        <p:nvSpPr>
          <p:cNvPr id="6" name="_s3084">
            <a:extLst>
              <a:ext uri="{FF2B5EF4-FFF2-40B4-BE49-F238E27FC236}">
                <a16:creationId xmlns:a16="http://schemas.microsoft.com/office/drawing/2014/main" id="{1808E653-8435-4596-83C8-03FE424D667A}"/>
              </a:ext>
            </a:extLst>
          </p:cNvPr>
          <p:cNvSpPr>
            <a:spLocks noChangeArrowheads="1"/>
          </p:cNvSpPr>
          <p:nvPr/>
        </p:nvSpPr>
        <p:spPr bwMode="auto">
          <a:xfrm>
            <a:off x="875330" y="347664"/>
            <a:ext cx="1558151" cy="1243204"/>
          </a:xfrm>
          <a:prstGeom prst="roundRect">
            <a:avLst>
              <a:gd name="adj" fmla="val 16667"/>
            </a:avLst>
          </a:prstGeom>
          <a:solidFill>
            <a:srgbClr val="00FF0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1600" b="1" dirty="0">
                <a:latin typeface="+mj-lt"/>
                <a:cs typeface="Arial" panose="020B0604020202020204" pitchFamily="34" charset="0"/>
              </a:rPr>
              <a:t>orthographic</a:t>
            </a:r>
          </a:p>
          <a:p>
            <a:pPr algn="ctr">
              <a:defRPr/>
            </a:pPr>
            <a:r>
              <a:rPr lang="en-US" sz="1600" b="1" dirty="0">
                <a:latin typeface="+mj-lt"/>
                <a:cs typeface="Arial" panose="020B0604020202020204" pitchFamily="34" charset="0"/>
              </a:rPr>
              <a:t>processing</a:t>
            </a:r>
          </a:p>
        </p:txBody>
      </p:sp>
      <p:sp>
        <p:nvSpPr>
          <p:cNvPr id="37894" name="Rectangle 1"/>
          <p:cNvSpPr>
            <a:spLocks noChangeArrowheads="1"/>
          </p:cNvSpPr>
          <p:nvPr/>
        </p:nvSpPr>
        <p:spPr bwMode="auto">
          <a:xfrm>
            <a:off x="419510" y="1719814"/>
            <a:ext cx="6217749"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AU" altLang="en-US" sz="2400" dirty="0">
                <a:solidFill>
                  <a:srgbClr val="FF0000"/>
                </a:solidFill>
                <a:latin typeface="Arial" panose="020B0604020202020204" pitchFamily="34" charset="0"/>
              </a:rPr>
              <a:t>Ortho</a:t>
            </a:r>
            <a:r>
              <a:rPr lang="en-AU" altLang="en-US" sz="2400" dirty="0">
                <a:latin typeface="Arial" panose="020B0604020202020204" pitchFamily="34" charset="0"/>
              </a:rPr>
              <a:t> - straight </a:t>
            </a:r>
          </a:p>
          <a:p>
            <a:pPr>
              <a:spcBef>
                <a:spcPct val="0"/>
              </a:spcBef>
              <a:buFontTx/>
              <a:buNone/>
            </a:pPr>
            <a:r>
              <a:rPr lang="en-AU" altLang="en-US" sz="2400" dirty="0">
                <a:solidFill>
                  <a:srgbClr val="FF0000"/>
                </a:solidFill>
                <a:latin typeface="Arial" panose="020B0604020202020204" pitchFamily="34" charset="0"/>
              </a:rPr>
              <a:t>Graph</a:t>
            </a:r>
            <a:r>
              <a:rPr lang="en-AU" altLang="en-US" sz="2400" dirty="0">
                <a:latin typeface="Arial" panose="020B0604020202020204" pitchFamily="34" charset="0"/>
              </a:rPr>
              <a:t> - </a:t>
            </a:r>
            <a:r>
              <a:rPr lang="en-AU" altLang="en-US" sz="2400" dirty="0" smtClean="0">
                <a:latin typeface="Arial" panose="020B0604020202020204" pitchFamily="34" charset="0"/>
              </a:rPr>
              <a:t>writing</a:t>
            </a:r>
            <a:endParaRPr lang="en-AU" altLang="en-US" sz="1800" dirty="0">
              <a:latin typeface="Arial" panose="020B0604020202020204" pitchFamily="34" charset="0"/>
            </a:endParaRPr>
          </a:p>
          <a:p>
            <a:pPr>
              <a:spcBef>
                <a:spcPct val="0"/>
              </a:spcBef>
              <a:buFontTx/>
              <a:buNone/>
            </a:pPr>
            <a:endParaRPr lang="en-AU" altLang="en-US" sz="1800" dirty="0">
              <a:latin typeface="Arial" panose="020B0604020202020204" pitchFamily="34" charset="0"/>
            </a:endParaRPr>
          </a:p>
          <a:p>
            <a:pPr>
              <a:spcBef>
                <a:spcPct val="0"/>
              </a:spcBef>
              <a:buFontTx/>
              <a:buNone/>
            </a:pPr>
            <a:r>
              <a:rPr lang="en-AU" altLang="en-US" sz="1800" dirty="0">
                <a:latin typeface="Arial" panose="020B0604020202020204" pitchFamily="34" charset="0"/>
              </a:rPr>
              <a:t>The capacity to rapidly and accurately form images of the individual letters and spelling patterns of our language in memory. This includes letter  form and orientation, common letter combinations and syllable types.</a:t>
            </a:r>
          </a:p>
          <a:p>
            <a:pPr>
              <a:spcBef>
                <a:spcPct val="0"/>
              </a:spcBef>
              <a:buFontTx/>
              <a:buNone/>
            </a:pPr>
            <a:endParaRPr lang="en-AU" altLang="en-US" sz="1800" dirty="0">
              <a:latin typeface="Arial" panose="020B0604020202020204" pitchFamily="34" charset="0"/>
            </a:endParaRPr>
          </a:p>
          <a:p>
            <a:pPr>
              <a:spcBef>
                <a:spcPct val="0"/>
              </a:spcBef>
              <a:buFontTx/>
              <a:buNone/>
            </a:pPr>
            <a:r>
              <a:rPr lang="en-AU" altLang="en-US" sz="2400" b="1" dirty="0" smtClean="0">
                <a:solidFill>
                  <a:srgbClr val="FF0000"/>
                </a:solidFill>
                <a:latin typeface="Arial" panose="020B0604020202020204" pitchFamily="34" charset="0"/>
              </a:rPr>
              <a:t>smoke</a:t>
            </a:r>
            <a:r>
              <a:rPr lang="en-AU" altLang="en-US" sz="2400" dirty="0" smtClean="0">
                <a:solidFill>
                  <a:srgbClr val="FF0000"/>
                </a:solidFill>
                <a:latin typeface="Arial" panose="020B0604020202020204" pitchFamily="34" charset="0"/>
              </a:rPr>
              <a:t> </a:t>
            </a:r>
            <a:r>
              <a:rPr lang="en-AU" altLang="en-US" sz="2400" dirty="0">
                <a:latin typeface="Arial" panose="020B0604020202020204" pitchFamily="34" charset="0"/>
              </a:rPr>
              <a:t>and </a:t>
            </a:r>
            <a:r>
              <a:rPr lang="en-AU" altLang="en-US" sz="2400" b="1" dirty="0" err="1" smtClean="0">
                <a:solidFill>
                  <a:srgbClr val="FF0000"/>
                </a:solidFill>
                <a:latin typeface="Arial" panose="020B0604020202020204" pitchFamily="34" charset="0"/>
              </a:rPr>
              <a:t>smoak</a:t>
            </a:r>
            <a:endParaRPr lang="en-AU" altLang="en-US" sz="2400" b="1" dirty="0" smtClean="0">
              <a:solidFill>
                <a:srgbClr val="FF0000"/>
              </a:solidFill>
              <a:latin typeface="Arial" panose="020B0604020202020204" pitchFamily="34" charset="0"/>
            </a:endParaRPr>
          </a:p>
          <a:p>
            <a:pPr>
              <a:spcBef>
                <a:spcPct val="0"/>
              </a:spcBef>
              <a:buFontTx/>
              <a:buNone/>
            </a:pPr>
            <a:r>
              <a:rPr lang="en-AU" altLang="en-US" sz="2400" b="1" dirty="0" err="1" smtClean="0">
                <a:solidFill>
                  <a:srgbClr val="FF0000"/>
                </a:solidFill>
                <a:latin typeface="Arial" panose="020B0604020202020204" pitchFamily="34" charset="0"/>
              </a:rPr>
              <a:t>Fjursta</a:t>
            </a:r>
            <a:r>
              <a:rPr lang="en-AU" altLang="en-US" sz="2400" b="1" dirty="0" smtClean="0">
                <a:solidFill>
                  <a:srgbClr val="FF0000"/>
                </a:solidFill>
                <a:latin typeface="Arial" panose="020B0604020202020204" pitchFamily="34" charset="0"/>
              </a:rPr>
              <a:t>, </a:t>
            </a:r>
            <a:r>
              <a:rPr lang="en-AU" altLang="en-US" sz="2400" b="1" dirty="0" err="1" smtClean="0">
                <a:solidFill>
                  <a:srgbClr val="FF0000"/>
                </a:solidFill>
                <a:latin typeface="Arial" panose="020B0604020202020204" pitchFamily="34" charset="0"/>
              </a:rPr>
              <a:t>comick</a:t>
            </a:r>
            <a:r>
              <a:rPr lang="en-AU" altLang="en-US" sz="2400" b="1" dirty="0" smtClean="0">
                <a:solidFill>
                  <a:srgbClr val="FF0000"/>
                </a:solidFill>
                <a:latin typeface="Arial" panose="020B0604020202020204" pitchFamily="34" charset="0"/>
              </a:rPr>
              <a:t>, </a:t>
            </a:r>
            <a:r>
              <a:rPr lang="en-AU" altLang="en-US" sz="2400" b="1" dirty="0" err="1" smtClean="0">
                <a:solidFill>
                  <a:srgbClr val="FF0000"/>
                </a:solidFill>
                <a:latin typeface="Arial" panose="020B0604020202020204" pitchFamily="34" charset="0"/>
              </a:rPr>
              <a:t>ckettle</a:t>
            </a:r>
            <a:r>
              <a:rPr lang="en-AU" altLang="en-US" sz="2400" b="1" dirty="0" smtClean="0">
                <a:solidFill>
                  <a:srgbClr val="FF0000"/>
                </a:solidFill>
                <a:latin typeface="Arial" panose="020B0604020202020204" pitchFamily="34" charset="0"/>
              </a:rPr>
              <a:t>, </a:t>
            </a:r>
            <a:r>
              <a:rPr lang="en-AU" altLang="en-US" sz="2400" b="1" dirty="0" err="1" smtClean="0">
                <a:solidFill>
                  <a:srgbClr val="FF0000"/>
                </a:solidFill>
                <a:latin typeface="Arial" panose="020B0604020202020204" pitchFamily="34" charset="0"/>
              </a:rPr>
              <a:t>staj</a:t>
            </a:r>
            <a:r>
              <a:rPr lang="en-AU" altLang="en-US" sz="2400" b="1" dirty="0" smtClean="0">
                <a:solidFill>
                  <a:srgbClr val="FF0000"/>
                </a:solidFill>
                <a:latin typeface="Arial" panose="020B0604020202020204" pitchFamily="34" charset="0"/>
              </a:rPr>
              <a:t>, </a:t>
            </a:r>
            <a:r>
              <a:rPr lang="en-AU" altLang="en-US" sz="2400" b="1" dirty="0" err="1" smtClean="0">
                <a:solidFill>
                  <a:srgbClr val="FF0000"/>
                </a:solidFill>
                <a:latin typeface="Arial" panose="020B0604020202020204" pitchFamily="34" charset="0"/>
              </a:rPr>
              <a:t>karrying</a:t>
            </a:r>
            <a:endParaRPr lang="en-AU" altLang="en-US" sz="2400" dirty="0">
              <a:latin typeface="Arial" panose="020B0604020202020204" pitchFamily="34" charset="0"/>
            </a:endParaRPr>
          </a:p>
          <a:p>
            <a:pPr>
              <a:spcBef>
                <a:spcPct val="0"/>
              </a:spcBef>
              <a:buFontTx/>
              <a:buNone/>
            </a:pPr>
            <a:endParaRPr lang="en-AU" altLang="en-US" sz="1800" dirty="0">
              <a:latin typeface="Arial" panose="020B0604020202020204" pitchFamily="34" charset="0"/>
            </a:endParaRPr>
          </a:p>
          <a:p>
            <a:pPr>
              <a:spcBef>
                <a:spcPct val="0"/>
              </a:spcBef>
              <a:buFontTx/>
              <a:buNone/>
            </a:pPr>
            <a:r>
              <a:rPr lang="en-AU" altLang="en-US" sz="1800" dirty="0">
                <a:latin typeface="Arial" panose="020B0604020202020204" pitchFamily="34" charset="0"/>
              </a:rPr>
              <a:t>Only a stable orthographic image of the word smoke will help as both are phonologically right</a:t>
            </a:r>
          </a:p>
          <a:p>
            <a:pPr>
              <a:spcBef>
                <a:spcPct val="0"/>
              </a:spcBef>
              <a:buFontTx/>
              <a:buNone/>
            </a:pPr>
            <a:endParaRPr lang="en-AU" altLang="en-US" sz="1800" dirty="0">
              <a:latin typeface="Arial" panose="020B0604020202020204" pitchFamily="34" charset="0"/>
            </a:endParaRPr>
          </a:p>
          <a:p>
            <a:pPr>
              <a:spcBef>
                <a:spcPct val="0"/>
              </a:spcBef>
              <a:buFontTx/>
              <a:buNone/>
            </a:pPr>
            <a:r>
              <a:rPr lang="en-AU" altLang="en-US" sz="1800" dirty="0">
                <a:latin typeface="Arial" panose="020B0604020202020204" pitchFamily="34" charset="0"/>
              </a:rPr>
              <a:t>Orthographic processing weaknesses show up in spelling. </a:t>
            </a:r>
          </a:p>
        </p:txBody>
      </p:sp>
      <p:pic>
        <p:nvPicPr>
          <p:cNvPr id="3789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7259" y="341366"/>
            <a:ext cx="5372323" cy="386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KEA logo made &quot;future proof&quot; in subtle redesign by Seventy Agenc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5452" y="4429760"/>
            <a:ext cx="3553427" cy="199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10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1" name="_s3081">
            <a:extLst>
              <a:ext uri="{FF2B5EF4-FFF2-40B4-BE49-F238E27FC236}">
                <a16:creationId xmlns:a16="http://schemas.microsoft.com/office/drawing/2014/main" id="{F9BE6A8A-8277-497F-9413-BFC0C8EDF258}"/>
              </a:ext>
            </a:extLst>
          </p:cNvPr>
          <p:cNvSpPr>
            <a:spLocks noChangeArrowheads="1"/>
          </p:cNvSpPr>
          <p:nvPr/>
        </p:nvSpPr>
        <p:spPr bwMode="auto">
          <a:xfrm>
            <a:off x="2286001" y="5257800"/>
            <a:ext cx="1786751" cy="1471804"/>
          </a:xfrm>
          <a:prstGeom prst="roundRect">
            <a:avLst>
              <a:gd name="adj" fmla="val 16667"/>
            </a:avLst>
          </a:prstGeom>
          <a:solidFill>
            <a:srgbClr val="FF505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solidFill>
                  <a:srgbClr val="FFFF00"/>
                </a:solidFill>
                <a:latin typeface="+mj-lt"/>
                <a:cs typeface="Arial" panose="020B0604020202020204" pitchFamily="34" charset="0"/>
              </a:rPr>
              <a:t>Phonological </a:t>
            </a:r>
          </a:p>
          <a:p>
            <a:pPr algn="ctr">
              <a:defRPr/>
            </a:pPr>
            <a:r>
              <a:rPr lang="en-US" sz="2000" b="1" dirty="0">
                <a:solidFill>
                  <a:srgbClr val="FFFF00"/>
                </a:solidFill>
                <a:latin typeface="+mj-lt"/>
                <a:cs typeface="Arial" panose="020B0604020202020204" pitchFamily="34" charset="0"/>
              </a:rPr>
              <a:t>awareness</a:t>
            </a:r>
          </a:p>
        </p:txBody>
      </p:sp>
      <p:sp>
        <p:nvSpPr>
          <p:cNvPr id="38922" name="_s3082">
            <a:extLst>
              <a:ext uri="{FF2B5EF4-FFF2-40B4-BE49-F238E27FC236}">
                <a16:creationId xmlns:a16="http://schemas.microsoft.com/office/drawing/2014/main" id="{AE0AC163-41ED-43D5-9883-BA83A6706A35}"/>
              </a:ext>
            </a:extLst>
          </p:cNvPr>
          <p:cNvSpPr>
            <a:spLocks noChangeArrowheads="1"/>
          </p:cNvSpPr>
          <p:nvPr/>
        </p:nvSpPr>
        <p:spPr bwMode="auto">
          <a:xfrm>
            <a:off x="4331928" y="5257800"/>
            <a:ext cx="1558666" cy="1471804"/>
          </a:xfrm>
          <a:prstGeom prst="roundRect">
            <a:avLst>
              <a:gd name="adj" fmla="val 16667"/>
            </a:avLst>
          </a:prstGeom>
          <a:solidFill>
            <a:srgbClr val="FFFF0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latin typeface="+mj-lt"/>
                <a:cs typeface="Arial" panose="020B0604020202020204" pitchFamily="34" charset="0"/>
              </a:rPr>
              <a:t>Rapid </a:t>
            </a:r>
          </a:p>
          <a:p>
            <a:pPr algn="ctr">
              <a:defRPr/>
            </a:pPr>
            <a:r>
              <a:rPr lang="en-US" sz="2000" b="1" dirty="0">
                <a:latin typeface="+mj-lt"/>
                <a:cs typeface="Arial" panose="020B0604020202020204" pitchFamily="34" charset="0"/>
              </a:rPr>
              <a:t>Automatized</a:t>
            </a:r>
          </a:p>
          <a:p>
            <a:pPr algn="ctr">
              <a:defRPr/>
            </a:pPr>
            <a:r>
              <a:rPr lang="en-US" sz="2000" b="1" dirty="0">
                <a:latin typeface="+mj-lt"/>
                <a:cs typeface="Arial" panose="020B0604020202020204" pitchFamily="34" charset="0"/>
              </a:rPr>
              <a:t>Naming</a:t>
            </a:r>
          </a:p>
          <a:p>
            <a:pPr algn="ctr">
              <a:defRPr/>
            </a:pPr>
            <a:r>
              <a:rPr lang="en-US" sz="2000" b="1" dirty="0">
                <a:latin typeface="+mj-lt"/>
                <a:cs typeface="Arial" panose="020B0604020202020204" pitchFamily="34" charset="0"/>
              </a:rPr>
              <a:t>(RAN)</a:t>
            </a:r>
          </a:p>
        </p:txBody>
      </p:sp>
      <p:sp>
        <p:nvSpPr>
          <p:cNvPr id="38923" name="_s3083">
            <a:extLst>
              <a:ext uri="{FF2B5EF4-FFF2-40B4-BE49-F238E27FC236}">
                <a16:creationId xmlns:a16="http://schemas.microsoft.com/office/drawing/2014/main" id="{8FB457C0-9A03-4EEB-A337-1C59239932C6}"/>
              </a:ext>
            </a:extLst>
          </p:cNvPr>
          <p:cNvSpPr>
            <a:spLocks noChangeArrowheads="1"/>
          </p:cNvSpPr>
          <p:nvPr/>
        </p:nvSpPr>
        <p:spPr bwMode="auto">
          <a:xfrm>
            <a:off x="6149771" y="5257800"/>
            <a:ext cx="1538792" cy="1471804"/>
          </a:xfrm>
          <a:prstGeom prst="roundRect">
            <a:avLst>
              <a:gd name="adj" fmla="val 16667"/>
            </a:avLst>
          </a:prstGeom>
          <a:solidFill>
            <a:srgbClr val="0099FF"/>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AU" sz="1400" dirty="0">
                <a:cs typeface="Arial" panose="020B0604020202020204" pitchFamily="34" charset="0"/>
              </a:rPr>
              <a:t>  </a:t>
            </a:r>
            <a:r>
              <a:rPr lang="en-AU" sz="2000" b="1" dirty="0">
                <a:latin typeface="+mj-lt"/>
                <a:cs typeface="Arial" panose="020B0604020202020204" pitchFamily="34" charset="0"/>
              </a:rPr>
              <a:t>Auditory</a:t>
            </a:r>
            <a:r>
              <a:rPr lang="en-AU" sz="1400" b="1" dirty="0">
                <a:cs typeface="Arial" panose="020B0604020202020204" pitchFamily="34" charset="0"/>
              </a:rPr>
              <a:t> </a:t>
            </a:r>
          </a:p>
          <a:p>
            <a:pPr algn="ctr">
              <a:defRPr/>
            </a:pPr>
            <a:r>
              <a:rPr lang="en-AU" sz="2000" b="1" dirty="0">
                <a:latin typeface="+mj-lt"/>
                <a:cs typeface="Arial" panose="020B0604020202020204" pitchFamily="34" charset="0"/>
              </a:rPr>
              <a:t>working </a:t>
            </a:r>
          </a:p>
          <a:p>
            <a:pPr algn="ctr">
              <a:defRPr/>
            </a:pPr>
            <a:r>
              <a:rPr lang="en-AU" sz="2000" b="1" dirty="0">
                <a:latin typeface="+mj-lt"/>
                <a:cs typeface="Arial" panose="020B0604020202020204" pitchFamily="34" charset="0"/>
              </a:rPr>
              <a:t>Memory</a:t>
            </a:r>
            <a:endParaRPr lang="en-US" sz="2000" b="1" dirty="0">
              <a:latin typeface="+mj-lt"/>
              <a:cs typeface="Arial" panose="020B0604020202020204" pitchFamily="34" charset="0"/>
            </a:endParaRPr>
          </a:p>
        </p:txBody>
      </p:sp>
      <p:sp>
        <p:nvSpPr>
          <p:cNvPr id="38924" name="_s3084">
            <a:extLst>
              <a:ext uri="{FF2B5EF4-FFF2-40B4-BE49-F238E27FC236}">
                <a16:creationId xmlns:a16="http://schemas.microsoft.com/office/drawing/2014/main" id="{478B48BA-3673-4A56-9F80-6D292A4BE367}"/>
              </a:ext>
            </a:extLst>
          </p:cNvPr>
          <p:cNvSpPr>
            <a:spLocks noChangeArrowheads="1"/>
          </p:cNvSpPr>
          <p:nvPr/>
        </p:nvSpPr>
        <p:spPr bwMode="auto">
          <a:xfrm>
            <a:off x="7968128" y="5308064"/>
            <a:ext cx="1556873" cy="1421540"/>
          </a:xfrm>
          <a:prstGeom prst="roundRect">
            <a:avLst>
              <a:gd name="adj" fmla="val 16667"/>
            </a:avLst>
          </a:prstGeom>
          <a:solidFill>
            <a:srgbClr val="00FF0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latin typeface="+mj-lt"/>
                <a:cs typeface="Arial" panose="020B0604020202020204" pitchFamily="34" charset="0"/>
              </a:rPr>
              <a:t>O</a:t>
            </a:r>
            <a:r>
              <a:rPr lang="en-US" sz="2000" b="1" dirty="0" smtClean="0">
                <a:latin typeface="+mj-lt"/>
                <a:cs typeface="Arial" panose="020B0604020202020204" pitchFamily="34" charset="0"/>
              </a:rPr>
              <a:t>rthographic</a:t>
            </a:r>
            <a:endParaRPr lang="en-US" sz="2000" b="1" dirty="0">
              <a:latin typeface="+mj-lt"/>
              <a:cs typeface="Arial" panose="020B0604020202020204" pitchFamily="34" charset="0"/>
            </a:endParaRPr>
          </a:p>
          <a:p>
            <a:pPr algn="ctr">
              <a:defRPr/>
            </a:pPr>
            <a:r>
              <a:rPr lang="en-US" sz="2000" b="1" dirty="0">
                <a:latin typeface="+mj-lt"/>
                <a:cs typeface="Arial" panose="020B0604020202020204" pitchFamily="34" charset="0"/>
              </a:rPr>
              <a:t>processing</a:t>
            </a:r>
          </a:p>
        </p:txBody>
      </p:sp>
      <p:sp>
        <p:nvSpPr>
          <p:cNvPr id="19471" name="Line Callout 2 2"/>
          <p:cNvSpPr>
            <a:spLocks/>
          </p:cNvSpPr>
          <p:nvPr/>
        </p:nvSpPr>
        <p:spPr bwMode="auto">
          <a:xfrm>
            <a:off x="9048750" y="3984626"/>
            <a:ext cx="914400" cy="460375"/>
          </a:xfrm>
          <a:prstGeom prst="borderCallout2">
            <a:avLst>
              <a:gd name="adj1" fmla="val 18750"/>
              <a:gd name="adj2" fmla="val -8333"/>
              <a:gd name="adj3" fmla="val 18750"/>
              <a:gd name="adj4" fmla="val -16667"/>
              <a:gd name="adj5" fmla="val 89338"/>
              <a:gd name="adj6" fmla="val -94944"/>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buFontTx/>
              <a:buNone/>
            </a:pPr>
            <a:endParaRPr lang="en-AU" altLang="en-US" sz="2400">
              <a:solidFill>
                <a:srgbClr val="663300"/>
              </a:solidFill>
            </a:endParaRPr>
          </a:p>
        </p:txBody>
      </p:sp>
      <p:sp>
        <p:nvSpPr>
          <p:cNvPr id="4" name="Line Callout 2 3">
            <a:extLst>
              <a:ext uri="{FF2B5EF4-FFF2-40B4-BE49-F238E27FC236}">
                <a16:creationId xmlns:a16="http://schemas.microsoft.com/office/drawing/2014/main" id="{D3864302-EBDC-46C6-AD12-26FB853930DD}"/>
              </a:ext>
            </a:extLst>
          </p:cNvPr>
          <p:cNvSpPr/>
          <p:nvPr/>
        </p:nvSpPr>
        <p:spPr bwMode="auto">
          <a:xfrm rot="192786" flipH="1">
            <a:off x="4590457" y="503371"/>
            <a:ext cx="5296534" cy="2866112"/>
          </a:xfrm>
          <a:prstGeom prst="borderCallout2">
            <a:avLst>
              <a:gd name="adj1" fmla="val 20402"/>
              <a:gd name="adj2" fmla="val -2117"/>
              <a:gd name="adj3" fmla="val 137399"/>
              <a:gd name="adj4" fmla="val -3287"/>
              <a:gd name="adj5" fmla="val 136491"/>
              <a:gd name="adj6" fmla="val -2462"/>
            </a:avLst>
          </a:prstGeom>
          <a:solidFill>
            <a:srgbClr val="66FF33"/>
          </a:solidFill>
          <a:ln w="3175" cap="flat" cmpd="sng" algn="ctr">
            <a:solidFill>
              <a:schemeClr val="tx1"/>
            </a:solidFill>
            <a:prstDash val="solid"/>
            <a:round/>
            <a:headEnd type="none" w="med" len="med"/>
            <a:tailEnd type="none" w="med" len="med"/>
          </a:ln>
          <a:effectLst>
            <a:innerShdw blurRad="63500" dist="50800" dir="13500000">
              <a:prstClr val="black">
                <a:alpha val="50000"/>
              </a:prstClr>
            </a:innerShdw>
          </a:effectLst>
          <a:scene3d>
            <a:camera prst="perspectiveHeroicExtremeLeftFacing"/>
            <a:lightRig rig="threePt" dir="t"/>
          </a:scene3d>
        </p:spPr>
        <p:txBody>
          <a:bodyPr wrap="square">
            <a:spAutoFit/>
          </a:bodyPr>
          <a:lstStyle/>
          <a:p>
            <a:pPr>
              <a:defRPr/>
            </a:pPr>
            <a:r>
              <a:rPr lang="en-AU" dirty="0">
                <a:latin typeface="+mj-lt"/>
                <a:cs typeface="Arial" panose="020B0604020202020204" pitchFamily="34" charset="0"/>
              </a:rPr>
              <a:t>The capacity to rapidly and accurately form images of the individual letters and spelling patterns of our language in memory. This includes letter  form and orientation, common letter combinations and syllable types.</a:t>
            </a:r>
          </a:p>
          <a:p>
            <a:pPr>
              <a:defRPr/>
            </a:pPr>
            <a:endParaRPr lang="en-AU" dirty="0">
              <a:latin typeface="+mj-lt"/>
              <a:cs typeface="Arial" panose="020B0604020202020204" pitchFamily="34" charset="0"/>
            </a:endParaRPr>
          </a:p>
          <a:p>
            <a:pPr>
              <a:defRPr/>
            </a:pPr>
            <a:r>
              <a:rPr lang="en-AU" dirty="0">
                <a:latin typeface="+mj-lt"/>
                <a:cs typeface="Arial" panose="020B0604020202020204" pitchFamily="34" charset="0"/>
              </a:rPr>
              <a:t>Does a word</a:t>
            </a:r>
          </a:p>
          <a:p>
            <a:pPr>
              <a:defRPr/>
            </a:pPr>
            <a:r>
              <a:rPr lang="en-AU" dirty="0">
                <a:latin typeface="+mj-lt"/>
                <a:cs typeface="Arial" panose="020B0604020202020204" pitchFamily="34" charset="0"/>
              </a:rPr>
              <a:t> look right …</a:t>
            </a:r>
            <a:r>
              <a:rPr lang="en-AU" b="1" dirty="0">
                <a:solidFill>
                  <a:srgbClr val="FF0000"/>
                </a:solidFill>
                <a:latin typeface="+mj-lt"/>
                <a:cs typeface="Arial" panose="020B0604020202020204" pitchFamily="34" charset="0"/>
              </a:rPr>
              <a:t>smoke</a:t>
            </a:r>
            <a:r>
              <a:rPr lang="en-AU" dirty="0">
                <a:solidFill>
                  <a:srgbClr val="FF0000"/>
                </a:solidFill>
                <a:latin typeface="+mj-lt"/>
                <a:cs typeface="Arial" panose="020B0604020202020204" pitchFamily="34" charset="0"/>
              </a:rPr>
              <a:t> </a:t>
            </a:r>
            <a:r>
              <a:rPr lang="en-AU" dirty="0">
                <a:latin typeface="+mj-lt"/>
                <a:cs typeface="Arial" panose="020B0604020202020204" pitchFamily="34" charset="0"/>
              </a:rPr>
              <a:t>and </a:t>
            </a:r>
            <a:r>
              <a:rPr lang="en-AU" b="1" dirty="0" err="1">
                <a:solidFill>
                  <a:srgbClr val="FF0000"/>
                </a:solidFill>
                <a:latin typeface="+mj-lt"/>
                <a:cs typeface="Arial" panose="020B0604020202020204" pitchFamily="34" charset="0"/>
              </a:rPr>
              <a:t>smoak</a:t>
            </a:r>
            <a:r>
              <a:rPr lang="en-AU" dirty="0">
                <a:latin typeface="+mj-lt"/>
                <a:cs typeface="Arial" panose="020B0604020202020204" pitchFamily="34" charset="0"/>
              </a:rPr>
              <a:t>?</a:t>
            </a:r>
          </a:p>
          <a:p>
            <a:pPr>
              <a:defRPr/>
            </a:pPr>
            <a:r>
              <a:rPr lang="en-AU" dirty="0">
                <a:latin typeface="+mj-lt"/>
                <a:cs typeface="Arial" panose="020B0604020202020204" pitchFamily="34" charset="0"/>
              </a:rPr>
              <a:t>Only a stable orthographic image of the word smoke will help as both are phonologically right</a:t>
            </a:r>
          </a:p>
        </p:txBody>
      </p:sp>
      <p:sp>
        <p:nvSpPr>
          <p:cNvPr id="21" name="Line Callout 2 20">
            <a:extLst>
              <a:ext uri="{FF2B5EF4-FFF2-40B4-BE49-F238E27FC236}">
                <a16:creationId xmlns:a16="http://schemas.microsoft.com/office/drawing/2014/main" id="{93FB592A-C21D-4EA5-B97C-61083682AAA4}"/>
              </a:ext>
            </a:extLst>
          </p:cNvPr>
          <p:cNvSpPr/>
          <p:nvPr/>
        </p:nvSpPr>
        <p:spPr bwMode="auto">
          <a:xfrm flipH="1">
            <a:off x="4770648" y="3854834"/>
            <a:ext cx="4277680" cy="1323439"/>
          </a:xfrm>
          <a:prstGeom prst="borderCallout2">
            <a:avLst>
              <a:gd name="adj1" fmla="val 101799"/>
              <a:gd name="adj2" fmla="val 45902"/>
              <a:gd name="adj3" fmla="val 108677"/>
              <a:gd name="adj4" fmla="val 49070"/>
              <a:gd name="adj5" fmla="val 121286"/>
              <a:gd name="adj6" fmla="val 57096"/>
            </a:avLst>
          </a:prstGeom>
          <a:solidFill>
            <a:srgbClr val="0099FF"/>
          </a:solidFill>
          <a:ln w="3175" cap="flat" cmpd="sng" algn="ctr">
            <a:solidFill>
              <a:schemeClr val="tx1"/>
            </a:solidFill>
            <a:prstDash val="solid"/>
            <a:round/>
            <a:headEnd type="none" w="med" len="med"/>
            <a:tailEnd type="none" w="med" len="med"/>
          </a:ln>
          <a:effectLst>
            <a:innerShdw blurRad="63500" dist="50800" dir="13500000">
              <a:prstClr val="black">
                <a:alpha val="50000"/>
              </a:prstClr>
            </a:innerShdw>
          </a:effectLst>
          <a:scene3d>
            <a:camera prst="perspectiveHeroicExtremeLeftFacing"/>
            <a:lightRig rig="threePt" dir="t"/>
          </a:scene3d>
        </p:spPr>
        <p:txBody>
          <a:bodyPr>
            <a:spAutoFit/>
          </a:bodyPr>
          <a:lstStyle/>
          <a:p>
            <a:pPr>
              <a:defRPr/>
            </a:pPr>
            <a:r>
              <a:rPr lang="en-AU" sz="2000" dirty="0">
                <a:solidFill>
                  <a:schemeClr val="bg1"/>
                </a:solidFill>
                <a:cs typeface="Arial" panose="020B0604020202020204" pitchFamily="34" charset="0"/>
              </a:rPr>
              <a:t>The remembering of instructions or bits of information (including phonemes) given in the auditory mode (the sound recorder in your head)</a:t>
            </a:r>
          </a:p>
        </p:txBody>
      </p:sp>
      <p:sp>
        <p:nvSpPr>
          <p:cNvPr id="22" name="Line Callout 2 21">
            <a:extLst>
              <a:ext uri="{FF2B5EF4-FFF2-40B4-BE49-F238E27FC236}">
                <a16:creationId xmlns:a16="http://schemas.microsoft.com/office/drawing/2014/main" id="{2E3652DF-835B-43F8-9176-3B5B2608EAC1}"/>
              </a:ext>
            </a:extLst>
          </p:cNvPr>
          <p:cNvSpPr/>
          <p:nvPr/>
        </p:nvSpPr>
        <p:spPr bwMode="auto">
          <a:xfrm rot="21265816">
            <a:off x="1578350" y="1266657"/>
            <a:ext cx="4182686" cy="1323439"/>
          </a:xfrm>
          <a:prstGeom prst="borderCallout2">
            <a:avLst>
              <a:gd name="adj1" fmla="val 14706"/>
              <a:gd name="adj2" fmla="val -2320"/>
              <a:gd name="adj3" fmla="val 30333"/>
              <a:gd name="adj4" fmla="val -13010"/>
              <a:gd name="adj5" fmla="val 305086"/>
              <a:gd name="adj6" fmla="val 24722"/>
            </a:avLst>
          </a:prstGeom>
          <a:solidFill>
            <a:srgbClr val="FF5050"/>
          </a:solidFill>
          <a:ln w="3175" cap="flat" cmpd="sng" algn="ctr">
            <a:solidFill>
              <a:schemeClr val="tx1"/>
            </a:solidFill>
            <a:prstDash val="solid"/>
            <a:round/>
            <a:headEnd type="none" w="med" len="med"/>
            <a:tailEnd type="none" w="med" len="med"/>
          </a:ln>
          <a:effectLst>
            <a:innerShdw blurRad="63500" dist="50800" dir="13500000">
              <a:prstClr val="black">
                <a:alpha val="50000"/>
              </a:prstClr>
            </a:innerShdw>
          </a:effectLst>
          <a:scene3d>
            <a:camera prst="perspectiveContrastingRightFacing"/>
            <a:lightRig rig="threePt" dir="t"/>
          </a:scene3d>
        </p:spPr>
        <p:txBody>
          <a:bodyPr>
            <a:spAutoFit/>
          </a:bodyPr>
          <a:lstStyle/>
          <a:p>
            <a:pPr>
              <a:defRPr/>
            </a:pPr>
            <a:r>
              <a:rPr lang="en-AU" sz="2000" dirty="0">
                <a:solidFill>
                  <a:srgbClr val="FFFF00"/>
                </a:solidFill>
                <a:latin typeface="+mj-lt"/>
                <a:cs typeface="Arial" panose="020B0604020202020204" pitchFamily="34" charset="0"/>
              </a:rPr>
              <a:t>Ability to break words down into sounds, to hear the sounds and syllables, be able to discriminate these sounds, and to manipulate them</a:t>
            </a:r>
          </a:p>
        </p:txBody>
      </p:sp>
      <p:sp>
        <p:nvSpPr>
          <p:cNvPr id="23" name="Line Callout 2 22">
            <a:extLst>
              <a:ext uri="{FF2B5EF4-FFF2-40B4-BE49-F238E27FC236}">
                <a16:creationId xmlns:a16="http://schemas.microsoft.com/office/drawing/2014/main" id="{C9D54D96-7265-4874-807E-215E6833831B}"/>
              </a:ext>
            </a:extLst>
          </p:cNvPr>
          <p:cNvSpPr/>
          <p:nvPr/>
        </p:nvSpPr>
        <p:spPr bwMode="auto">
          <a:xfrm>
            <a:off x="1831827" y="3193115"/>
            <a:ext cx="3983560" cy="1323439"/>
          </a:xfrm>
          <a:prstGeom prst="borderCallout2">
            <a:avLst>
              <a:gd name="adj1" fmla="val 102390"/>
              <a:gd name="adj2" fmla="val 59550"/>
              <a:gd name="adj3" fmla="val 134485"/>
              <a:gd name="adj4" fmla="val 51124"/>
              <a:gd name="adj5" fmla="val 178047"/>
              <a:gd name="adj6" fmla="val 62741"/>
            </a:avLst>
          </a:prstGeom>
          <a:solidFill>
            <a:srgbClr val="FFFF00"/>
          </a:solidFill>
          <a:ln w="3175" cap="flat" cmpd="sng" algn="ctr">
            <a:solidFill>
              <a:schemeClr val="tx1"/>
            </a:solidFill>
            <a:prstDash val="solid"/>
            <a:round/>
            <a:headEnd type="none" w="med" len="med"/>
            <a:tailEnd type="none" w="med" len="med"/>
          </a:ln>
          <a:effectLst>
            <a:innerShdw blurRad="63500" dist="50800" dir="13500000">
              <a:prstClr val="black">
                <a:alpha val="50000"/>
              </a:prstClr>
            </a:innerShdw>
          </a:effectLst>
          <a:scene3d>
            <a:camera prst="perspectiveContrastingRightFacing"/>
            <a:lightRig rig="threePt" dir="t"/>
          </a:scene3d>
        </p:spPr>
        <p:txBody>
          <a:bodyPr>
            <a:spAutoFit/>
          </a:bodyPr>
          <a:lstStyle/>
          <a:p>
            <a:pPr>
              <a:defRPr/>
            </a:pPr>
            <a:r>
              <a:rPr lang="en-AU" sz="2000" dirty="0">
                <a:latin typeface="+mj-lt"/>
                <a:cs typeface="Arial" panose="020B0604020202020204" pitchFamily="34" charset="0"/>
              </a:rPr>
              <a:t>How fast objects, pictures, colours, letters or numbers can be recalled aloud - RAN time is a strong predictor about reading ability</a:t>
            </a:r>
          </a:p>
        </p:txBody>
      </p:sp>
    </p:spTree>
    <p:extLst>
      <p:ext uri="{BB962C8B-B14F-4D97-AF65-F5344CB8AC3E}">
        <p14:creationId xmlns:p14="http://schemas.microsoft.com/office/powerpoint/2010/main" val="31144779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sfn.org/skins/main/images/brainbriefings/bb_Feb2006_large.jpg"/>
          <p:cNvPicPr>
            <a:picLocks noChangeAspect="1" noChangeArrowheads="1"/>
          </p:cNvPicPr>
          <p:nvPr/>
        </p:nvPicPr>
        <p:blipFill>
          <a:blip r:embed="rId3" cstate="print"/>
          <a:srcRect/>
          <a:stretch>
            <a:fillRect/>
          </a:stretch>
        </p:blipFill>
        <p:spPr bwMode="auto">
          <a:xfrm>
            <a:off x="384628" y="1359490"/>
            <a:ext cx="3963440" cy="4934857"/>
          </a:xfrm>
          <a:prstGeom prst="rect">
            <a:avLst/>
          </a:prstGeom>
          <a:noFill/>
          <a:ln w="9525">
            <a:noFill/>
            <a:miter lim="800000"/>
            <a:headEnd/>
            <a:tailEnd/>
          </a:ln>
        </p:spPr>
      </p:pic>
      <p:sp>
        <p:nvSpPr>
          <p:cNvPr id="2" name="TextBox 1"/>
          <p:cNvSpPr txBox="1"/>
          <p:nvPr/>
        </p:nvSpPr>
        <p:spPr>
          <a:xfrm>
            <a:off x="4659086" y="1359490"/>
            <a:ext cx="6966857" cy="4893647"/>
          </a:xfrm>
          <a:prstGeom prst="rect">
            <a:avLst/>
          </a:prstGeom>
          <a:noFill/>
        </p:spPr>
        <p:txBody>
          <a:bodyPr wrap="square" rtlCol="0">
            <a:spAutoFit/>
          </a:bodyPr>
          <a:lstStyle/>
          <a:p>
            <a:r>
              <a:rPr lang="en-AU" sz="2400" dirty="0">
                <a:latin typeface="Calibri" panose="020F0502020204030204" pitchFamily="34" charset="0"/>
                <a:cs typeface="Calibri" panose="020F0502020204030204" pitchFamily="34" charset="0"/>
              </a:rPr>
              <a:t>The brain </a:t>
            </a:r>
            <a:r>
              <a:rPr lang="en-AU" sz="2400" dirty="0">
                <a:solidFill>
                  <a:srgbClr val="FF0000"/>
                </a:solidFill>
                <a:latin typeface="Calibri" panose="020F0502020204030204" pitchFamily="34" charset="0"/>
                <a:cs typeface="Calibri" panose="020F0502020204030204" pitchFamily="34" charset="0"/>
              </a:rPr>
              <a:t>is </a:t>
            </a:r>
            <a:r>
              <a:rPr lang="en-AU" sz="2400" dirty="0">
                <a:latin typeface="Calibri" panose="020F0502020204030204" pitchFamily="34" charset="0"/>
                <a:cs typeface="Calibri" panose="020F0502020204030204" pitchFamily="34" charset="0"/>
              </a:rPr>
              <a:t>prewired to learn to talk and understand language – there are structures </a:t>
            </a:r>
            <a:r>
              <a:rPr lang="en-AU" sz="2400" i="1" dirty="0">
                <a:latin typeface="Calibri" panose="020F0502020204030204" pitchFamily="34" charset="0"/>
                <a:cs typeface="Calibri" panose="020F0502020204030204" pitchFamily="34" charset="0"/>
              </a:rPr>
              <a:t>ready to go!</a:t>
            </a:r>
          </a:p>
          <a:p>
            <a:endParaRPr lang="en-AU" sz="2400" dirty="0">
              <a:latin typeface="Calibri" panose="020F0502020204030204" pitchFamily="34" charset="0"/>
              <a:cs typeface="Calibri" panose="020F0502020204030204" pitchFamily="34" charset="0"/>
            </a:endParaRPr>
          </a:p>
          <a:p>
            <a:r>
              <a:rPr lang="en-AU" sz="2400" b="1" dirty="0">
                <a:latin typeface="Calibri" panose="020F0502020204030204" pitchFamily="34" charset="0"/>
                <a:cs typeface="Calibri" panose="020F0502020204030204" pitchFamily="34" charset="0"/>
              </a:rPr>
              <a:t>BUT</a:t>
            </a:r>
          </a:p>
          <a:p>
            <a:endParaRPr lang="en-AU" sz="2400" dirty="0">
              <a:latin typeface="Calibri" panose="020F0502020204030204" pitchFamily="34" charset="0"/>
              <a:cs typeface="Calibri" panose="020F0502020204030204" pitchFamily="34" charset="0"/>
            </a:endParaRPr>
          </a:p>
          <a:p>
            <a:r>
              <a:rPr lang="en-AU" sz="2400" dirty="0">
                <a:latin typeface="Calibri" panose="020F0502020204030204" pitchFamily="34" charset="0"/>
                <a:cs typeface="Calibri" panose="020F0502020204030204" pitchFamily="34" charset="0"/>
              </a:rPr>
              <a:t>It was </a:t>
            </a:r>
            <a:r>
              <a:rPr lang="en-AU" sz="2400" b="1" u="sng" dirty="0">
                <a:solidFill>
                  <a:srgbClr val="FF0000"/>
                </a:solidFill>
                <a:latin typeface="Calibri" panose="020F0502020204030204" pitchFamily="34" charset="0"/>
                <a:cs typeface="Calibri" panose="020F0502020204030204" pitchFamily="34" charset="0"/>
              </a:rPr>
              <a:t>NEVER</a:t>
            </a:r>
            <a:r>
              <a:rPr lang="en-AU" sz="2400" dirty="0">
                <a:latin typeface="Calibri" panose="020F0502020204030204" pitchFamily="34" charset="0"/>
                <a:cs typeface="Calibri" panose="020F0502020204030204" pitchFamily="34" charset="0"/>
              </a:rPr>
              <a:t> built for reading</a:t>
            </a:r>
          </a:p>
          <a:p>
            <a:endParaRPr lang="en-AU" sz="2400" dirty="0">
              <a:latin typeface="Calibri" panose="020F0502020204030204" pitchFamily="34" charset="0"/>
              <a:cs typeface="Calibri" panose="020F0502020204030204" pitchFamily="34" charset="0"/>
            </a:endParaRPr>
          </a:p>
          <a:p>
            <a:r>
              <a:rPr lang="en-AU" sz="2400" dirty="0">
                <a:latin typeface="Calibri" panose="020F0502020204030204" pitchFamily="34" charset="0"/>
                <a:cs typeface="Calibri" panose="020F0502020204030204" pitchFamily="34" charset="0"/>
              </a:rPr>
              <a:t>Reading acquisition is NOT a natural process – no reading regions exist</a:t>
            </a:r>
          </a:p>
          <a:p>
            <a:endParaRPr lang="en-AU" sz="2400" dirty="0">
              <a:latin typeface="Calibri" panose="020F0502020204030204" pitchFamily="34" charset="0"/>
              <a:cs typeface="Calibri" panose="020F0502020204030204" pitchFamily="34" charset="0"/>
            </a:endParaRPr>
          </a:p>
          <a:p>
            <a:r>
              <a:rPr lang="en-AU" sz="2400" dirty="0">
                <a:latin typeface="Calibri" panose="020F0502020204030204" pitchFamily="34" charset="0"/>
                <a:cs typeface="Calibri" panose="020F0502020204030204" pitchFamily="34" charset="0"/>
              </a:rPr>
              <a:t>From an evolutionary standpoint, EVERY brain learns to read anew, painstakingly, – from scratch through </a:t>
            </a:r>
            <a:r>
              <a:rPr lang="en-AU" sz="2400" b="1" i="1" dirty="0">
                <a:latin typeface="Calibri" panose="020F0502020204030204" pitchFamily="34" charset="0"/>
                <a:cs typeface="Calibri" panose="020F0502020204030204" pitchFamily="34" charset="0"/>
              </a:rPr>
              <a:t>neuronal recycling </a:t>
            </a:r>
            <a:r>
              <a:rPr lang="en-AU" sz="2400" dirty="0">
                <a:latin typeface="Calibri" panose="020F0502020204030204" pitchFamily="34" charset="0"/>
                <a:cs typeface="Calibri" panose="020F0502020204030204" pitchFamily="34" charset="0"/>
              </a:rPr>
              <a:t>(Wolf 2007)</a:t>
            </a:r>
          </a:p>
        </p:txBody>
      </p:sp>
      <p:sp>
        <p:nvSpPr>
          <p:cNvPr id="3" name="TextBox 2"/>
          <p:cNvSpPr txBox="1"/>
          <p:nvPr/>
        </p:nvSpPr>
        <p:spPr>
          <a:xfrm>
            <a:off x="384628" y="353801"/>
            <a:ext cx="11488057" cy="707886"/>
          </a:xfrm>
          <a:prstGeom prst="rect">
            <a:avLst/>
          </a:prstGeom>
          <a:noFill/>
        </p:spPr>
        <p:txBody>
          <a:bodyPr wrap="square" rtlCol="0">
            <a:spAutoFit/>
          </a:bodyPr>
          <a:lstStyle/>
          <a:p>
            <a:r>
              <a:rPr lang="en-AU" sz="4000" b="1" dirty="0">
                <a:solidFill>
                  <a:srgbClr val="FF0000"/>
                </a:solidFill>
                <a:latin typeface="Calibri" panose="020F0502020204030204" pitchFamily="34" charset="0"/>
                <a:cs typeface="Calibri" panose="020F0502020204030204" pitchFamily="34" charset="0"/>
              </a:rPr>
              <a:t>Reading </a:t>
            </a:r>
            <a:r>
              <a:rPr lang="en-AU" sz="4000" b="1" dirty="0" smtClean="0">
                <a:solidFill>
                  <a:srgbClr val="FF0000"/>
                </a:solidFill>
                <a:latin typeface="Calibri" panose="020F0502020204030204" pitchFamily="34" charset="0"/>
                <a:cs typeface="Calibri" panose="020F0502020204030204" pitchFamily="34" charset="0"/>
              </a:rPr>
              <a:t>is </a:t>
            </a:r>
            <a:r>
              <a:rPr lang="en-AU" sz="4000" b="1" dirty="0">
                <a:solidFill>
                  <a:srgbClr val="FF0000"/>
                </a:solidFill>
                <a:latin typeface="Calibri" panose="020F0502020204030204" pitchFamily="34" charset="0"/>
                <a:cs typeface="Calibri" panose="020F0502020204030204" pitchFamily="34" charset="0"/>
              </a:rPr>
              <a:t>NOT natural – it’s a </a:t>
            </a:r>
            <a:r>
              <a:rPr lang="en-AU" sz="4000" b="1" dirty="0" smtClean="0">
                <a:solidFill>
                  <a:srgbClr val="FF0000"/>
                </a:solidFill>
                <a:latin typeface="Calibri" panose="020F0502020204030204" pitchFamily="34" charset="0"/>
                <a:cs typeface="Calibri" panose="020F0502020204030204" pitchFamily="34" charset="0"/>
              </a:rPr>
              <a:t>neural hack job </a:t>
            </a:r>
            <a:endParaRPr lang="en-AU"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46639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birminghammommy.com/wp-content/uploads/2010/02/iStock_000010053673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742" y="2895600"/>
            <a:ext cx="5826308" cy="39624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26" name="Picture 2" descr="LINKS | The Dyslexia Hu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46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morrisdailyherald.com/_internal/cimg!0/75qjniogn3v2vau5nsml3tpij526oza"/>
          <p:cNvPicPr>
            <a:picLocks noChangeAspect="1" noChangeArrowheads="1"/>
          </p:cNvPicPr>
          <p:nvPr/>
        </p:nvPicPr>
        <p:blipFill>
          <a:blip r:embed="rId2" cstate="print"/>
          <a:srcRect/>
          <a:stretch>
            <a:fillRect/>
          </a:stretch>
        </p:blipFill>
        <p:spPr bwMode="auto">
          <a:xfrm>
            <a:off x="6438900" y="373981"/>
            <a:ext cx="4019550" cy="3016919"/>
          </a:xfrm>
          <a:prstGeom prst="rect">
            <a:avLst/>
          </a:prstGeom>
          <a:noFill/>
          <a:effectLst>
            <a:softEdge rad="127000"/>
          </a:effectLst>
        </p:spPr>
      </p:pic>
      <p:pic>
        <p:nvPicPr>
          <p:cNvPr id="13314" name="Picture 2" descr="Image result for overcoming dyslex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363" y="714375"/>
            <a:ext cx="4014788" cy="53530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http://www.wired.com/images_blogs/wiredscience/images/2009/03/16/3081315619_2f263d9246_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578"/>
          <a:stretch/>
        </p:blipFill>
        <p:spPr bwMode="auto">
          <a:xfrm>
            <a:off x="6438900" y="3520525"/>
            <a:ext cx="4019550" cy="3108875"/>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570396" y="189831"/>
            <a:ext cx="1330325" cy="368300"/>
          </a:xfrm>
          <a:prstGeom prst="rect">
            <a:avLst/>
          </a:prstGeom>
        </p:spPr>
        <p:txBody>
          <a:bodyPr wrap="none">
            <a:spAutoFit/>
          </a:bodyPr>
          <a:lstStyle/>
          <a:p>
            <a:r>
              <a:rPr lang="en-AU" dirty="0">
                <a:solidFill>
                  <a:srgbClr val="000000"/>
                </a:solidFill>
                <a:latin typeface="Calibri" panose="020F0502020204030204" pitchFamily="34" charset="0"/>
              </a:rPr>
              <a:t>9:26:45 AM</a:t>
            </a:r>
            <a:r>
              <a:rPr lang="en-AU" dirty="0"/>
              <a:t> </a:t>
            </a:r>
          </a:p>
        </p:txBody>
      </p:sp>
    </p:spTree>
    <p:extLst>
      <p:ext uri="{BB962C8B-B14F-4D97-AF65-F5344CB8AC3E}">
        <p14:creationId xmlns:p14="http://schemas.microsoft.com/office/powerpoint/2010/main" val="29495415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journals.cambridge.org/fulltext_content/DPP/DPP20_04/S0954579408000631_fig3g.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6" y="2190750"/>
            <a:ext cx="87884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descr="http://www.jyi.org/wp-content/uploads/fMRIFig1.png"/>
          <p:cNvPicPr>
            <a:picLocks noChangeAspect="1" noChangeArrowheads="1"/>
          </p:cNvPicPr>
          <p:nvPr/>
        </p:nvPicPr>
        <p:blipFill>
          <a:blip r:embed="rId3">
            <a:extLst>
              <a:ext uri="{28A0092B-C50C-407E-A947-70E740481C1C}">
                <a14:useLocalDpi xmlns:a14="http://schemas.microsoft.com/office/drawing/2010/main" val="0"/>
              </a:ext>
            </a:extLst>
          </a:blip>
          <a:srcRect l="9007" t="8893" r="6932" b="17809"/>
          <a:stretch>
            <a:fillRect/>
          </a:stretch>
        </p:blipFill>
        <p:spPr bwMode="auto">
          <a:xfrm>
            <a:off x="7253289" y="342900"/>
            <a:ext cx="4631488"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3"/>
          <p:cNvSpPr txBox="1">
            <a:spLocks noChangeArrowheads="1"/>
          </p:cNvSpPr>
          <p:nvPr/>
        </p:nvSpPr>
        <p:spPr bwMode="auto">
          <a:xfrm>
            <a:off x="327026" y="161925"/>
            <a:ext cx="626427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2000" dirty="0">
                <a:latin typeface="Arial" panose="020B0604020202020204" pitchFamily="34" charset="0"/>
              </a:rPr>
              <a:t>Paying Attention to Reading: The Neurobiology of Reading and Dyslexia</a:t>
            </a:r>
          </a:p>
          <a:p>
            <a:pPr eaLnBrk="1" hangingPunct="1">
              <a:spcBef>
                <a:spcPct val="0"/>
              </a:spcBef>
              <a:buFontTx/>
              <a:buNone/>
            </a:pPr>
            <a:r>
              <a:rPr lang="en-AU" altLang="en-US" sz="2000" dirty="0">
                <a:latin typeface="Arial" panose="020B0604020202020204" pitchFamily="34" charset="0"/>
              </a:rPr>
              <a:t>(</a:t>
            </a:r>
            <a:r>
              <a:rPr lang="en-AU" altLang="en-US" sz="2000" dirty="0" err="1">
                <a:latin typeface="Arial" panose="020B0604020202020204" pitchFamily="34" charset="0"/>
              </a:rPr>
              <a:t>Shaywitz</a:t>
            </a:r>
            <a:r>
              <a:rPr lang="en-AU" altLang="en-US" sz="2000" dirty="0">
                <a:latin typeface="Arial" panose="020B0604020202020204" pitchFamily="34" charset="0"/>
              </a:rPr>
              <a:t> S.E  &amp; </a:t>
            </a:r>
            <a:r>
              <a:rPr lang="en-AU" altLang="en-US" sz="2000" dirty="0" err="1">
                <a:latin typeface="Arial" panose="020B0604020202020204" pitchFamily="34" charset="0"/>
              </a:rPr>
              <a:t>Shaywitz</a:t>
            </a:r>
            <a:r>
              <a:rPr lang="en-AU" altLang="en-US" sz="2000" dirty="0">
                <a:latin typeface="Arial" panose="020B0604020202020204" pitchFamily="34" charset="0"/>
              </a:rPr>
              <a:t> B.A.2008)</a:t>
            </a:r>
          </a:p>
          <a:p>
            <a:pPr eaLnBrk="1" hangingPunct="1">
              <a:spcBef>
                <a:spcPct val="0"/>
              </a:spcBef>
              <a:buFontTx/>
              <a:buNone/>
            </a:pPr>
            <a:endParaRPr lang="en-AU" altLang="en-US" sz="1800" dirty="0">
              <a:latin typeface="Arial" panose="020B0604020202020204" pitchFamily="34" charset="0"/>
            </a:endParaRPr>
          </a:p>
          <a:p>
            <a:pPr eaLnBrk="1" hangingPunct="1">
              <a:spcBef>
                <a:spcPct val="0"/>
              </a:spcBef>
              <a:buFontTx/>
              <a:buNone/>
            </a:pPr>
            <a:r>
              <a:rPr lang="en-AU" altLang="en-US" sz="1200" b="1" dirty="0">
                <a:latin typeface="Arial" panose="020B0604020202020204" pitchFamily="34" charset="0"/>
              </a:rPr>
              <a:t>Development and Psychopathology</a:t>
            </a:r>
          </a:p>
          <a:p>
            <a:pPr eaLnBrk="1" hangingPunct="1">
              <a:spcBef>
                <a:spcPct val="0"/>
              </a:spcBef>
              <a:buFontTx/>
              <a:buNone/>
            </a:pPr>
            <a:r>
              <a:rPr lang="en-AU" altLang="en-US" sz="1200" dirty="0">
                <a:latin typeface="Arial" panose="020B0604020202020204" pitchFamily="34" charset="0"/>
              </a:rPr>
              <a:t>Volume 20 / Special Issue 04 / Fall 2008, pp 1329-1349</a:t>
            </a:r>
          </a:p>
          <a:p>
            <a:pPr eaLnBrk="1" hangingPunct="1">
              <a:spcBef>
                <a:spcPct val="0"/>
              </a:spcBef>
              <a:buFontTx/>
              <a:buNone/>
            </a:pPr>
            <a:r>
              <a:rPr lang="en-AU" altLang="en-US" sz="1200" dirty="0">
                <a:latin typeface="Arial" panose="020B0604020202020204" pitchFamily="34" charset="0"/>
              </a:rPr>
              <a:t>Copyright © Cambridge University Press 2008</a:t>
            </a:r>
          </a:p>
          <a:p>
            <a:pPr eaLnBrk="1" hangingPunct="1">
              <a:spcBef>
                <a:spcPct val="0"/>
              </a:spcBef>
              <a:buFontTx/>
              <a:buNone/>
            </a:pPr>
            <a:r>
              <a:rPr lang="en-AU" altLang="en-US" sz="1200" dirty="0">
                <a:latin typeface="Arial" panose="020B0604020202020204" pitchFamily="34" charset="0"/>
              </a:rPr>
              <a:t>Published online: 07 October 2008</a:t>
            </a:r>
          </a:p>
          <a:p>
            <a:pPr eaLnBrk="1" hangingPunct="1">
              <a:spcBef>
                <a:spcPct val="0"/>
              </a:spcBef>
              <a:buFontTx/>
              <a:buNone/>
            </a:pPr>
            <a:endParaRPr lang="en-AU" altLang="en-US" sz="1200" dirty="0">
              <a:latin typeface="Arial" panose="020B0604020202020204" pitchFamily="34" charset="0"/>
            </a:endParaRPr>
          </a:p>
        </p:txBody>
      </p:sp>
    </p:spTree>
    <p:extLst>
      <p:ext uri="{BB962C8B-B14F-4D97-AF65-F5344CB8AC3E}">
        <p14:creationId xmlns:p14="http://schemas.microsoft.com/office/powerpoint/2010/main" val="40268400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7457" y="238126"/>
            <a:ext cx="7543800" cy="584775"/>
          </a:xfrm>
          <a:prstGeom prst="rect">
            <a:avLst/>
          </a:prstGeom>
          <a:noFill/>
        </p:spPr>
        <p:txBody>
          <a:bodyPr wrap="square" rtlCol="0">
            <a:spAutoFit/>
          </a:bodyPr>
          <a:lstStyle/>
          <a:p>
            <a:r>
              <a:rPr lang="en-AU" sz="3200" dirty="0">
                <a:solidFill>
                  <a:srgbClr val="000000"/>
                </a:solidFill>
              </a:rPr>
              <a:t>Simple view of reading </a:t>
            </a:r>
            <a:r>
              <a:rPr lang="en-AU" dirty="0">
                <a:solidFill>
                  <a:srgbClr val="000000"/>
                </a:solidFill>
              </a:rPr>
              <a:t>(after Gough and </a:t>
            </a:r>
            <a:r>
              <a:rPr lang="en-AU" dirty="0" err="1">
                <a:solidFill>
                  <a:srgbClr val="000000"/>
                </a:solidFill>
              </a:rPr>
              <a:t>Tunmer</a:t>
            </a:r>
            <a:r>
              <a:rPr lang="en-AU" dirty="0">
                <a:solidFill>
                  <a:srgbClr val="000000"/>
                </a:solidFill>
              </a:rPr>
              <a:t> 1986)</a:t>
            </a:r>
          </a:p>
        </p:txBody>
      </p:sp>
      <p:pic>
        <p:nvPicPr>
          <p:cNvPr id="3" name="Picture 2"/>
          <p:cNvPicPr>
            <a:picLocks noChangeAspect="1"/>
          </p:cNvPicPr>
          <p:nvPr/>
        </p:nvPicPr>
        <p:blipFill>
          <a:blip r:embed="rId2"/>
          <a:stretch>
            <a:fillRect/>
          </a:stretch>
        </p:blipFill>
        <p:spPr>
          <a:xfrm>
            <a:off x="-550883" y="1219200"/>
            <a:ext cx="9035592" cy="5410200"/>
          </a:xfrm>
          <a:prstGeom prst="rect">
            <a:avLst/>
          </a:prstGeom>
        </p:spPr>
      </p:pic>
      <p:pic>
        <p:nvPicPr>
          <p:cNvPr id="2" name="Picture 1"/>
          <p:cNvPicPr>
            <a:picLocks noChangeAspect="1"/>
          </p:cNvPicPr>
          <p:nvPr/>
        </p:nvPicPr>
        <p:blipFill>
          <a:blip r:embed="rId3"/>
          <a:stretch>
            <a:fillRect/>
          </a:stretch>
        </p:blipFill>
        <p:spPr>
          <a:xfrm>
            <a:off x="4369901" y="4114800"/>
            <a:ext cx="2062163" cy="1507190"/>
          </a:xfrm>
          <a:prstGeom prst="rect">
            <a:avLst/>
          </a:prstGeom>
        </p:spPr>
      </p:pic>
      <p:pic>
        <p:nvPicPr>
          <p:cNvPr id="5" name="Picture 4"/>
          <p:cNvPicPr>
            <a:picLocks noChangeAspect="1"/>
          </p:cNvPicPr>
          <p:nvPr/>
        </p:nvPicPr>
        <p:blipFill>
          <a:blip r:embed="rId4"/>
          <a:stretch>
            <a:fillRect/>
          </a:stretch>
        </p:blipFill>
        <p:spPr>
          <a:xfrm>
            <a:off x="4369900" y="2232601"/>
            <a:ext cx="2038350" cy="1552575"/>
          </a:xfrm>
          <a:prstGeom prst="rect">
            <a:avLst/>
          </a:prstGeom>
        </p:spPr>
      </p:pic>
      <p:pic>
        <p:nvPicPr>
          <p:cNvPr id="6" name="Picture 5"/>
          <p:cNvPicPr>
            <a:picLocks noChangeAspect="1"/>
          </p:cNvPicPr>
          <p:nvPr/>
        </p:nvPicPr>
        <p:blipFill>
          <a:blip r:embed="rId5"/>
          <a:stretch>
            <a:fillRect/>
          </a:stretch>
        </p:blipFill>
        <p:spPr>
          <a:xfrm>
            <a:off x="1899980" y="4114801"/>
            <a:ext cx="2028825" cy="1533525"/>
          </a:xfrm>
          <a:prstGeom prst="rect">
            <a:avLst/>
          </a:prstGeom>
        </p:spPr>
      </p:pic>
      <p:pic>
        <p:nvPicPr>
          <p:cNvPr id="7" name="Picture 6"/>
          <p:cNvPicPr>
            <a:picLocks noChangeAspect="1"/>
          </p:cNvPicPr>
          <p:nvPr/>
        </p:nvPicPr>
        <p:blipFill>
          <a:blip r:embed="rId6"/>
          <a:stretch>
            <a:fillRect/>
          </a:stretch>
        </p:blipFill>
        <p:spPr>
          <a:xfrm>
            <a:off x="1899979" y="2277051"/>
            <a:ext cx="2000250" cy="1533525"/>
          </a:xfrm>
          <a:prstGeom prst="rect">
            <a:avLst/>
          </a:prstGeom>
        </p:spPr>
      </p:pic>
      <p:grpSp>
        <p:nvGrpSpPr>
          <p:cNvPr id="10" name="Group 9"/>
          <p:cNvGrpSpPr/>
          <p:nvPr/>
        </p:nvGrpSpPr>
        <p:grpSpPr>
          <a:xfrm rot="1270754">
            <a:off x="531957" y="1432071"/>
            <a:ext cx="2210375" cy="1209140"/>
            <a:chOff x="941394" y="1414718"/>
            <a:chExt cx="3002144" cy="1409708"/>
          </a:xfrm>
        </p:grpSpPr>
        <p:sp>
          <p:nvSpPr>
            <p:cNvPr id="8" name="Down Arrow 7"/>
            <p:cNvSpPr/>
            <p:nvPr/>
          </p:nvSpPr>
          <p:spPr>
            <a:xfrm rot="16765387">
              <a:off x="1737612" y="618500"/>
              <a:ext cx="1409708" cy="3002144"/>
            </a:xfrm>
            <a:prstGeom prst="downArrow">
              <a:avLst>
                <a:gd name="adj1" fmla="val 55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1125788" y="1766124"/>
              <a:ext cx="2583569" cy="932957"/>
            </a:xfrm>
            <a:prstGeom prst="rect">
              <a:avLst/>
            </a:prstGeom>
            <a:noFill/>
          </p:spPr>
          <p:txBody>
            <a:bodyPr wrap="square" rtlCol="0">
              <a:spAutoFit/>
            </a:bodyPr>
            <a:lstStyle/>
            <a:p>
              <a:r>
                <a:rPr lang="en-AU" sz="2800" dirty="0" smtClean="0">
                  <a:solidFill>
                    <a:srgbClr val="FFFF00"/>
                  </a:solidFill>
                  <a:latin typeface="Stencil" panose="040409050D0802020404" pitchFamily="82" charset="0"/>
                </a:rPr>
                <a:t>DYSLEXIA</a:t>
              </a:r>
              <a:endParaRPr lang="en-AU" sz="2800" dirty="0">
                <a:solidFill>
                  <a:srgbClr val="FFFF00"/>
                </a:solidFill>
                <a:latin typeface="Stencil" panose="040409050D0802020404" pitchFamily="82" charset="0"/>
              </a:endParaRPr>
            </a:p>
            <a:p>
              <a:endParaRPr lang="en-AU" dirty="0"/>
            </a:p>
          </p:txBody>
        </p:sp>
      </p:grpSp>
      <p:sp>
        <p:nvSpPr>
          <p:cNvPr id="11" name="TextBox 10"/>
          <p:cNvSpPr txBox="1"/>
          <p:nvPr/>
        </p:nvSpPr>
        <p:spPr>
          <a:xfrm>
            <a:off x="8204733" y="1825417"/>
            <a:ext cx="3603682" cy="3970318"/>
          </a:xfrm>
          <a:prstGeom prst="rect">
            <a:avLst/>
          </a:prstGeom>
          <a:noFill/>
        </p:spPr>
        <p:txBody>
          <a:bodyPr wrap="square" rtlCol="0">
            <a:spAutoFit/>
          </a:bodyPr>
          <a:lstStyle/>
          <a:p>
            <a:r>
              <a:rPr lang="en-AU" sz="2800" dirty="0" smtClean="0"/>
              <a:t>Dyslexia is an </a:t>
            </a:r>
            <a:r>
              <a:rPr lang="en-AU" sz="2800" u="sng" dirty="0" smtClean="0"/>
              <a:t>unexpected</a:t>
            </a:r>
            <a:r>
              <a:rPr lang="en-AU" sz="2800" dirty="0" smtClean="0"/>
              <a:t> cluster of difficulties with the printed word.</a:t>
            </a:r>
          </a:p>
          <a:p>
            <a:endParaRPr lang="en-AU" sz="2800" dirty="0" smtClean="0"/>
          </a:p>
          <a:p>
            <a:r>
              <a:rPr lang="en-AU" sz="2800" i="1" dirty="0" smtClean="0">
                <a:solidFill>
                  <a:srgbClr val="FF0000"/>
                </a:solidFill>
                <a:latin typeface="Bookman Old Style" panose="02050604050505020204" pitchFamily="18" charset="0"/>
              </a:rPr>
              <a:t>Dyslexia masks intelligence and intelligence masks dyslexia. </a:t>
            </a:r>
            <a:endParaRPr lang="en-AU" sz="2800" i="1" dirty="0">
              <a:solidFill>
                <a:srgbClr val="FF0000"/>
              </a:solidFill>
              <a:latin typeface="Bookman Old Style" panose="02050604050505020204" pitchFamily="18" charset="0"/>
            </a:endParaRPr>
          </a:p>
        </p:txBody>
      </p:sp>
    </p:spTree>
    <p:extLst>
      <p:ext uri="{BB962C8B-B14F-4D97-AF65-F5344CB8AC3E}">
        <p14:creationId xmlns:p14="http://schemas.microsoft.com/office/powerpoint/2010/main" val="132974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277" y="599103"/>
            <a:ext cx="10972800" cy="1143000"/>
          </a:xfrm>
        </p:spPr>
        <p:txBody>
          <a:bodyPr>
            <a:normAutofit fontScale="90000"/>
          </a:bodyPr>
          <a:lstStyle/>
          <a:p>
            <a:pPr algn="ctr"/>
            <a:r>
              <a:rPr lang="en-AU" b="1" dirty="0" smtClean="0"/>
              <a:t>If a teacher’s core business is literacy then why didn’t I hear about some this in University?</a:t>
            </a:r>
            <a:endParaRPr lang="en-AU" b="1"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785" t="4731" r="7957"/>
          <a:stretch/>
        </p:blipFill>
        <p:spPr>
          <a:xfrm>
            <a:off x="3561197" y="2064775"/>
            <a:ext cx="4872960" cy="4232786"/>
          </a:xfrm>
          <a:prstGeom prst="rect">
            <a:avLst/>
          </a:prstGeom>
          <a:effectLst>
            <a:softEdge rad="63500"/>
          </a:effectLst>
        </p:spPr>
      </p:pic>
    </p:spTree>
    <p:extLst>
      <p:ext uri="{BB962C8B-B14F-4D97-AF65-F5344CB8AC3E}">
        <p14:creationId xmlns:p14="http://schemas.microsoft.com/office/powerpoint/2010/main" val="33930014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mark seidenberg"/>
          <p:cNvPicPr>
            <a:picLocks noChangeAspect="1" noChangeArrowheads="1"/>
          </p:cNvPicPr>
          <p:nvPr/>
        </p:nvPicPr>
        <p:blipFill rotWithShape="1">
          <a:blip r:embed="rId3">
            <a:extLst>
              <a:ext uri="{28A0092B-C50C-407E-A947-70E740481C1C}">
                <a14:useLocalDpi xmlns:a14="http://schemas.microsoft.com/office/drawing/2010/main" val="0"/>
              </a:ext>
            </a:extLst>
          </a:blip>
          <a:srcRect r="15305"/>
          <a:stretch/>
        </p:blipFill>
        <p:spPr bwMode="auto">
          <a:xfrm>
            <a:off x="602343" y="2099111"/>
            <a:ext cx="6720114" cy="44631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2343" y="464458"/>
            <a:ext cx="6720114" cy="1077218"/>
          </a:xfrm>
          <a:prstGeom prst="rect">
            <a:avLst/>
          </a:prstGeom>
          <a:noFill/>
        </p:spPr>
        <p:txBody>
          <a:bodyPr wrap="square" rtlCol="0">
            <a:spAutoFit/>
          </a:bodyPr>
          <a:lstStyle/>
          <a:p>
            <a:r>
              <a:rPr lang="en-AU" sz="3200" dirty="0"/>
              <a:t>Mark Seidenberg </a:t>
            </a:r>
            <a:r>
              <a:rPr lang="en-AU" sz="3200" dirty="0" smtClean="0"/>
              <a:t>PhD</a:t>
            </a:r>
          </a:p>
          <a:p>
            <a:r>
              <a:rPr lang="en-AU" sz="3200" dirty="0" smtClean="0"/>
              <a:t>Cognitive </a:t>
            </a:r>
            <a:r>
              <a:rPr lang="en-AU" sz="3200" dirty="0"/>
              <a:t>Neuroscientist </a:t>
            </a:r>
          </a:p>
        </p:txBody>
      </p:sp>
      <p:pic>
        <p:nvPicPr>
          <p:cNvPr id="5" name="Picture 2" descr="Image result for language at the speed of s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315" y="304801"/>
            <a:ext cx="4176485" cy="6257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752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7799" y="342900"/>
            <a:ext cx="6193971" cy="6172200"/>
          </a:xfrm>
        </p:spPr>
        <p:txBody>
          <a:bodyPr/>
          <a:lstStyle/>
          <a:p>
            <a:pPr marL="0" indent="0">
              <a:buNone/>
            </a:pPr>
            <a:r>
              <a:rPr lang="en-AU" dirty="0"/>
              <a:t>Teaching requires a professional model, like we have in medicine, law, engineering, accounting…where consistency of quality is created less by holding individual practitioners accountable and more by building a body of knowledge, carefully training people in their knowledge, requiring them to show expertise before they become licenced and then using their professions’ standards to guide their work (Jal Mehta – Harvard Graduate School of Education)</a:t>
            </a:r>
          </a:p>
          <a:p>
            <a:pPr marL="0" indent="0">
              <a:buNone/>
            </a:pPr>
            <a:r>
              <a:rPr lang="en-AU" dirty="0">
                <a:solidFill>
                  <a:srgbClr val="FF0000"/>
                </a:solidFill>
              </a:rPr>
              <a:t>Teacher education has focused on graduates </a:t>
            </a:r>
            <a:r>
              <a:rPr lang="en-AU" sz="2400" dirty="0">
                <a:solidFill>
                  <a:srgbClr val="FF0000"/>
                </a:solidFill>
              </a:rPr>
              <a:t>forming professional identities (253)</a:t>
            </a:r>
          </a:p>
          <a:p>
            <a:endParaRPr lang="en-AU" sz="2400" dirty="0"/>
          </a:p>
        </p:txBody>
      </p:sp>
      <p:pic>
        <p:nvPicPr>
          <p:cNvPr id="4" name="Picture 2" descr="Image result for language at the speed of s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458" y="300274"/>
            <a:ext cx="4176485" cy="6257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5571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4857" y="381000"/>
            <a:ext cx="6807200" cy="6223000"/>
          </a:xfrm>
        </p:spPr>
        <p:txBody>
          <a:bodyPr>
            <a:normAutofit/>
          </a:bodyPr>
          <a:lstStyle/>
          <a:p>
            <a:pPr marL="0" indent="0">
              <a:buNone/>
            </a:pPr>
            <a:r>
              <a:rPr lang="en-AU" dirty="0"/>
              <a:t>The distortions in how science functions in education reflect what happened when an isolated, inbred community of scholars and practitioners developed an arms’ length stance toward research. The field then turns out practitioners who lack the tools to evaluate what they are taught about issues such as how children learn to read. Absent these tools, they are forced to rely on personal experience, or the assurances of </a:t>
            </a:r>
            <a:r>
              <a:rPr lang="en-AU" dirty="0" smtClean="0"/>
              <a:t>authorities, </a:t>
            </a:r>
            <a:r>
              <a:rPr lang="en-AU" dirty="0"/>
              <a:t>whose reliability is difficult to assess. Or the treacherous Internet, where some experts teach the claims made in the </a:t>
            </a:r>
            <a:r>
              <a:rPr lang="en-AU" dirty="0" err="1"/>
              <a:t>Cmabridge</a:t>
            </a:r>
            <a:r>
              <a:rPr lang="en-AU" dirty="0"/>
              <a:t> reading hoax as true. </a:t>
            </a:r>
            <a:endParaRPr lang="en-AU" dirty="0" smtClean="0"/>
          </a:p>
          <a:p>
            <a:pPr marL="0" indent="0">
              <a:buNone/>
            </a:pPr>
            <a:r>
              <a:rPr lang="en-AU" dirty="0" smtClean="0"/>
              <a:t>(</a:t>
            </a:r>
            <a:r>
              <a:rPr lang="en-AU" dirty="0"/>
              <a:t>Seidenberg 1998:286)</a:t>
            </a:r>
          </a:p>
          <a:p>
            <a:endParaRPr lang="en-AU" sz="2200" dirty="0"/>
          </a:p>
          <a:p>
            <a:endParaRPr lang="en-AU" sz="2200" dirty="0"/>
          </a:p>
        </p:txBody>
      </p:sp>
      <p:pic>
        <p:nvPicPr>
          <p:cNvPr id="3074" name="Picture 2" descr="Image result for language at the speed of s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456" y="254000"/>
            <a:ext cx="4238255"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0580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s-media-cache-ak0.pinimg.com/736x/3f/40/6d/3f406d312688a2c5cf0a332df2bfef0e.jpg"/>
          <p:cNvPicPr>
            <a:picLocks noChangeAspect="1" noChangeArrowheads="1"/>
          </p:cNvPicPr>
          <p:nvPr/>
        </p:nvPicPr>
        <p:blipFill rotWithShape="1">
          <a:blip r:embed="rId3">
            <a:extLst>
              <a:ext uri="{28A0092B-C50C-407E-A947-70E740481C1C}">
                <a14:useLocalDpi xmlns:a14="http://schemas.microsoft.com/office/drawing/2010/main" val="0"/>
              </a:ext>
            </a:extLst>
          </a:blip>
          <a:srcRect l="16917"/>
          <a:stretch/>
        </p:blipFill>
        <p:spPr bwMode="auto">
          <a:xfrm>
            <a:off x="0" y="0"/>
            <a:ext cx="68295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105650" y="361950"/>
            <a:ext cx="4572000" cy="6229350"/>
          </a:xfrm>
        </p:spPr>
        <p:txBody>
          <a:bodyPr>
            <a:normAutofit lnSpcReduction="10000"/>
          </a:bodyPr>
          <a:lstStyle/>
          <a:p>
            <a:pPr marL="0" indent="0">
              <a:buNone/>
            </a:pPr>
            <a:r>
              <a:rPr lang="en-AU" sz="2400" dirty="0" smtClean="0"/>
              <a:t>Whole language and whole word approaches offer two things that structured literacy doesn’t, and this accounts somewhat for their widespread popularity:</a:t>
            </a:r>
          </a:p>
          <a:p>
            <a:r>
              <a:rPr lang="en-AU" sz="2400" b="1" dirty="0" smtClean="0">
                <a:solidFill>
                  <a:srgbClr val="FF0000"/>
                </a:solidFill>
              </a:rPr>
              <a:t>Ease</a:t>
            </a:r>
            <a:r>
              <a:rPr lang="en-AU" sz="2400" dirty="0" smtClean="0"/>
              <a:t>: Teachers do not have to have a great level of expertise to use these approaches, since they are based on children ‘discovering’ how written language works themselves.</a:t>
            </a:r>
          </a:p>
          <a:p>
            <a:r>
              <a:rPr lang="en-AU" sz="2400" b="1" dirty="0" smtClean="0">
                <a:solidFill>
                  <a:srgbClr val="FF0000"/>
                </a:solidFill>
              </a:rPr>
              <a:t>Absolution</a:t>
            </a:r>
            <a:r>
              <a:rPr lang="en-AU" sz="2400" dirty="0" smtClean="0"/>
              <a:t>: Children who make low or no progress in reading and writing are labelled within these approaches as having deficits beyond the teachers’ control, such as a language disorder or a social disadvantage</a:t>
            </a:r>
          </a:p>
          <a:p>
            <a:pPr marL="0" indent="0" algn="r">
              <a:buNone/>
            </a:pPr>
            <a:r>
              <a:rPr lang="en-AU" sz="2400" dirty="0" smtClean="0"/>
              <a:t>Stone (2019:6) “Reading for Life”</a:t>
            </a:r>
            <a:endParaRPr lang="en-AU" sz="2400" dirty="0"/>
          </a:p>
        </p:txBody>
      </p:sp>
      <p:pic>
        <p:nvPicPr>
          <p:cNvPr id="5" name="Picture 2" descr="Image result for reading for lif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4939" y="1880423"/>
            <a:ext cx="1562676" cy="2206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7351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3324-F49B-4DBE-8BE7-B819895E5359}"/>
              </a:ext>
            </a:extLst>
          </p:cNvPr>
          <p:cNvSpPr>
            <a:spLocks noGrp="1"/>
          </p:cNvSpPr>
          <p:nvPr>
            <p:ph type="title"/>
          </p:nvPr>
        </p:nvSpPr>
        <p:spPr>
          <a:xfrm>
            <a:off x="453571" y="422617"/>
            <a:ext cx="11070772" cy="667043"/>
          </a:xfrm>
        </p:spPr>
        <p:txBody>
          <a:bodyPr>
            <a:normAutofit fontScale="90000"/>
          </a:bodyPr>
          <a:lstStyle/>
          <a:p>
            <a:r>
              <a:rPr lang="en-AU" b="1" dirty="0" smtClean="0"/>
              <a:t>After seeing teaching informed by the </a:t>
            </a:r>
            <a:r>
              <a:rPr lang="en-AU" b="1" dirty="0" smtClean="0">
                <a:solidFill>
                  <a:srgbClr val="FF0000"/>
                </a:solidFill>
              </a:rPr>
              <a:t>REAL</a:t>
            </a:r>
            <a:r>
              <a:rPr lang="en-AU" b="1" dirty="0" smtClean="0"/>
              <a:t> science </a:t>
            </a:r>
            <a:endParaRPr lang="en-AU" b="1" dirty="0"/>
          </a:p>
        </p:txBody>
      </p:sp>
      <p:sp>
        <p:nvSpPr>
          <p:cNvPr id="3" name="Content Placeholder 2">
            <a:extLst>
              <a:ext uri="{FF2B5EF4-FFF2-40B4-BE49-F238E27FC236}">
                <a16:creationId xmlns:a16="http://schemas.microsoft.com/office/drawing/2014/main" id="{344026FC-B55F-4FDC-9F49-714946021554}"/>
              </a:ext>
            </a:extLst>
          </p:cNvPr>
          <p:cNvSpPr>
            <a:spLocks noGrp="1"/>
          </p:cNvSpPr>
          <p:nvPr>
            <p:ph idx="1"/>
          </p:nvPr>
        </p:nvSpPr>
        <p:spPr>
          <a:xfrm>
            <a:off x="562429" y="1335314"/>
            <a:ext cx="10961914" cy="1901372"/>
          </a:xfrm>
        </p:spPr>
        <p:txBody>
          <a:bodyPr>
            <a:normAutofit/>
          </a:bodyPr>
          <a:lstStyle/>
          <a:p>
            <a:pPr marL="0" indent="0">
              <a:buNone/>
            </a:pPr>
            <a:r>
              <a:rPr lang="en-AU" dirty="0"/>
              <a:t>You </a:t>
            </a:r>
            <a:r>
              <a:rPr lang="en-AU" dirty="0" smtClean="0"/>
              <a:t>might feel confused, angry, indignant, uneasy, conflicted, distressed … people often do…..</a:t>
            </a:r>
          </a:p>
          <a:p>
            <a:pPr marL="0" indent="0">
              <a:buNone/>
            </a:pPr>
            <a:endParaRPr lang="en-AU" dirty="0" smtClean="0"/>
          </a:p>
          <a:p>
            <a:pPr marL="0" indent="0">
              <a:buNone/>
            </a:pPr>
            <a:r>
              <a:rPr lang="en-AU" dirty="0" smtClean="0"/>
              <a:t>“when we know better, we do better”</a:t>
            </a:r>
            <a:endParaRPr lang="en-AU" dirty="0"/>
          </a:p>
        </p:txBody>
      </p:sp>
      <p:pic>
        <p:nvPicPr>
          <p:cNvPr id="1026" name="Picture 2" descr="Image result for lawn bowls">
            <a:extLst>
              <a:ext uri="{FF2B5EF4-FFF2-40B4-BE49-F238E27FC236}">
                <a16:creationId xmlns:a16="http://schemas.microsoft.com/office/drawing/2014/main" id="{152EC690-04B6-40EF-BD7E-51D3043D9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54" y="3482340"/>
            <a:ext cx="6686550" cy="2845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74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mes, Contradiction, and ð¤: CHEERS TO ALL THE PEOPLE&#10; WHO CAN CHANGE THEIR MINDS&#10; WHEN PRESENTED WITH INFORMATION&#10; THAT CONTRADICTS THEIR BELIEFS&#10;ðð¼ðð¼ðð¼ðð¼ð"/>
          <p:cNvPicPr>
            <a:picLocks noChangeAspect="1" noChangeArrowheads="1"/>
          </p:cNvPicPr>
          <p:nvPr/>
        </p:nvPicPr>
        <p:blipFill rotWithShape="1">
          <a:blip r:embed="rId3">
            <a:extLst>
              <a:ext uri="{28A0092B-C50C-407E-A947-70E740481C1C}">
                <a14:useLocalDpi xmlns:a14="http://schemas.microsoft.com/office/drawing/2010/main" val="0"/>
              </a:ext>
            </a:extLst>
          </a:blip>
          <a:srcRect b="12071"/>
          <a:stretch/>
        </p:blipFill>
        <p:spPr bwMode="auto">
          <a:xfrm>
            <a:off x="573315" y="522514"/>
            <a:ext cx="5638800" cy="5791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44026FC-B55F-4FDC-9F49-714946021554}"/>
              </a:ext>
            </a:extLst>
          </p:cNvPr>
          <p:cNvSpPr>
            <a:spLocks noGrp="1"/>
          </p:cNvSpPr>
          <p:nvPr>
            <p:ph idx="1"/>
          </p:nvPr>
        </p:nvSpPr>
        <p:spPr>
          <a:xfrm>
            <a:off x="6473370" y="522514"/>
            <a:ext cx="5169989" cy="5791200"/>
          </a:xfrm>
        </p:spPr>
        <p:txBody>
          <a:bodyPr>
            <a:normAutofit lnSpcReduction="10000"/>
          </a:bodyPr>
          <a:lstStyle/>
          <a:p>
            <a:pPr marL="0" indent="0">
              <a:buNone/>
            </a:pPr>
            <a:r>
              <a:rPr lang="en-AU" dirty="0" smtClean="0"/>
              <a:t>You’re about to meet colleagues of yours who had these feelings not too long ago.</a:t>
            </a:r>
          </a:p>
          <a:p>
            <a:pPr marL="0" indent="0">
              <a:buNone/>
            </a:pPr>
            <a:endParaRPr lang="en-AU" sz="2000" dirty="0" smtClean="0"/>
          </a:p>
          <a:p>
            <a:pPr marL="0" indent="0">
              <a:buNone/>
            </a:pPr>
            <a:r>
              <a:rPr lang="en-AU" sz="2000" b="1" dirty="0"/>
              <a:t>Amy </a:t>
            </a:r>
            <a:r>
              <a:rPr lang="en-AU" sz="2000" b="1" dirty="0" smtClean="0"/>
              <a:t>Smith </a:t>
            </a:r>
            <a:r>
              <a:rPr lang="en-AU" sz="2000" dirty="0" smtClean="0"/>
              <a:t>– Angle Vale Primary School</a:t>
            </a:r>
            <a:endParaRPr lang="en-AU" sz="2000" dirty="0"/>
          </a:p>
          <a:p>
            <a:pPr marL="0" indent="0">
              <a:buNone/>
            </a:pPr>
            <a:r>
              <a:rPr lang="en-AU" sz="2000" b="1" dirty="0"/>
              <a:t>Anthea </a:t>
            </a:r>
            <a:r>
              <a:rPr lang="en-AU" sz="2000" b="1" dirty="0" err="1" smtClean="0"/>
              <a:t>Skoumbros</a:t>
            </a:r>
            <a:r>
              <a:rPr lang="en-AU" sz="2000" b="1" dirty="0" smtClean="0"/>
              <a:t> </a:t>
            </a:r>
            <a:r>
              <a:rPr lang="en-AU" sz="2000" dirty="0" smtClean="0"/>
              <a:t>– Salisbury Primary School</a:t>
            </a:r>
            <a:endParaRPr lang="en-AU" sz="2000" dirty="0"/>
          </a:p>
          <a:p>
            <a:pPr marL="0" indent="0">
              <a:buNone/>
            </a:pPr>
            <a:r>
              <a:rPr lang="en-AU" sz="2000" b="1" dirty="0" smtClean="0"/>
              <a:t>Carol </a:t>
            </a:r>
            <a:r>
              <a:rPr lang="en-AU" sz="2000" b="1" dirty="0"/>
              <a:t>Scerri </a:t>
            </a:r>
            <a:r>
              <a:rPr lang="en-AU" sz="2000" dirty="0"/>
              <a:t>– Salisbury Primary School</a:t>
            </a:r>
          </a:p>
          <a:p>
            <a:pPr marL="0" indent="0">
              <a:buNone/>
            </a:pPr>
            <a:r>
              <a:rPr lang="en-AU" sz="2000" b="1" dirty="0"/>
              <a:t>Ellen Broughton </a:t>
            </a:r>
            <a:r>
              <a:rPr lang="en-AU" sz="2000" dirty="0" smtClean="0"/>
              <a:t>– </a:t>
            </a:r>
            <a:r>
              <a:rPr lang="en-AU" sz="2000" dirty="0"/>
              <a:t>Salisbury Primary </a:t>
            </a:r>
            <a:r>
              <a:rPr lang="en-AU" sz="2000" dirty="0" smtClean="0"/>
              <a:t>School</a:t>
            </a:r>
            <a:endParaRPr lang="en-AU" sz="2000" dirty="0"/>
          </a:p>
          <a:p>
            <a:pPr marL="0" indent="0">
              <a:buNone/>
            </a:pPr>
            <a:r>
              <a:rPr lang="en-AU" sz="2000" b="1" dirty="0"/>
              <a:t>Jackie Harker </a:t>
            </a:r>
            <a:r>
              <a:rPr lang="en-AU" sz="2000" b="1" dirty="0" smtClean="0"/>
              <a:t>- </a:t>
            </a:r>
            <a:r>
              <a:rPr lang="en-AU" sz="2000" dirty="0" smtClean="0"/>
              <a:t>Angle </a:t>
            </a:r>
            <a:r>
              <a:rPr lang="en-AU" sz="2000" dirty="0"/>
              <a:t>Vale Primary </a:t>
            </a:r>
            <a:r>
              <a:rPr lang="en-AU" sz="2000" dirty="0" smtClean="0"/>
              <a:t>School</a:t>
            </a:r>
            <a:endParaRPr lang="en-AU" sz="2000" dirty="0"/>
          </a:p>
          <a:p>
            <a:pPr marL="0" indent="0">
              <a:buNone/>
            </a:pPr>
            <a:r>
              <a:rPr lang="en-AU" sz="2000" b="1" dirty="0" smtClean="0"/>
              <a:t>Jen </a:t>
            </a:r>
            <a:r>
              <a:rPr lang="en-AU" sz="2000" b="1" dirty="0"/>
              <a:t>Baird </a:t>
            </a:r>
            <a:r>
              <a:rPr lang="en-AU" sz="2000" dirty="0"/>
              <a:t>– Salisbury Primary School</a:t>
            </a:r>
          </a:p>
          <a:p>
            <a:pPr marL="0" indent="0">
              <a:buNone/>
            </a:pPr>
            <a:r>
              <a:rPr lang="en-AU" sz="2000" b="1" dirty="0" smtClean="0"/>
              <a:t>Kate Marschall </a:t>
            </a:r>
            <a:r>
              <a:rPr lang="en-AU" sz="2000" dirty="0" smtClean="0"/>
              <a:t>- Angle </a:t>
            </a:r>
            <a:r>
              <a:rPr lang="en-AU" sz="2000" dirty="0"/>
              <a:t>Vale Primary </a:t>
            </a:r>
            <a:r>
              <a:rPr lang="en-AU" sz="2000" dirty="0" smtClean="0"/>
              <a:t>School</a:t>
            </a:r>
          </a:p>
          <a:p>
            <a:pPr marL="0" indent="0">
              <a:buNone/>
            </a:pPr>
            <a:r>
              <a:rPr lang="en-AU" sz="2000" b="1" dirty="0" smtClean="0"/>
              <a:t>Kim Lester </a:t>
            </a:r>
            <a:r>
              <a:rPr lang="en-AU" sz="2000" dirty="0" smtClean="0"/>
              <a:t>– Salisbury Primary School</a:t>
            </a:r>
          </a:p>
          <a:p>
            <a:pPr marL="0" indent="0">
              <a:buNone/>
            </a:pPr>
            <a:r>
              <a:rPr lang="en-AU" sz="2000" b="1" dirty="0"/>
              <a:t>Sharon </a:t>
            </a:r>
            <a:r>
              <a:rPr lang="en-AU" sz="2000" b="1" dirty="0" smtClean="0"/>
              <a:t>Reed - </a:t>
            </a:r>
            <a:r>
              <a:rPr lang="en-AU" sz="2000" dirty="0"/>
              <a:t>Angle Vale Primary </a:t>
            </a:r>
            <a:r>
              <a:rPr lang="en-AU" sz="2000" dirty="0" smtClean="0"/>
              <a:t>School</a:t>
            </a:r>
            <a:endParaRPr lang="en-AU" sz="2000" dirty="0"/>
          </a:p>
          <a:p>
            <a:pPr marL="0" indent="0">
              <a:buNone/>
            </a:pPr>
            <a:r>
              <a:rPr lang="en-AU" sz="2000" b="1" dirty="0" smtClean="0"/>
              <a:t>Sharon Rich </a:t>
            </a:r>
            <a:r>
              <a:rPr lang="en-AU" sz="2000" dirty="0" smtClean="0"/>
              <a:t>- Angle </a:t>
            </a:r>
            <a:r>
              <a:rPr lang="en-AU" sz="2000" dirty="0"/>
              <a:t>Vale Primary </a:t>
            </a:r>
            <a:r>
              <a:rPr lang="en-AU" sz="2000" dirty="0" smtClean="0"/>
              <a:t>School</a:t>
            </a:r>
          </a:p>
          <a:p>
            <a:pPr marL="0" indent="0">
              <a:buNone/>
            </a:pPr>
            <a:r>
              <a:rPr lang="en-AU" sz="2000" b="1" dirty="0"/>
              <a:t>Tara King </a:t>
            </a:r>
            <a:r>
              <a:rPr lang="en-AU" sz="2000" dirty="0"/>
              <a:t>– Salisbury Primary School</a:t>
            </a:r>
          </a:p>
          <a:p>
            <a:pPr marL="0" indent="0">
              <a:buNone/>
            </a:pPr>
            <a:endParaRPr lang="en-AU" dirty="0" smtClean="0"/>
          </a:p>
          <a:p>
            <a:pPr marL="0" indent="0">
              <a:buNone/>
            </a:pPr>
            <a:endParaRPr lang="en-AU" dirty="0"/>
          </a:p>
        </p:txBody>
      </p:sp>
      <p:sp>
        <p:nvSpPr>
          <p:cNvPr id="2" name="Rectangle 1"/>
          <p:cNvSpPr/>
          <p:nvPr/>
        </p:nvSpPr>
        <p:spPr>
          <a:xfrm>
            <a:off x="10728052" y="154214"/>
            <a:ext cx="1330325" cy="368300"/>
          </a:xfrm>
          <a:prstGeom prst="rect">
            <a:avLst/>
          </a:prstGeom>
        </p:spPr>
        <p:txBody>
          <a:bodyPr wrap="none">
            <a:spAutoFit/>
          </a:bodyPr>
          <a:lstStyle/>
          <a:p>
            <a:r>
              <a:rPr lang="en-AU" dirty="0">
                <a:solidFill>
                  <a:srgbClr val="000000"/>
                </a:solidFill>
                <a:latin typeface="Calibri" panose="020F0502020204030204" pitchFamily="34" charset="0"/>
              </a:rPr>
              <a:t>9:34:55 AM</a:t>
            </a:r>
            <a:r>
              <a:rPr lang="en-AU" dirty="0"/>
              <a:t> </a:t>
            </a:r>
          </a:p>
        </p:txBody>
      </p:sp>
    </p:spTree>
    <p:extLst>
      <p:ext uri="{BB962C8B-B14F-4D97-AF65-F5344CB8AC3E}">
        <p14:creationId xmlns:p14="http://schemas.microsoft.com/office/powerpoint/2010/main" val="10050417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71014" y="1214922"/>
            <a:ext cx="8263709" cy="5334000"/>
            <a:chOff x="990600" y="1219200"/>
            <a:chExt cx="7701280" cy="4953000"/>
          </a:xfrm>
        </p:grpSpPr>
        <p:pic>
          <p:nvPicPr>
            <p:cNvPr id="2" name="Picture 1"/>
            <p:cNvPicPr>
              <a:picLocks noChangeAspect="1"/>
            </p:cNvPicPr>
            <p:nvPr/>
          </p:nvPicPr>
          <p:blipFill>
            <a:blip r:embed="rId3"/>
            <a:stretch>
              <a:fillRect/>
            </a:stretch>
          </p:blipFill>
          <p:spPr>
            <a:xfrm>
              <a:off x="990600" y="1295400"/>
              <a:ext cx="7701280" cy="4876800"/>
            </a:xfrm>
            <a:prstGeom prst="rect">
              <a:avLst/>
            </a:prstGeom>
          </p:spPr>
        </p:pic>
        <p:sp>
          <p:nvSpPr>
            <p:cNvPr id="3" name="Rectangle 2"/>
            <p:cNvSpPr/>
            <p:nvPr/>
          </p:nvSpPr>
          <p:spPr bwMode="auto">
            <a:xfrm>
              <a:off x="4724400" y="1219200"/>
              <a:ext cx="1828800" cy="457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grpSp>
      <p:sp>
        <p:nvSpPr>
          <p:cNvPr id="5" name="TextBox 4"/>
          <p:cNvSpPr txBox="1"/>
          <p:nvPr/>
        </p:nvSpPr>
        <p:spPr>
          <a:xfrm>
            <a:off x="359229" y="228600"/>
            <a:ext cx="9314160" cy="769441"/>
          </a:xfrm>
          <a:prstGeom prst="rect">
            <a:avLst/>
          </a:prstGeom>
          <a:noFill/>
        </p:spPr>
        <p:txBody>
          <a:bodyPr wrap="square" rtlCol="0">
            <a:spAutoFit/>
          </a:bodyPr>
          <a:lstStyle/>
          <a:p>
            <a:r>
              <a:rPr lang="en-AU" sz="4400" dirty="0">
                <a:solidFill>
                  <a:srgbClr val="0F00B7"/>
                </a:solidFill>
                <a:latin typeface="Calibri" panose="020F0502020204030204" pitchFamily="34" charset="0"/>
                <a:cs typeface="Calibri" panose="020F0502020204030204" pitchFamily="34" charset="0"/>
              </a:rPr>
              <a:t>Response to Intervention (RTI)</a:t>
            </a:r>
          </a:p>
        </p:txBody>
      </p:sp>
    </p:spTree>
    <p:extLst>
      <p:ext uri="{BB962C8B-B14F-4D97-AF65-F5344CB8AC3E}">
        <p14:creationId xmlns:p14="http://schemas.microsoft.com/office/powerpoint/2010/main" val="14317528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vinaire.files.wordpress.com/2013/12/words3.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3000" contrast="7000"/>
                    </a14:imgEffect>
                  </a14:imgLayer>
                </a14:imgProps>
              </a:ext>
              <a:ext uri="{28A0092B-C50C-407E-A947-70E740481C1C}">
                <a14:useLocalDpi xmlns:a14="http://schemas.microsoft.com/office/drawing/2010/main" val="0"/>
              </a:ext>
            </a:extLst>
          </a:blip>
          <a:srcRect b="7860"/>
          <a:stretch/>
        </p:blipFill>
        <p:spPr bwMode="auto">
          <a:xfrm>
            <a:off x="0" y="-26226"/>
            <a:ext cx="12438743" cy="76271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17161" y="220748"/>
            <a:ext cx="4869238" cy="1724166"/>
          </a:xfrm>
          <a:solidFill>
            <a:srgbClr val="FF0000"/>
          </a:solidFill>
          <a:ln>
            <a:noFill/>
          </a:ln>
          <a:effectLst>
            <a:outerShdw blurRad="317500" dist="1905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vert="horz" lIns="91440" tIns="45720" rIns="91440" bIns="45720" rtlCol="0">
            <a:noAutofit/>
          </a:bodyPr>
          <a:lstStyle/>
          <a:p>
            <a:pPr algn="ctr">
              <a:spcBef>
                <a:spcPts val="1000"/>
              </a:spcBef>
            </a:pPr>
            <a:r>
              <a:rPr lang="en-AU" sz="4200" dirty="0">
                <a:solidFill>
                  <a:schemeClr val="bg1"/>
                </a:solidFill>
                <a:effectLst>
                  <a:outerShdw blurRad="38100" dist="38100" dir="2700000" algn="tl">
                    <a:srgbClr val="000000">
                      <a:alpha val="43137"/>
                    </a:srgbClr>
                  </a:outerShdw>
                </a:effectLst>
                <a:latin typeface="Engravers MT" panose="02090707080505020304" pitchFamily="18" charset="0"/>
              </a:rPr>
              <a:t>Let’s sort something </a:t>
            </a:r>
            <a:br>
              <a:rPr lang="en-AU" sz="4200" dirty="0">
                <a:solidFill>
                  <a:schemeClr val="bg1"/>
                </a:solidFill>
                <a:effectLst>
                  <a:outerShdw blurRad="38100" dist="38100" dir="2700000" algn="tl">
                    <a:srgbClr val="000000">
                      <a:alpha val="43137"/>
                    </a:srgbClr>
                  </a:outerShdw>
                </a:effectLst>
                <a:latin typeface="Engravers MT" panose="02090707080505020304" pitchFamily="18" charset="0"/>
              </a:rPr>
            </a:br>
            <a:r>
              <a:rPr lang="en-AU" sz="4200" dirty="0">
                <a:solidFill>
                  <a:schemeClr val="bg1"/>
                </a:solidFill>
                <a:effectLst>
                  <a:outerShdw blurRad="38100" dist="38100" dir="2700000" algn="tl">
                    <a:srgbClr val="000000">
                      <a:alpha val="43137"/>
                    </a:srgbClr>
                  </a:outerShdw>
                </a:effectLst>
                <a:latin typeface="Engravers MT" panose="02090707080505020304" pitchFamily="18" charset="0"/>
              </a:rPr>
              <a:t>out man!</a:t>
            </a:r>
          </a:p>
        </p:txBody>
      </p:sp>
      <p:sp>
        <p:nvSpPr>
          <p:cNvPr id="3" name="Content Placeholder 2"/>
          <p:cNvSpPr>
            <a:spLocks noGrp="1"/>
          </p:cNvSpPr>
          <p:nvPr>
            <p:ph idx="1"/>
          </p:nvPr>
        </p:nvSpPr>
        <p:spPr>
          <a:xfrm>
            <a:off x="617160" y="2134659"/>
            <a:ext cx="4869239" cy="4532841"/>
          </a:xfr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outerShdw blurRad="317500" dist="1905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a:noAutofit/>
          </a:bodyPr>
          <a:lstStyle/>
          <a:p>
            <a:pPr marL="514350" indent="-514350">
              <a:buFont typeface="+mj-lt"/>
              <a:buAutoNum type="arabicPeriod"/>
            </a:pPr>
            <a:r>
              <a:rPr lang="en-AU" sz="3600" dirty="0" smtClean="0">
                <a:effectLst>
                  <a:outerShdw blurRad="38100" dist="38100" dir="2700000" algn="tl">
                    <a:srgbClr val="000000">
                      <a:alpha val="43137"/>
                    </a:srgbClr>
                  </a:outerShdw>
                </a:effectLst>
              </a:rPr>
              <a:t>Oral Language</a:t>
            </a:r>
          </a:p>
          <a:p>
            <a:pPr marL="514350" indent="-514350">
              <a:buFont typeface="+mj-lt"/>
              <a:buAutoNum type="arabicPeriod"/>
            </a:pPr>
            <a:r>
              <a:rPr lang="en-AU" sz="3600" dirty="0" smtClean="0">
                <a:solidFill>
                  <a:srgbClr val="FFFF00"/>
                </a:solidFill>
                <a:effectLst>
                  <a:outerShdw blurRad="38100" dist="38100" dir="2700000" algn="tl">
                    <a:srgbClr val="000000">
                      <a:alpha val="43137"/>
                    </a:srgbClr>
                  </a:outerShdw>
                </a:effectLst>
              </a:rPr>
              <a:t>Phonemic Awareness</a:t>
            </a:r>
          </a:p>
          <a:p>
            <a:pPr marL="514350" indent="-514350">
              <a:buFont typeface="+mj-lt"/>
              <a:buAutoNum type="arabicPeriod"/>
            </a:pPr>
            <a:r>
              <a:rPr lang="en-AU" sz="3600" dirty="0" smtClean="0">
                <a:solidFill>
                  <a:srgbClr val="FFFF00"/>
                </a:solidFill>
                <a:effectLst>
                  <a:outerShdw blurRad="38100" dist="38100" dir="2700000" algn="tl">
                    <a:srgbClr val="000000">
                      <a:alpha val="43137"/>
                    </a:srgbClr>
                  </a:outerShdw>
                </a:effectLst>
              </a:rPr>
              <a:t>Phonics </a:t>
            </a:r>
            <a:r>
              <a:rPr lang="en-AU" sz="2000" dirty="0" smtClean="0">
                <a:solidFill>
                  <a:srgbClr val="FFFF00"/>
                </a:solidFill>
                <a:effectLst>
                  <a:outerShdw blurRad="38100" dist="38100" dir="2700000" algn="tl">
                    <a:srgbClr val="000000">
                      <a:alpha val="43137"/>
                    </a:srgbClr>
                  </a:outerShdw>
                </a:effectLst>
              </a:rPr>
              <a:t>(structured, synthetic)</a:t>
            </a:r>
          </a:p>
          <a:p>
            <a:pPr marL="514350" indent="-514350">
              <a:buFont typeface="+mj-lt"/>
              <a:buAutoNum type="arabicPeriod"/>
            </a:pPr>
            <a:r>
              <a:rPr lang="en-AU" sz="3600" dirty="0" smtClean="0">
                <a:effectLst>
                  <a:outerShdw blurRad="38100" dist="38100" dir="2700000" algn="tl">
                    <a:srgbClr val="000000">
                      <a:alpha val="43137"/>
                    </a:srgbClr>
                  </a:outerShdw>
                </a:effectLst>
              </a:rPr>
              <a:t>Vocabulary</a:t>
            </a:r>
          </a:p>
          <a:p>
            <a:pPr marL="514350" indent="-514350">
              <a:buFont typeface="+mj-lt"/>
              <a:buAutoNum type="arabicPeriod"/>
            </a:pPr>
            <a:r>
              <a:rPr lang="en-AU" sz="3600" dirty="0" smtClean="0">
                <a:effectLst>
                  <a:outerShdw blurRad="38100" dist="38100" dir="2700000" algn="tl">
                    <a:srgbClr val="000000">
                      <a:alpha val="43137"/>
                    </a:srgbClr>
                  </a:outerShdw>
                </a:effectLst>
              </a:rPr>
              <a:t>Fluency</a:t>
            </a:r>
          </a:p>
          <a:p>
            <a:pPr marL="514350" indent="-514350">
              <a:buFont typeface="+mj-lt"/>
              <a:buAutoNum type="arabicPeriod"/>
            </a:pPr>
            <a:r>
              <a:rPr lang="en-AU" sz="3600" dirty="0" smtClean="0">
                <a:effectLst>
                  <a:outerShdw blurRad="38100" dist="38100" dir="2700000" algn="tl">
                    <a:srgbClr val="000000">
                      <a:alpha val="43137"/>
                    </a:srgbClr>
                  </a:outerShdw>
                </a:effectLst>
              </a:rPr>
              <a:t>Comprehension</a:t>
            </a:r>
            <a:endParaRPr lang="en-AU" sz="3600" dirty="0">
              <a:effectLst>
                <a:outerShdw blurRad="38100" dist="38100" dir="2700000" algn="tl">
                  <a:srgbClr val="000000">
                    <a:alpha val="43137"/>
                  </a:srgbClr>
                </a:outerShdw>
              </a:effectLst>
            </a:endParaRPr>
          </a:p>
        </p:txBody>
      </p:sp>
      <p:pic>
        <p:nvPicPr>
          <p:cNvPr id="1026" name="Picture 2" descr="Crown Jewel | Bejeweled Wiki | Fand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48437">
            <a:off x="3395601" y="4640157"/>
            <a:ext cx="1107405" cy="11325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02825" y="2248960"/>
            <a:ext cx="5944032" cy="4401205"/>
          </a:xfrm>
          <a:prstGeom prst="rect">
            <a:avLst/>
          </a:prstGeom>
          <a:solidFill>
            <a:schemeClr val="bg1"/>
          </a:solidFill>
          <a:effectLst>
            <a:outerShdw blurRad="317500" dist="190500" dir="2700000" algn="tl" rotWithShape="0">
              <a:prstClr val="black">
                <a:alpha val="40000"/>
              </a:prstClr>
            </a:outerShdw>
          </a:effectLst>
        </p:spPr>
        <p:txBody>
          <a:bodyPr wrap="square" rtlCol="0">
            <a:spAutoFit/>
          </a:bodyPr>
          <a:lstStyle/>
          <a:p>
            <a:r>
              <a:rPr lang="en-AU" sz="2000" b="1" dirty="0" smtClean="0"/>
              <a:t>Fluency</a:t>
            </a:r>
            <a:r>
              <a:rPr lang="en-AU" sz="2000" dirty="0" smtClean="0"/>
              <a:t> is the direct result of the number of words you have stored your </a:t>
            </a:r>
            <a:r>
              <a:rPr lang="en-AU" sz="2000" b="1" dirty="0" smtClean="0">
                <a:solidFill>
                  <a:srgbClr val="FF0000"/>
                </a:solidFill>
              </a:rPr>
              <a:t>sight word </a:t>
            </a:r>
            <a:r>
              <a:rPr lang="en-AU" sz="2000" dirty="0" smtClean="0"/>
              <a:t>bank (orthographic lexicon)                                         (30,000 – 70,000 words)</a:t>
            </a:r>
          </a:p>
          <a:p>
            <a:endParaRPr lang="en-AU" sz="2000" dirty="0"/>
          </a:p>
          <a:p>
            <a:r>
              <a:rPr lang="en-AU" sz="2000" dirty="0" smtClean="0"/>
              <a:t>We permanently store words in the orthographic lexicon through a process called </a:t>
            </a:r>
            <a:r>
              <a:rPr lang="en-AU" sz="2000" b="1" i="1" dirty="0" smtClean="0"/>
              <a:t>Orthographic Mapping </a:t>
            </a:r>
            <a:r>
              <a:rPr lang="en-AU" sz="2000" dirty="0" smtClean="0"/>
              <a:t>(</a:t>
            </a:r>
            <a:r>
              <a:rPr lang="en-AU" sz="2000" dirty="0" err="1" smtClean="0"/>
              <a:t>Ehri</a:t>
            </a:r>
            <a:r>
              <a:rPr lang="en-AU" sz="2000" dirty="0" smtClean="0"/>
              <a:t>) </a:t>
            </a:r>
            <a:r>
              <a:rPr lang="en-AU" sz="2000" b="1" dirty="0" smtClean="0">
                <a:solidFill>
                  <a:srgbClr val="FF0000"/>
                </a:solidFill>
              </a:rPr>
              <a:t>Start learning NOW</a:t>
            </a:r>
          </a:p>
          <a:p>
            <a:endParaRPr lang="en-AU" sz="2000" dirty="0" smtClean="0"/>
          </a:p>
          <a:p>
            <a:r>
              <a:rPr lang="en-AU" sz="2000" dirty="0" smtClean="0"/>
              <a:t>Orthographic Mapping is absolutely, totally, literally dependent on high level Phoneme awareness skills (</a:t>
            </a:r>
            <a:r>
              <a:rPr lang="en-AU" sz="2000" i="1" dirty="0" smtClean="0"/>
              <a:t>phonemic proficiency</a:t>
            </a:r>
            <a:r>
              <a:rPr lang="en-AU" sz="2000" dirty="0" smtClean="0"/>
              <a:t>) and </a:t>
            </a:r>
            <a:r>
              <a:rPr lang="en-AU" sz="2000" i="1" dirty="0" smtClean="0"/>
              <a:t>phonic knowledge</a:t>
            </a:r>
            <a:r>
              <a:rPr lang="en-AU" sz="2000" dirty="0" smtClean="0"/>
              <a:t>. </a:t>
            </a:r>
          </a:p>
          <a:p>
            <a:endParaRPr lang="en-AU" sz="2000" dirty="0"/>
          </a:p>
          <a:p>
            <a:r>
              <a:rPr lang="en-AU" sz="2000" dirty="0" smtClean="0"/>
              <a:t>So, brains without </a:t>
            </a:r>
            <a:r>
              <a:rPr lang="en-AU" sz="2000" i="1" dirty="0" smtClean="0"/>
              <a:t>phonemic proficiency </a:t>
            </a:r>
            <a:r>
              <a:rPr lang="en-AU" sz="2000" dirty="0" smtClean="0"/>
              <a:t>and </a:t>
            </a:r>
            <a:r>
              <a:rPr lang="en-AU" sz="2000" i="1" dirty="0" smtClean="0"/>
              <a:t>phonic decoding</a:t>
            </a:r>
            <a:r>
              <a:rPr lang="en-AU" sz="2000" dirty="0" smtClean="0"/>
              <a:t> skills DO NOT store new words well. </a:t>
            </a:r>
            <a:endParaRPr lang="en-AU" sz="2000" dirty="0"/>
          </a:p>
        </p:txBody>
      </p:sp>
      <p:sp>
        <p:nvSpPr>
          <p:cNvPr id="10" name="Title 1"/>
          <p:cNvSpPr txBox="1">
            <a:spLocks/>
          </p:cNvSpPr>
          <p:nvPr/>
        </p:nvSpPr>
        <p:spPr>
          <a:xfrm>
            <a:off x="6102825" y="183167"/>
            <a:ext cx="5944032" cy="1906889"/>
          </a:xfrm>
          <a:prstGeom prst="rect">
            <a:avLst/>
          </a:prstGeom>
          <a:solidFill>
            <a:srgbClr val="FF0000"/>
          </a:solidFill>
          <a:ln>
            <a:noFill/>
          </a:ln>
          <a:effectLst>
            <a:outerShdw blurRad="317500" dist="1905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algn="ctr">
              <a:lnSpc>
                <a:spcPct val="90000"/>
              </a:lnSpc>
              <a:spcBef>
                <a:spcPts val="1000"/>
              </a:spcBef>
              <a:buNone/>
              <a:defRPr sz="4200">
                <a:solidFill>
                  <a:schemeClr val="bg1"/>
                </a:solidFill>
                <a:latin typeface="Engravers MT" panose="02090707080505020304" pitchFamily="18" charset="0"/>
              </a:defRPr>
            </a:lvl1pPr>
          </a:lstStyle>
          <a:p>
            <a:pPr>
              <a:spcBef>
                <a:spcPts val="0"/>
              </a:spcBef>
            </a:pPr>
            <a:r>
              <a:rPr lang="en-AU" sz="3200" dirty="0">
                <a:effectLst>
                  <a:outerShdw blurRad="38100" dist="38100" dir="2700000" algn="tl">
                    <a:srgbClr val="000000">
                      <a:alpha val="43137"/>
                    </a:srgbClr>
                  </a:outerShdw>
                </a:effectLst>
              </a:rPr>
              <a:t>Permanent </a:t>
            </a:r>
          </a:p>
          <a:p>
            <a:pPr>
              <a:spcBef>
                <a:spcPts val="0"/>
              </a:spcBef>
            </a:pPr>
            <a:r>
              <a:rPr lang="en-AU" sz="3200" dirty="0">
                <a:effectLst>
                  <a:outerShdw blurRad="38100" dist="38100" dir="2700000" algn="tl">
                    <a:srgbClr val="000000">
                      <a:alpha val="43137"/>
                    </a:srgbClr>
                  </a:outerShdw>
                </a:effectLst>
              </a:rPr>
              <a:t>word storage is the name of the game</a:t>
            </a:r>
          </a:p>
        </p:txBody>
      </p:sp>
      <p:sp>
        <p:nvSpPr>
          <p:cNvPr id="9" name="Striped Right Arrow 8"/>
          <p:cNvSpPr/>
          <p:nvPr/>
        </p:nvSpPr>
        <p:spPr>
          <a:xfrm>
            <a:off x="5159806" y="407582"/>
            <a:ext cx="1483196" cy="1350498"/>
          </a:xfrm>
          <a:prstGeom prst="stripedRightArrow">
            <a:avLst>
              <a:gd name="adj1" fmla="val 50000"/>
              <a:gd name="adj2" fmla="val 46875"/>
            </a:avLst>
          </a:prstGeom>
          <a:solidFill>
            <a:schemeClr val="tx1">
              <a:lumMod val="85000"/>
              <a:lumOff val="1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9328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fade">
                                      <p:cBhvr>
                                        <p:cTn id="18" dur="5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500"/>
                                        <p:tgtEl>
                                          <p:spTgt spid="3">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026"/>
                                        </p:tgtEl>
                                        <p:attrNameLst>
                                          <p:attrName>style.visibility</p:attrName>
                                        </p:attrNameLst>
                                      </p:cBhvr>
                                      <p:to>
                                        <p:strVal val="visible"/>
                                      </p:to>
                                    </p:set>
                                    <p:anim calcmode="lin" valueType="num">
                                      <p:cBhvr additive="base">
                                        <p:cTn id="53" dur="500" fill="hold"/>
                                        <p:tgtEl>
                                          <p:spTgt spid="1026"/>
                                        </p:tgtEl>
                                        <p:attrNameLst>
                                          <p:attrName>ppt_x</p:attrName>
                                        </p:attrNameLst>
                                      </p:cBhvr>
                                      <p:tavLst>
                                        <p:tav tm="0">
                                          <p:val>
                                            <p:strVal val="#ppt_x"/>
                                          </p:val>
                                        </p:tav>
                                        <p:tav tm="100000">
                                          <p:val>
                                            <p:strVal val="#ppt_x"/>
                                          </p:val>
                                        </p:tav>
                                      </p:tavLst>
                                    </p:anim>
                                    <p:anim calcmode="lin" valueType="num">
                                      <p:cBhvr additive="base">
                                        <p:cTn id="5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5" grpId="0" animBg="1"/>
      <p:bldP spid="10"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unchboxbag, alphabetspellinggame, digitalcraft, Wallpaper"/>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3817"/>
                    </a14:imgEffect>
                    <a14:imgEffect>
                      <a14:saturation sat="317000"/>
                    </a14:imgEffect>
                  </a14:imgLayer>
                </a14:imgProps>
              </a:ext>
              <a:ext uri="{28A0092B-C50C-407E-A947-70E740481C1C}">
                <a14:useLocalDpi xmlns:a14="http://schemas.microsoft.com/office/drawing/2010/main" val="0"/>
              </a:ext>
            </a:extLst>
          </a:blip>
          <a:srcRect t="13519" b="30836"/>
          <a:stretch/>
        </p:blipFill>
        <p:spPr bwMode="auto">
          <a:xfrm>
            <a:off x="-59067" y="-114300"/>
            <a:ext cx="12256156" cy="6972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28021" y="661172"/>
            <a:ext cx="3601456" cy="1384995"/>
          </a:xfrm>
          <a:prstGeom prst="rect">
            <a:avLst/>
          </a:prstGeom>
          <a:solidFill>
            <a:srgbClr val="000000"/>
          </a:solidFill>
          <a:effectLst>
            <a:outerShdw blurRad="50800" dist="38100" dir="5400000" algn="t" rotWithShape="0">
              <a:prstClr val="black">
                <a:alpha val="40000"/>
              </a:prstClr>
            </a:outerShdw>
          </a:effectLst>
        </p:spPr>
        <p:txBody>
          <a:bodyPr wrap="square" rtlCol="0">
            <a:spAutoFit/>
          </a:bodyPr>
          <a:lstStyle/>
          <a:p>
            <a:pPr algn="ctr"/>
            <a:r>
              <a:rPr lang="en-AU" sz="2400" b="1" dirty="0">
                <a:solidFill>
                  <a:schemeClr val="accent1">
                    <a:lumMod val="60000"/>
                    <a:lumOff val="40000"/>
                  </a:schemeClr>
                </a:solidFill>
              </a:rPr>
              <a:t>Wave 1</a:t>
            </a:r>
          </a:p>
          <a:p>
            <a:pPr algn="ctr"/>
            <a:r>
              <a:rPr lang="en-AU" sz="2000" dirty="0">
                <a:solidFill>
                  <a:schemeClr val="bg1"/>
                </a:solidFill>
              </a:rPr>
              <a:t>All </a:t>
            </a:r>
            <a:r>
              <a:rPr lang="en-AU" sz="2000" dirty="0" smtClean="0">
                <a:solidFill>
                  <a:schemeClr val="bg1"/>
                </a:solidFill>
              </a:rPr>
              <a:t>students</a:t>
            </a:r>
          </a:p>
          <a:p>
            <a:pPr algn="ctr"/>
            <a:r>
              <a:rPr lang="en-AU" sz="2000" dirty="0" smtClean="0">
                <a:solidFill>
                  <a:schemeClr val="bg1"/>
                </a:solidFill>
              </a:rPr>
              <a:t>all classrooms</a:t>
            </a:r>
            <a:endParaRPr lang="en-AU" sz="2000" dirty="0">
              <a:solidFill>
                <a:schemeClr val="bg1"/>
              </a:solidFill>
            </a:endParaRPr>
          </a:p>
          <a:p>
            <a:pPr algn="ctr"/>
            <a:endParaRPr lang="en-AU" sz="2000" dirty="0"/>
          </a:p>
        </p:txBody>
      </p:sp>
      <p:sp>
        <p:nvSpPr>
          <p:cNvPr id="11" name="TextBox 10"/>
          <p:cNvSpPr txBox="1"/>
          <p:nvPr/>
        </p:nvSpPr>
        <p:spPr>
          <a:xfrm>
            <a:off x="6564311" y="657792"/>
            <a:ext cx="3354389" cy="1384995"/>
          </a:xfrm>
          <a:prstGeom prst="rect">
            <a:avLst/>
          </a:prstGeom>
          <a:solidFill>
            <a:srgbClr val="000000"/>
          </a:solidFill>
          <a:effectLst>
            <a:outerShdw blurRad="50800" dist="38100" dir="5400000" algn="t" rotWithShape="0">
              <a:prstClr val="black">
                <a:alpha val="40000"/>
              </a:prstClr>
            </a:outerShdw>
          </a:effectLst>
        </p:spPr>
        <p:txBody>
          <a:bodyPr wrap="square" rtlCol="0">
            <a:spAutoFit/>
          </a:bodyPr>
          <a:lstStyle/>
          <a:p>
            <a:pPr algn="ctr"/>
            <a:r>
              <a:rPr lang="en-AU" sz="2400" b="1" dirty="0">
                <a:solidFill>
                  <a:schemeClr val="accent1">
                    <a:lumMod val="60000"/>
                    <a:lumOff val="40000"/>
                  </a:schemeClr>
                </a:solidFill>
              </a:rPr>
              <a:t>Wave 3 </a:t>
            </a:r>
          </a:p>
          <a:p>
            <a:pPr algn="ctr"/>
            <a:r>
              <a:rPr lang="en-AU" sz="2000" dirty="0">
                <a:solidFill>
                  <a:schemeClr val="bg1"/>
                </a:solidFill>
              </a:rPr>
              <a:t>Intensive Multisensory Intervention</a:t>
            </a:r>
          </a:p>
          <a:p>
            <a:pPr algn="ctr"/>
            <a:endParaRPr lang="en-AU" sz="2000" dirty="0"/>
          </a:p>
        </p:txBody>
      </p:sp>
      <p:sp>
        <p:nvSpPr>
          <p:cNvPr id="13" name="TextBox 12"/>
          <p:cNvSpPr txBox="1"/>
          <p:nvPr/>
        </p:nvSpPr>
        <p:spPr>
          <a:xfrm>
            <a:off x="6303965" y="2115473"/>
            <a:ext cx="1346199" cy="707886"/>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pPr algn="ctr"/>
            <a:r>
              <a:rPr lang="en-AU" sz="2000" b="1" dirty="0"/>
              <a:t>Alphabet work</a:t>
            </a:r>
            <a:endParaRPr lang="en-AU" sz="2000" dirty="0"/>
          </a:p>
        </p:txBody>
      </p:sp>
      <p:sp>
        <p:nvSpPr>
          <p:cNvPr id="14" name="TextBox 13"/>
          <p:cNvSpPr txBox="1"/>
          <p:nvPr/>
        </p:nvSpPr>
        <p:spPr>
          <a:xfrm>
            <a:off x="7928657" y="2136820"/>
            <a:ext cx="1930401" cy="707886"/>
          </a:xfrm>
          <a:prstGeom prst="rect">
            <a:avLst/>
          </a:prstGeom>
          <a:solidFill>
            <a:schemeClr val="bg1">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Phonological Awareness</a:t>
            </a:r>
            <a:endParaRPr lang="en-AU" sz="2000" dirty="0"/>
          </a:p>
        </p:txBody>
      </p:sp>
      <p:sp>
        <p:nvSpPr>
          <p:cNvPr id="33" name="TextBox 32"/>
          <p:cNvSpPr txBox="1"/>
          <p:nvPr/>
        </p:nvSpPr>
        <p:spPr>
          <a:xfrm>
            <a:off x="1884365" y="2115473"/>
            <a:ext cx="1346199" cy="707886"/>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pPr algn="ctr"/>
            <a:r>
              <a:rPr lang="en-AU" sz="2000" b="1" dirty="0"/>
              <a:t>Alphabet work</a:t>
            </a:r>
            <a:endParaRPr lang="en-AU" sz="2000" dirty="0"/>
          </a:p>
        </p:txBody>
      </p:sp>
      <p:sp>
        <p:nvSpPr>
          <p:cNvPr id="34" name="TextBox 33"/>
          <p:cNvSpPr txBox="1"/>
          <p:nvPr/>
        </p:nvSpPr>
        <p:spPr>
          <a:xfrm>
            <a:off x="3499077" y="2136820"/>
            <a:ext cx="1930401" cy="707886"/>
          </a:xfrm>
          <a:prstGeom prst="rect">
            <a:avLst/>
          </a:prstGeom>
          <a:solidFill>
            <a:schemeClr val="bg1">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Phonological Awareness</a:t>
            </a:r>
            <a:endParaRPr lang="en-AU" sz="2000" dirty="0"/>
          </a:p>
        </p:txBody>
      </p:sp>
      <p:grpSp>
        <p:nvGrpSpPr>
          <p:cNvPr id="9" name="Group 8"/>
          <p:cNvGrpSpPr/>
          <p:nvPr/>
        </p:nvGrpSpPr>
        <p:grpSpPr>
          <a:xfrm>
            <a:off x="7537534" y="2629042"/>
            <a:ext cx="2900175" cy="2734103"/>
            <a:chOff x="12620980" y="195692"/>
            <a:chExt cx="6350946" cy="5987273"/>
          </a:xfrm>
        </p:grpSpPr>
        <p:pic>
          <p:nvPicPr>
            <p:cNvPr id="10" name="Picture 2" descr="Image result for superm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20980" y="195692"/>
              <a:ext cx="5370708" cy="598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13223158" y="2228621"/>
              <a:ext cx="5748768" cy="1145773"/>
            </a:xfrm>
            <a:prstGeom prst="rect">
              <a:avLst/>
            </a:prstGeom>
            <a:noFill/>
          </p:spPr>
          <p:txBody>
            <a:bodyPr wrap="square" rtlCol="0">
              <a:spAutoFit/>
            </a:bodyPr>
            <a:lstStyle/>
            <a:p>
              <a:r>
                <a:rPr lang="en-AU" sz="2800" b="1" dirty="0" smtClean="0">
                  <a:solidFill>
                    <a:schemeClr val="bg1"/>
                  </a:solidFill>
                </a:rPr>
                <a:t>MSL</a:t>
              </a:r>
              <a:endParaRPr lang="en-AU" sz="2800" b="1" dirty="0">
                <a:solidFill>
                  <a:schemeClr val="bg1"/>
                </a:solidFill>
              </a:endParaRPr>
            </a:p>
          </p:txBody>
        </p:sp>
      </p:grpSp>
      <p:sp>
        <p:nvSpPr>
          <p:cNvPr id="2" name="TextBox 1"/>
          <p:cNvSpPr txBox="1"/>
          <p:nvPr/>
        </p:nvSpPr>
        <p:spPr>
          <a:xfrm>
            <a:off x="162560" y="5372138"/>
            <a:ext cx="11176000" cy="1323439"/>
          </a:xfrm>
          <a:prstGeom prst="rect">
            <a:avLst/>
          </a:prstGeom>
          <a:noFill/>
        </p:spPr>
        <p:txBody>
          <a:bodyPr wrap="square" rtlCol="0">
            <a:spAutoFit/>
          </a:bodyPr>
          <a:lstStyle/>
          <a:p>
            <a:r>
              <a:rPr lang="en-AU" sz="8000" dirty="0" smtClean="0"/>
              <a:t>Alphabet: </a:t>
            </a:r>
            <a:r>
              <a:rPr lang="en-AU" sz="8000" i="1" dirty="0" smtClean="0"/>
              <a:t>often assumed!</a:t>
            </a:r>
            <a:endParaRPr lang="en-AU" sz="8000" i="1" dirty="0"/>
          </a:p>
        </p:txBody>
      </p:sp>
    </p:spTree>
    <p:extLst>
      <p:ext uri="{BB962C8B-B14F-4D97-AF65-F5344CB8AC3E}">
        <p14:creationId xmlns:p14="http://schemas.microsoft.com/office/powerpoint/2010/main" val="143992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3"/>
                                        </p:tgtEl>
                                      </p:cBhvr>
                                      <p:by x="150000" y="150000"/>
                                    </p:animScale>
                                  </p:childTnLst>
                                </p:cTn>
                              </p:par>
                              <p:par>
                                <p:cTn id="7" presetID="6" presetClass="emph" presetSubtype="0" fill="hold" grpId="0" nodeType="withEffect">
                                  <p:stCondLst>
                                    <p:cond delay="0"/>
                                  </p:stCondLst>
                                  <p:childTnLst>
                                    <p:animScale>
                                      <p:cBhvr>
                                        <p:cTn id="8"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493343"/>
            <a:ext cx="10677525" cy="4154984"/>
          </a:xfrm>
          <a:prstGeom prst="rect">
            <a:avLst/>
          </a:prstGeom>
          <a:noFill/>
        </p:spPr>
        <p:txBody>
          <a:bodyPr wrap="square" rtlCol="0">
            <a:spAutoFit/>
          </a:bodyPr>
          <a:lstStyle/>
          <a:p>
            <a:r>
              <a:rPr lang="en-AU" sz="2400" b="1" dirty="0"/>
              <a:t>References: </a:t>
            </a:r>
            <a:endParaRPr lang="en-AU" sz="2400" dirty="0"/>
          </a:p>
          <a:p>
            <a:r>
              <a:rPr lang="en-US" sz="2400" dirty="0" err="1"/>
              <a:t>Foulin</a:t>
            </a:r>
            <a:r>
              <a:rPr lang="en-US" sz="2400" dirty="0"/>
              <a:t>, J.N. (2005). Why is letter-name knowledge such a good predictor of learning to read? </a:t>
            </a:r>
            <a:r>
              <a:rPr lang="en-US" sz="2400" i="1" dirty="0"/>
              <a:t>Reading and Writing. 18</a:t>
            </a:r>
            <a:r>
              <a:rPr lang="en-US" sz="2400" dirty="0"/>
              <a:t>, 129-155. </a:t>
            </a:r>
          </a:p>
          <a:p>
            <a:endParaRPr lang="en-US" sz="2400" dirty="0" smtClean="0"/>
          </a:p>
          <a:p>
            <a:r>
              <a:rPr lang="en-US" sz="2400" dirty="0" smtClean="0"/>
              <a:t>Jones</a:t>
            </a:r>
            <a:r>
              <a:rPr lang="en-US" sz="2400" dirty="0"/>
              <a:t>, C. &amp; </a:t>
            </a:r>
            <a:r>
              <a:rPr lang="en-US" sz="2400" dirty="0" err="1"/>
              <a:t>Reutzel</a:t>
            </a:r>
            <a:r>
              <a:rPr lang="en-US" sz="2400" dirty="0"/>
              <a:t>, D. R. (2012). Enhanced alphabet knowledge instruction: Exploring a change of frequency, focus, and distributed cycles of review. </a:t>
            </a:r>
            <a:r>
              <a:rPr lang="en-US" sz="2400" i="1" dirty="0"/>
              <a:t>Reading Psychology, 33, </a:t>
            </a:r>
            <a:r>
              <a:rPr lang="en-US" sz="2400" dirty="0"/>
              <a:t>448-464. </a:t>
            </a:r>
          </a:p>
          <a:p>
            <a:endParaRPr lang="en-US" sz="2400" dirty="0" smtClean="0"/>
          </a:p>
          <a:p>
            <a:r>
              <a:rPr lang="en-US" sz="2400" dirty="0" err="1" smtClean="0"/>
              <a:t>Piasta</a:t>
            </a:r>
            <a:r>
              <a:rPr lang="en-US" sz="2400" dirty="0"/>
              <a:t>, S. &amp; Wagner, R. (2010). Learning letter names and sounds: Effects of instruction, letter type, and phonological processing skill. </a:t>
            </a:r>
            <a:r>
              <a:rPr lang="en-US" sz="2400" i="1" dirty="0"/>
              <a:t>Journal of Experimental Child Psychology, 105, </a:t>
            </a:r>
            <a:r>
              <a:rPr lang="en-US" sz="2400" dirty="0"/>
              <a:t>324-344. </a:t>
            </a:r>
            <a:endParaRPr lang="en-AU" sz="2400" dirty="0"/>
          </a:p>
        </p:txBody>
      </p:sp>
      <p:sp>
        <p:nvSpPr>
          <p:cNvPr id="2" name="Title 1"/>
          <p:cNvSpPr>
            <a:spLocks noGrp="1"/>
          </p:cNvSpPr>
          <p:nvPr>
            <p:ph type="title"/>
          </p:nvPr>
        </p:nvSpPr>
        <p:spPr>
          <a:xfrm>
            <a:off x="914400" y="551410"/>
            <a:ext cx="10515600" cy="6038850"/>
          </a:xfrm>
          <a:solidFill>
            <a:schemeClr val="bg1"/>
          </a:solidFill>
        </p:spPr>
        <p:txBody>
          <a:bodyPr>
            <a:noAutofit/>
          </a:bodyPr>
          <a:lstStyle/>
          <a:p>
            <a:r>
              <a:rPr lang="en-US" sz="3200" b="1" dirty="0" smtClean="0"/>
              <a:t>The </a:t>
            </a:r>
            <a:r>
              <a:rPr lang="en-US" sz="3200" b="1" dirty="0"/>
              <a:t>Importance of Teaching Letter Names </a:t>
            </a:r>
            <a:r>
              <a:rPr lang="en-US" sz="3200" b="1" dirty="0" smtClean="0"/>
              <a:t>– Dr. Carol </a:t>
            </a:r>
            <a:r>
              <a:rPr lang="en-US" sz="3200" b="1" dirty="0" err="1" smtClean="0"/>
              <a:t>Tolman</a:t>
            </a:r>
            <a:r>
              <a:rPr lang="en-US" sz="3200" b="1" dirty="0" smtClean="0"/>
              <a:t/>
            </a:r>
            <a:br>
              <a:rPr lang="en-US" sz="3200" b="1" dirty="0" smtClean="0"/>
            </a:br>
            <a:r>
              <a:rPr lang="en-US" sz="3200" b="1" dirty="0"/>
              <a:t/>
            </a:r>
            <a:br>
              <a:rPr lang="en-US" sz="3200" b="1" dirty="0"/>
            </a:br>
            <a:r>
              <a:rPr lang="en-US" sz="3200" dirty="0" smtClean="0"/>
              <a:t>The </a:t>
            </a:r>
            <a:r>
              <a:rPr lang="en-US" sz="3200" dirty="0"/>
              <a:t>knowledge of letter names has been found to be the best predictor of future reading and spelling abilities for children as they enter school even when consideration is given to factors of phonological awareness and intelligence. Because of this research, it is often assumed that adequate focus is given to this important aspect of early literacy development. However, the importance of teaching letter-sound knowledge is sometimes seen as more important than letter-name instruction. Three current articles express why teaching letter naming should remain an important instructional focus. </a:t>
            </a:r>
            <a:endParaRPr lang="en-AU" sz="3200" dirty="0"/>
          </a:p>
        </p:txBody>
      </p:sp>
      <p:pic>
        <p:nvPicPr>
          <p:cNvPr id="5" name="Picture 4">
            <a:extLst>
              <a:ext uri="{FF2B5EF4-FFF2-40B4-BE49-F238E27FC236}">
                <a16:creationId xmlns:a16="http://schemas.microsoft.com/office/drawing/2014/main" id="{0BE43E55-D8D9-4B15-B4AC-C39CD750D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589916" y="3145428"/>
            <a:ext cx="6094232" cy="406282"/>
          </a:xfrm>
          <a:prstGeom prst="rect">
            <a:avLst/>
          </a:prstGeom>
        </p:spPr>
      </p:pic>
    </p:spTree>
    <p:extLst>
      <p:ext uri="{BB962C8B-B14F-4D97-AF65-F5344CB8AC3E}">
        <p14:creationId xmlns:p14="http://schemas.microsoft.com/office/powerpoint/2010/main" val="242795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37222"/>
            <a:ext cx="7772400" cy="1584175"/>
          </a:xfrm>
        </p:spPr>
        <p:txBody>
          <a:bodyPr/>
          <a:lstStyle/>
          <a:p>
            <a:r>
              <a:rPr lang="en-AU" dirty="0">
                <a:solidFill>
                  <a:srgbClr val="7030A0"/>
                </a:solidFill>
              </a:rPr>
              <a:t>ALPHABET ACTIVITIES</a:t>
            </a:r>
          </a:p>
        </p:txBody>
      </p:sp>
      <p:sp>
        <p:nvSpPr>
          <p:cNvPr id="3" name="Subtitle 2"/>
          <p:cNvSpPr>
            <a:spLocks noGrp="1"/>
          </p:cNvSpPr>
          <p:nvPr>
            <p:ph type="subTitle" idx="1"/>
          </p:nvPr>
        </p:nvSpPr>
        <p:spPr>
          <a:xfrm>
            <a:off x="1504950" y="2420213"/>
            <a:ext cx="9715500" cy="3975472"/>
          </a:xfrm>
        </p:spPr>
        <p:txBody>
          <a:bodyPr>
            <a:noAutofit/>
          </a:bodyPr>
          <a:lstStyle/>
          <a:p>
            <a:r>
              <a:rPr lang="en-AU" sz="3200" dirty="0">
                <a:solidFill>
                  <a:schemeClr val="accent1">
                    <a:lumMod val="50000"/>
                  </a:schemeClr>
                </a:solidFill>
              </a:rPr>
              <a:t>The dyslexic </a:t>
            </a:r>
            <a:r>
              <a:rPr lang="en-AU" sz="3200" dirty="0" smtClean="0">
                <a:solidFill>
                  <a:schemeClr val="accent1">
                    <a:lumMod val="50000"/>
                  </a:schemeClr>
                </a:solidFill>
              </a:rPr>
              <a:t>student </a:t>
            </a:r>
            <a:r>
              <a:rPr lang="en-AU" sz="3200" dirty="0">
                <a:solidFill>
                  <a:schemeClr val="accent1">
                    <a:lumMod val="50000"/>
                  </a:schemeClr>
                </a:solidFill>
              </a:rPr>
              <a:t>needs help in understanding that the letters in the </a:t>
            </a:r>
            <a:r>
              <a:rPr lang="en-AU" sz="3200" dirty="0">
                <a:solidFill>
                  <a:srgbClr val="FF0000"/>
                </a:solidFill>
              </a:rPr>
              <a:t>alphabet are symbols representing speech sounds which are ingredients of words</a:t>
            </a:r>
            <a:r>
              <a:rPr lang="en-AU" sz="3200" dirty="0">
                <a:solidFill>
                  <a:schemeClr val="accent1">
                    <a:lumMod val="50000"/>
                  </a:schemeClr>
                </a:solidFill>
              </a:rPr>
              <a:t>.  They are the tools of language and need to be learnt by name and in sequential order so they can be located if </a:t>
            </a:r>
            <a:r>
              <a:rPr lang="en-AU" sz="3200" dirty="0" smtClean="0">
                <a:solidFill>
                  <a:schemeClr val="accent1">
                    <a:lumMod val="50000"/>
                  </a:schemeClr>
                </a:solidFill>
              </a:rPr>
              <a:t>necessary</a:t>
            </a:r>
          </a:p>
          <a:p>
            <a:endParaRPr lang="en-AU" sz="3200" dirty="0">
              <a:solidFill>
                <a:schemeClr val="accent1">
                  <a:lumMod val="50000"/>
                </a:schemeClr>
              </a:solidFill>
            </a:endParaRPr>
          </a:p>
          <a:p>
            <a:r>
              <a:rPr lang="en-AU" sz="3200" b="1" dirty="0" smtClean="0">
                <a:solidFill>
                  <a:schemeClr val="accent1">
                    <a:lumMod val="50000"/>
                  </a:schemeClr>
                </a:solidFill>
              </a:rPr>
              <a:t>The Alphabetic Principle  </a:t>
            </a:r>
            <a:r>
              <a:rPr lang="en-AU" sz="3200" dirty="0" smtClean="0">
                <a:solidFill>
                  <a:schemeClr val="accent1">
                    <a:lumMod val="50000"/>
                  </a:schemeClr>
                </a:solidFill>
              </a:rPr>
              <a:t>- an insight not gained by many students with dyslexia</a:t>
            </a:r>
            <a:endParaRPr lang="en-AU" sz="3200" dirty="0">
              <a:solidFill>
                <a:schemeClr val="accent1">
                  <a:lumMod val="50000"/>
                </a:schemeClr>
              </a:solidFill>
            </a:endParaRPr>
          </a:p>
        </p:txBody>
      </p:sp>
      <p:pic>
        <p:nvPicPr>
          <p:cNvPr id="5" name="Picture 4">
            <a:extLst>
              <a:ext uri="{FF2B5EF4-FFF2-40B4-BE49-F238E27FC236}">
                <a16:creationId xmlns:a16="http://schemas.microsoft.com/office/drawing/2014/main" id="{0BE43E55-D8D9-4B15-B4AC-C39CD750D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589916" y="3145428"/>
            <a:ext cx="6094232" cy="406282"/>
          </a:xfrm>
          <a:prstGeom prst="rect">
            <a:avLst/>
          </a:prstGeom>
        </p:spPr>
      </p:pic>
    </p:spTree>
    <p:extLst>
      <p:ext uri="{BB962C8B-B14F-4D97-AF65-F5344CB8AC3E}">
        <p14:creationId xmlns:p14="http://schemas.microsoft.com/office/powerpoint/2010/main" val="23680916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solidFill>
                  <a:srgbClr val="FF0000"/>
                </a:solidFill>
              </a:rPr>
              <a:t>UPPER CASE LETTERS (to begin)</a:t>
            </a:r>
            <a:endParaRPr lang="en-AU" b="1" dirty="0">
              <a:solidFill>
                <a:srgbClr val="FF0000"/>
              </a:solidFill>
            </a:endParaRPr>
          </a:p>
        </p:txBody>
      </p:sp>
      <p:sp>
        <p:nvSpPr>
          <p:cNvPr id="3" name="Content Placeholder 2"/>
          <p:cNvSpPr>
            <a:spLocks noGrp="1"/>
          </p:cNvSpPr>
          <p:nvPr>
            <p:ph idx="1"/>
          </p:nvPr>
        </p:nvSpPr>
        <p:spPr>
          <a:xfrm>
            <a:off x="1504950" y="1918743"/>
            <a:ext cx="9848850" cy="4320480"/>
          </a:xfrm>
        </p:spPr>
        <p:txBody>
          <a:bodyPr>
            <a:normAutofit/>
          </a:bodyPr>
          <a:lstStyle/>
          <a:p>
            <a:pPr marL="0" indent="0">
              <a:buNone/>
            </a:pPr>
            <a:r>
              <a:rPr lang="en-AU" dirty="0" smtClean="0"/>
              <a:t>Upper Case </a:t>
            </a:r>
            <a:r>
              <a:rPr lang="en-AU" dirty="0"/>
              <a:t>letters are recommended for these activities because their shapes are less confusing</a:t>
            </a:r>
            <a:r>
              <a:rPr lang="en-AU" dirty="0" smtClean="0"/>
              <a:t>.</a:t>
            </a:r>
          </a:p>
          <a:p>
            <a:pPr marL="0" indent="0">
              <a:buNone/>
            </a:pPr>
            <a:endParaRPr lang="en-AU" dirty="0"/>
          </a:p>
          <a:p>
            <a:pPr marL="0" indent="0" algn="ctr">
              <a:buNone/>
            </a:pPr>
            <a:r>
              <a:rPr lang="en-AU" sz="4800" dirty="0">
                <a:solidFill>
                  <a:srgbClr val="7030A0"/>
                </a:solidFill>
              </a:rPr>
              <a:t>b d p q n </a:t>
            </a:r>
            <a:r>
              <a:rPr lang="en-AU" sz="4800" dirty="0" smtClean="0">
                <a:solidFill>
                  <a:srgbClr val="7030A0"/>
                </a:solidFill>
              </a:rPr>
              <a:t>u</a:t>
            </a:r>
          </a:p>
          <a:p>
            <a:pPr marL="0" indent="0" algn="ctr">
              <a:buNone/>
            </a:pPr>
            <a:endParaRPr lang="en-AU" sz="4800" dirty="0">
              <a:solidFill>
                <a:srgbClr val="7030A0"/>
              </a:solidFill>
            </a:endParaRPr>
          </a:p>
          <a:p>
            <a:pPr marL="0" indent="0">
              <a:buNone/>
            </a:pPr>
            <a:r>
              <a:rPr lang="en-AU" dirty="0"/>
              <a:t>Letters that do not have a recognisable right side are preferred to encourage the student to self correct when letters have been reversed.</a:t>
            </a:r>
          </a:p>
        </p:txBody>
      </p:sp>
      <p:pic>
        <p:nvPicPr>
          <p:cNvPr id="5" name="Picture 4">
            <a:extLst>
              <a:ext uri="{FF2B5EF4-FFF2-40B4-BE49-F238E27FC236}">
                <a16:creationId xmlns:a16="http://schemas.microsoft.com/office/drawing/2014/main" id="{0BE43E55-D8D9-4B15-B4AC-C39CD750D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589916" y="3145428"/>
            <a:ext cx="6094232" cy="406282"/>
          </a:xfrm>
          <a:prstGeom prst="rect">
            <a:avLst/>
          </a:prstGeom>
        </p:spPr>
      </p:pic>
    </p:spTree>
    <p:extLst>
      <p:ext uri="{BB962C8B-B14F-4D97-AF65-F5344CB8AC3E}">
        <p14:creationId xmlns:p14="http://schemas.microsoft.com/office/powerpoint/2010/main" val="3344896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620688"/>
            <a:ext cx="10153650" cy="1143000"/>
          </a:xfrm>
        </p:spPr>
        <p:txBody>
          <a:bodyPr>
            <a:normAutofit fontScale="90000"/>
          </a:bodyPr>
          <a:lstStyle/>
          <a:p>
            <a:r>
              <a:rPr lang="en-AU" sz="3600" b="1" dirty="0" smtClean="0">
                <a:solidFill>
                  <a:srgbClr val="7030A0"/>
                </a:solidFill>
              </a:rPr>
              <a:t>At Wave 3 the </a:t>
            </a:r>
            <a:r>
              <a:rPr lang="en-AU" sz="3600" b="1" dirty="0">
                <a:solidFill>
                  <a:srgbClr val="7030A0"/>
                </a:solidFill>
              </a:rPr>
              <a:t>Alphabet activities predictable and relaxing way to start the lesson and should be short in duration</a:t>
            </a:r>
          </a:p>
        </p:txBody>
      </p:sp>
      <p:sp>
        <p:nvSpPr>
          <p:cNvPr id="3" name="Content Placeholder 2"/>
          <p:cNvSpPr>
            <a:spLocks noGrp="1"/>
          </p:cNvSpPr>
          <p:nvPr>
            <p:ph idx="1"/>
          </p:nvPr>
        </p:nvSpPr>
        <p:spPr>
          <a:xfrm>
            <a:off x="1314450" y="1972934"/>
            <a:ext cx="10363200" cy="4525963"/>
          </a:xfrm>
        </p:spPr>
        <p:txBody>
          <a:bodyPr>
            <a:normAutofit/>
          </a:bodyPr>
          <a:lstStyle/>
          <a:p>
            <a:pPr marL="0" indent="0">
              <a:buNone/>
            </a:pPr>
            <a:r>
              <a:rPr lang="en-AU" dirty="0">
                <a:solidFill>
                  <a:srgbClr val="FF0000"/>
                </a:solidFill>
              </a:rPr>
              <a:t>Learning outcomes:</a:t>
            </a:r>
          </a:p>
          <a:p>
            <a:r>
              <a:rPr lang="en-AU" dirty="0"/>
              <a:t>Familiarization of the names and shapes of the letters</a:t>
            </a:r>
          </a:p>
          <a:p>
            <a:r>
              <a:rPr lang="en-AU" dirty="0"/>
              <a:t>Ability to recite in sequence the alphabet.</a:t>
            </a:r>
          </a:p>
          <a:p>
            <a:r>
              <a:rPr lang="en-AU" dirty="0"/>
              <a:t>Appreciate the position of each letter in the alphabet – find missing letters and go backwards and forwards from any letter.</a:t>
            </a:r>
          </a:p>
          <a:p>
            <a:r>
              <a:rPr lang="en-AU" dirty="0"/>
              <a:t>Understand the concept of accent on syllables.</a:t>
            </a:r>
          </a:p>
          <a:p>
            <a:pPr marL="0" indent="0">
              <a:buNone/>
            </a:pPr>
            <a:endParaRPr lang="en-AU" sz="4000" dirty="0" smtClean="0"/>
          </a:p>
          <a:p>
            <a:pPr marL="0" indent="0">
              <a:buNone/>
            </a:pPr>
            <a:r>
              <a:rPr lang="en-AU" sz="4000" dirty="0" smtClean="0">
                <a:solidFill>
                  <a:srgbClr val="FF0000"/>
                </a:solidFill>
              </a:rPr>
              <a:t>Exercise </a:t>
            </a:r>
            <a:r>
              <a:rPr lang="en-AU" sz="4000" dirty="0">
                <a:solidFill>
                  <a:srgbClr val="FF0000"/>
                </a:solidFill>
              </a:rPr>
              <a:t>and learn memory strategies</a:t>
            </a:r>
          </a:p>
        </p:txBody>
      </p:sp>
      <p:pic>
        <p:nvPicPr>
          <p:cNvPr id="4" name="Picture 3">
            <a:extLst>
              <a:ext uri="{FF2B5EF4-FFF2-40B4-BE49-F238E27FC236}">
                <a16:creationId xmlns:a16="http://schemas.microsoft.com/office/drawing/2014/main" id="{0BE43E55-D8D9-4B15-B4AC-C39CD750D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589916" y="3145428"/>
            <a:ext cx="6094232" cy="406282"/>
          </a:xfrm>
          <a:prstGeom prst="rect">
            <a:avLst/>
          </a:prstGeom>
        </p:spPr>
      </p:pic>
      <p:sp>
        <p:nvSpPr>
          <p:cNvPr id="5" name="Rectangle 4"/>
          <p:cNvSpPr/>
          <p:nvPr/>
        </p:nvSpPr>
        <p:spPr>
          <a:xfrm>
            <a:off x="10586162" y="147765"/>
            <a:ext cx="1330325" cy="368300"/>
          </a:xfrm>
          <a:prstGeom prst="rect">
            <a:avLst/>
          </a:prstGeom>
        </p:spPr>
        <p:txBody>
          <a:bodyPr wrap="none">
            <a:spAutoFit/>
          </a:bodyPr>
          <a:lstStyle/>
          <a:p>
            <a:r>
              <a:rPr lang="en-AU" dirty="0">
                <a:solidFill>
                  <a:srgbClr val="000000"/>
                </a:solidFill>
                <a:latin typeface="Calibri" panose="020F0502020204030204" pitchFamily="34" charset="0"/>
              </a:rPr>
              <a:t>9:42:40 AM</a:t>
            </a:r>
            <a:r>
              <a:rPr lang="en-AU" dirty="0"/>
              <a:t> </a:t>
            </a:r>
          </a:p>
        </p:txBody>
      </p:sp>
    </p:spTree>
    <p:extLst>
      <p:ext uri="{BB962C8B-B14F-4D97-AF65-F5344CB8AC3E}">
        <p14:creationId xmlns:p14="http://schemas.microsoft.com/office/powerpoint/2010/main" val="271429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Video File: 1.Alphabet</a:t>
            </a:r>
            <a:endParaRPr lang="en-AU" dirty="0"/>
          </a:p>
        </p:txBody>
      </p:sp>
      <p:sp>
        <p:nvSpPr>
          <p:cNvPr id="3" name="Content Placeholder 2"/>
          <p:cNvSpPr>
            <a:spLocks noGrp="1"/>
          </p:cNvSpPr>
          <p:nvPr>
            <p:ph idx="1"/>
          </p:nvPr>
        </p:nvSpPr>
        <p:spPr/>
        <p:txBody>
          <a:bodyPr/>
          <a:lstStyle/>
          <a:p>
            <a:pPr marL="0" indent="0">
              <a:buNone/>
            </a:pPr>
            <a:r>
              <a:rPr lang="en-AU" dirty="0" smtClean="0"/>
              <a:t>8.53</a:t>
            </a:r>
          </a:p>
          <a:p>
            <a:pPr marL="0" indent="0">
              <a:buNone/>
            </a:pPr>
            <a:endParaRPr lang="en-AU" dirty="0"/>
          </a:p>
          <a:p>
            <a:pPr marL="0" indent="0">
              <a:buNone/>
            </a:pPr>
            <a:endParaRPr lang="en-AU" dirty="0"/>
          </a:p>
        </p:txBody>
      </p:sp>
    </p:spTree>
    <p:extLst>
      <p:ext uri="{BB962C8B-B14F-4D97-AF65-F5344CB8AC3E}">
        <p14:creationId xmlns:p14="http://schemas.microsoft.com/office/powerpoint/2010/main" val="22468608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unchboxbag, alphabetspellinggame, digitalcraft, Wallpaper"/>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3817"/>
                    </a14:imgEffect>
                    <a14:imgEffect>
                      <a14:saturation sat="317000"/>
                    </a14:imgEffect>
                  </a14:imgLayer>
                </a14:imgProps>
              </a:ext>
              <a:ext uri="{28A0092B-C50C-407E-A947-70E740481C1C}">
                <a14:useLocalDpi xmlns:a14="http://schemas.microsoft.com/office/drawing/2010/main" val="0"/>
              </a:ext>
            </a:extLst>
          </a:blip>
          <a:srcRect t="13519" b="30836"/>
          <a:stretch/>
        </p:blipFill>
        <p:spPr bwMode="auto">
          <a:xfrm>
            <a:off x="-59067" y="-114300"/>
            <a:ext cx="12256156" cy="69723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200400" y="130916"/>
            <a:ext cx="8671034" cy="6531977"/>
          </a:xfrm>
          <a:solidFill>
            <a:schemeClr val="bg2">
              <a:lumMod val="10000"/>
            </a:schemeClr>
          </a:solidFill>
        </p:spPr>
        <p:txBody>
          <a:bodyPr>
            <a:normAutofit/>
          </a:bodyPr>
          <a:lstStyle/>
          <a:p>
            <a:pPr marL="0" indent="0">
              <a:buNone/>
            </a:pPr>
            <a:r>
              <a:rPr lang="en-AU" sz="2000" b="1" dirty="0" smtClean="0">
                <a:solidFill>
                  <a:schemeClr val="bg1"/>
                </a:solidFill>
              </a:rPr>
              <a:t>Zack</a:t>
            </a:r>
            <a:r>
              <a:rPr lang="en-AU" sz="2000" dirty="0" smtClean="0">
                <a:solidFill>
                  <a:schemeClr val="bg1"/>
                </a:solidFill>
              </a:rPr>
              <a:t> – orientation of upper case still embedding and concepts of </a:t>
            </a:r>
            <a:r>
              <a:rPr lang="en-AU" sz="2000" i="1" dirty="0" smtClean="0">
                <a:solidFill>
                  <a:schemeClr val="bg1"/>
                </a:solidFill>
              </a:rPr>
              <a:t>before</a:t>
            </a:r>
            <a:r>
              <a:rPr lang="en-AU" sz="2000" dirty="0" smtClean="0">
                <a:solidFill>
                  <a:schemeClr val="bg1"/>
                </a:solidFill>
              </a:rPr>
              <a:t> and </a:t>
            </a:r>
            <a:r>
              <a:rPr lang="en-AU" sz="2000" i="1" dirty="0" smtClean="0">
                <a:solidFill>
                  <a:schemeClr val="bg1"/>
                </a:solidFill>
              </a:rPr>
              <a:t>after</a:t>
            </a:r>
            <a:r>
              <a:rPr lang="en-AU" sz="2000" dirty="0" smtClean="0">
                <a:solidFill>
                  <a:schemeClr val="bg1"/>
                </a:solidFill>
              </a:rPr>
              <a:t> have needed lots of work as these concepts are important to spelling rules that Zack has learned that use terms ‘in front’, ‘after’, behind etc. </a:t>
            </a:r>
          </a:p>
          <a:p>
            <a:pPr marL="0" indent="0">
              <a:buNone/>
            </a:pPr>
            <a:endParaRPr lang="en-AU" sz="2000" dirty="0">
              <a:solidFill>
                <a:schemeClr val="bg1"/>
              </a:solidFill>
            </a:endParaRPr>
          </a:p>
          <a:p>
            <a:pPr marL="0" indent="0">
              <a:buNone/>
            </a:pPr>
            <a:r>
              <a:rPr lang="en-AU" sz="2000" b="1" dirty="0" smtClean="0">
                <a:solidFill>
                  <a:schemeClr val="bg1"/>
                </a:solidFill>
              </a:rPr>
              <a:t>Archie </a:t>
            </a:r>
            <a:r>
              <a:rPr lang="en-AU" sz="2000" dirty="0" smtClean="0">
                <a:solidFill>
                  <a:schemeClr val="bg1"/>
                </a:solidFill>
              </a:rPr>
              <a:t>– in the final stages of memorising lower case alphabet. Quite a way into the Playberry© structure but we’ve kept revising alphabet as we’ve gone along. </a:t>
            </a:r>
          </a:p>
          <a:p>
            <a:pPr marL="0" indent="0">
              <a:buNone/>
            </a:pPr>
            <a:endParaRPr lang="en-AU" sz="2000" b="1" dirty="0" smtClean="0">
              <a:solidFill>
                <a:schemeClr val="bg1"/>
              </a:solidFill>
            </a:endParaRPr>
          </a:p>
          <a:p>
            <a:pPr marL="0" indent="0">
              <a:buNone/>
            </a:pPr>
            <a:endParaRPr lang="en-AU" sz="2000" b="1" dirty="0">
              <a:solidFill>
                <a:schemeClr val="bg1"/>
              </a:solidFill>
            </a:endParaRPr>
          </a:p>
          <a:p>
            <a:pPr marL="0" indent="0">
              <a:buNone/>
            </a:pPr>
            <a:r>
              <a:rPr lang="en-AU" sz="2000" b="1" dirty="0" smtClean="0">
                <a:solidFill>
                  <a:schemeClr val="bg1"/>
                </a:solidFill>
              </a:rPr>
              <a:t>Rachael – </a:t>
            </a:r>
            <a:r>
              <a:rPr lang="en-AU" sz="2000" dirty="0" smtClean="0">
                <a:solidFill>
                  <a:schemeClr val="bg1"/>
                </a:solidFill>
              </a:rPr>
              <a:t>I was checking that she is corresponding letter names to letters and then did some orientation work with her where I reversed some letters for her to fix.</a:t>
            </a:r>
          </a:p>
          <a:p>
            <a:pPr marL="0" indent="0">
              <a:buNone/>
            </a:pPr>
            <a:endParaRPr lang="en-AU" sz="2000" dirty="0">
              <a:solidFill>
                <a:schemeClr val="bg1"/>
              </a:solidFill>
            </a:endParaRPr>
          </a:p>
          <a:p>
            <a:pPr marL="0" indent="0">
              <a:buNone/>
            </a:pPr>
            <a:r>
              <a:rPr lang="en-AU" sz="2000" b="1" dirty="0" smtClean="0">
                <a:solidFill>
                  <a:schemeClr val="bg1"/>
                </a:solidFill>
              </a:rPr>
              <a:t>Sharon’s Receptions </a:t>
            </a:r>
            <a:r>
              <a:rPr lang="en-AU" sz="2000" dirty="0" smtClean="0">
                <a:solidFill>
                  <a:schemeClr val="bg1"/>
                </a:solidFill>
              </a:rPr>
              <a:t>– doing a letter naming drill with mixed case. Sharon was watching carefully!</a:t>
            </a:r>
          </a:p>
          <a:p>
            <a:pPr marL="0" indent="0">
              <a:buNone/>
            </a:pPr>
            <a:endParaRPr lang="en-AU" sz="2000" b="1" dirty="0" smtClean="0">
              <a:solidFill>
                <a:schemeClr val="bg1"/>
              </a:solidFill>
            </a:endParaRPr>
          </a:p>
          <a:p>
            <a:pPr marL="0" indent="0">
              <a:buNone/>
            </a:pPr>
            <a:r>
              <a:rPr lang="en-AU" sz="2000" b="1" dirty="0" smtClean="0">
                <a:solidFill>
                  <a:schemeClr val="bg1"/>
                </a:solidFill>
              </a:rPr>
              <a:t>Kim’s Receptions </a:t>
            </a:r>
            <a:r>
              <a:rPr lang="en-AU" sz="2000" dirty="0" smtClean="0">
                <a:solidFill>
                  <a:schemeClr val="bg1"/>
                </a:solidFill>
              </a:rPr>
              <a:t>– writing the alphabet with Kim saying sounds and the students writing lower case letters</a:t>
            </a:r>
            <a:endParaRPr lang="en-AU" sz="2000" dirty="0">
              <a:solidFill>
                <a:schemeClr val="bg1"/>
              </a:solidFill>
            </a:endParaRPr>
          </a:p>
        </p:txBody>
      </p:sp>
      <p:pic>
        <p:nvPicPr>
          <p:cNvPr id="6" name="Picture 5"/>
          <p:cNvPicPr>
            <a:picLocks noChangeAspect="1"/>
          </p:cNvPicPr>
          <p:nvPr/>
        </p:nvPicPr>
        <p:blipFill>
          <a:blip r:embed="rId4"/>
          <a:stretch>
            <a:fillRect/>
          </a:stretch>
        </p:blipFill>
        <p:spPr>
          <a:xfrm>
            <a:off x="1002587" y="130916"/>
            <a:ext cx="1646019" cy="1137303"/>
          </a:xfrm>
          <a:prstGeom prst="rect">
            <a:avLst/>
          </a:prstGeom>
        </p:spPr>
      </p:pic>
      <p:pic>
        <p:nvPicPr>
          <p:cNvPr id="7" name="Picture 6"/>
          <p:cNvPicPr>
            <a:picLocks noChangeAspect="1"/>
          </p:cNvPicPr>
          <p:nvPr/>
        </p:nvPicPr>
        <p:blipFill rotWithShape="1">
          <a:blip r:embed="rId5"/>
          <a:srcRect r="11314"/>
          <a:stretch/>
        </p:blipFill>
        <p:spPr>
          <a:xfrm>
            <a:off x="1002587" y="1471107"/>
            <a:ext cx="1641552" cy="1165090"/>
          </a:xfrm>
          <a:prstGeom prst="rect">
            <a:avLst/>
          </a:prstGeom>
        </p:spPr>
      </p:pic>
      <p:pic>
        <p:nvPicPr>
          <p:cNvPr id="8" name="Picture 7"/>
          <p:cNvPicPr>
            <a:picLocks noChangeAspect="1"/>
          </p:cNvPicPr>
          <p:nvPr/>
        </p:nvPicPr>
        <p:blipFill rotWithShape="1">
          <a:blip r:embed="rId6"/>
          <a:srcRect r="12725"/>
          <a:stretch/>
        </p:blipFill>
        <p:spPr>
          <a:xfrm>
            <a:off x="1002587" y="2802697"/>
            <a:ext cx="1633933" cy="1088191"/>
          </a:xfrm>
          <a:prstGeom prst="rect">
            <a:avLst/>
          </a:prstGeom>
        </p:spPr>
      </p:pic>
      <p:pic>
        <p:nvPicPr>
          <p:cNvPr id="9" name="Picture 8"/>
          <p:cNvPicPr>
            <a:picLocks noChangeAspect="1"/>
          </p:cNvPicPr>
          <p:nvPr/>
        </p:nvPicPr>
        <p:blipFill rotWithShape="1">
          <a:blip r:embed="rId7"/>
          <a:srcRect r="9228" b="29277"/>
          <a:stretch/>
        </p:blipFill>
        <p:spPr>
          <a:xfrm>
            <a:off x="1002587" y="4038338"/>
            <a:ext cx="1618693" cy="1184853"/>
          </a:xfrm>
          <a:prstGeom prst="rect">
            <a:avLst/>
          </a:prstGeom>
        </p:spPr>
      </p:pic>
      <p:pic>
        <p:nvPicPr>
          <p:cNvPr id="11" name="Picture 10"/>
          <p:cNvPicPr>
            <a:picLocks noChangeAspect="1"/>
          </p:cNvPicPr>
          <p:nvPr/>
        </p:nvPicPr>
        <p:blipFill>
          <a:blip r:embed="rId8"/>
          <a:stretch>
            <a:fillRect/>
          </a:stretch>
        </p:blipFill>
        <p:spPr>
          <a:xfrm>
            <a:off x="1036409" y="5344635"/>
            <a:ext cx="1584872" cy="1318258"/>
          </a:xfrm>
          <a:prstGeom prst="rect">
            <a:avLst/>
          </a:prstGeom>
        </p:spPr>
      </p:pic>
    </p:spTree>
    <p:extLst>
      <p:ext uri="{BB962C8B-B14F-4D97-AF65-F5344CB8AC3E}">
        <p14:creationId xmlns:p14="http://schemas.microsoft.com/office/powerpoint/2010/main" val="16791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500"/>
                                        <p:tgtEl>
                                          <p:spTgt spid="3">
                                            <p:txEl>
                                              <p:pRg st="9" end="9"/>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300228"/>
            <a:ext cx="12192000" cy="8138160"/>
          </a:xfrm>
          <a:prstGeom prst="rect">
            <a:avLst/>
          </a:prstGeom>
        </p:spPr>
      </p:pic>
      <p:sp>
        <p:nvSpPr>
          <p:cNvPr id="7" name="TextBox 6"/>
          <p:cNvSpPr txBox="1"/>
          <p:nvPr/>
        </p:nvSpPr>
        <p:spPr>
          <a:xfrm>
            <a:off x="1828021" y="661172"/>
            <a:ext cx="3601456" cy="1384995"/>
          </a:xfrm>
          <a:prstGeom prst="rect">
            <a:avLst/>
          </a:prstGeom>
          <a:solidFill>
            <a:srgbClr val="000000"/>
          </a:solidFill>
          <a:effectLst>
            <a:outerShdw blurRad="50800" dist="38100" dir="5400000" algn="t" rotWithShape="0">
              <a:prstClr val="black">
                <a:alpha val="40000"/>
              </a:prstClr>
            </a:outerShdw>
          </a:effectLst>
        </p:spPr>
        <p:txBody>
          <a:bodyPr wrap="square" rtlCol="0">
            <a:spAutoFit/>
          </a:bodyPr>
          <a:lstStyle/>
          <a:p>
            <a:pPr algn="ctr"/>
            <a:r>
              <a:rPr lang="en-AU" sz="2400" b="1" dirty="0">
                <a:solidFill>
                  <a:schemeClr val="accent1">
                    <a:lumMod val="60000"/>
                    <a:lumOff val="40000"/>
                  </a:schemeClr>
                </a:solidFill>
              </a:rPr>
              <a:t>Wave 1</a:t>
            </a:r>
          </a:p>
          <a:p>
            <a:pPr algn="ctr"/>
            <a:r>
              <a:rPr lang="en-AU" sz="2000" dirty="0">
                <a:solidFill>
                  <a:schemeClr val="bg1"/>
                </a:solidFill>
              </a:rPr>
              <a:t>All </a:t>
            </a:r>
            <a:r>
              <a:rPr lang="en-AU" sz="2000" dirty="0" smtClean="0">
                <a:solidFill>
                  <a:schemeClr val="bg1"/>
                </a:solidFill>
              </a:rPr>
              <a:t>students</a:t>
            </a:r>
          </a:p>
          <a:p>
            <a:pPr algn="ctr"/>
            <a:r>
              <a:rPr lang="en-AU" sz="2000" dirty="0" smtClean="0">
                <a:solidFill>
                  <a:schemeClr val="bg1"/>
                </a:solidFill>
              </a:rPr>
              <a:t>all classrooms</a:t>
            </a:r>
            <a:endParaRPr lang="en-AU" sz="2000" dirty="0">
              <a:solidFill>
                <a:schemeClr val="bg1"/>
              </a:solidFill>
            </a:endParaRPr>
          </a:p>
          <a:p>
            <a:pPr algn="ctr"/>
            <a:endParaRPr lang="en-AU" sz="2000" dirty="0"/>
          </a:p>
        </p:txBody>
      </p:sp>
      <p:sp>
        <p:nvSpPr>
          <p:cNvPr id="11" name="TextBox 10"/>
          <p:cNvSpPr txBox="1"/>
          <p:nvPr/>
        </p:nvSpPr>
        <p:spPr>
          <a:xfrm>
            <a:off x="6564311" y="657792"/>
            <a:ext cx="3354389" cy="1384995"/>
          </a:xfrm>
          <a:prstGeom prst="rect">
            <a:avLst/>
          </a:prstGeom>
          <a:solidFill>
            <a:srgbClr val="000000"/>
          </a:solidFill>
          <a:effectLst>
            <a:outerShdw blurRad="50800" dist="38100" dir="5400000" algn="t" rotWithShape="0">
              <a:prstClr val="black">
                <a:alpha val="40000"/>
              </a:prstClr>
            </a:outerShdw>
          </a:effectLst>
        </p:spPr>
        <p:txBody>
          <a:bodyPr wrap="square" rtlCol="0">
            <a:spAutoFit/>
          </a:bodyPr>
          <a:lstStyle/>
          <a:p>
            <a:pPr algn="ctr"/>
            <a:r>
              <a:rPr lang="en-AU" sz="2400" b="1" dirty="0">
                <a:solidFill>
                  <a:schemeClr val="accent1">
                    <a:lumMod val="60000"/>
                    <a:lumOff val="40000"/>
                  </a:schemeClr>
                </a:solidFill>
              </a:rPr>
              <a:t>Wave 3 </a:t>
            </a:r>
          </a:p>
          <a:p>
            <a:pPr algn="ctr"/>
            <a:r>
              <a:rPr lang="en-AU" sz="2000" dirty="0">
                <a:solidFill>
                  <a:schemeClr val="bg1"/>
                </a:solidFill>
              </a:rPr>
              <a:t>Intensive Multisensory Intervention</a:t>
            </a:r>
          </a:p>
          <a:p>
            <a:pPr algn="ctr"/>
            <a:endParaRPr lang="en-AU" sz="2000" dirty="0"/>
          </a:p>
        </p:txBody>
      </p:sp>
      <p:sp>
        <p:nvSpPr>
          <p:cNvPr id="13" name="TextBox 12"/>
          <p:cNvSpPr txBox="1"/>
          <p:nvPr/>
        </p:nvSpPr>
        <p:spPr>
          <a:xfrm>
            <a:off x="6589715" y="2115473"/>
            <a:ext cx="1346199" cy="707886"/>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pPr algn="ctr"/>
            <a:r>
              <a:rPr lang="en-AU" sz="2000" b="1" dirty="0"/>
              <a:t>Alphabet work</a:t>
            </a:r>
            <a:endParaRPr lang="en-AU" sz="2000" dirty="0"/>
          </a:p>
        </p:txBody>
      </p:sp>
      <p:sp>
        <p:nvSpPr>
          <p:cNvPr id="14" name="TextBox 13"/>
          <p:cNvSpPr txBox="1"/>
          <p:nvPr/>
        </p:nvSpPr>
        <p:spPr>
          <a:xfrm>
            <a:off x="7928657" y="2136820"/>
            <a:ext cx="1930401" cy="707886"/>
          </a:xfrm>
          <a:prstGeom prst="rect">
            <a:avLst/>
          </a:prstGeom>
          <a:solidFill>
            <a:schemeClr val="bg1">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Phonological Awareness</a:t>
            </a:r>
            <a:endParaRPr lang="en-AU" sz="2000" dirty="0"/>
          </a:p>
        </p:txBody>
      </p:sp>
      <p:sp>
        <p:nvSpPr>
          <p:cNvPr id="33" name="TextBox 32"/>
          <p:cNvSpPr txBox="1"/>
          <p:nvPr/>
        </p:nvSpPr>
        <p:spPr>
          <a:xfrm>
            <a:off x="2170115" y="2115473"/>
            <a:ext cx="1346199" cy="707886"/>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pPr algn="ctr"/>
            <a:r>
              <a:rPr lang="en-AU" sz="2000" b="1" dirty="0"/>
              <a:t>Alphabet work</a:t>
            </a:r>
            <a:endParaRPr lang="en-AU" sz="2000" dirty="0"/>
          </a:p>
        </p:txBody>
      </p:sp>
      <p:sp>
        <p:nvSpPr>
          <p:cNvPr id="34" name="TextBox 33"/>
          <p:cNvSpPr txBox="1"/>
          <p:nvPr/>
        </p:nvSpPr>
        <p:spPr>
          <a:xfrm>
            <a:off x="3499077" y="2136820"/>
            <a:ext cx="1930401" cy="707886"/>
          </a:xfrm>
          <a:prstGeom prst="rect">
            <a:avLst/>
          </a:prstGeom>
          <a:solidFill>
            <a:schemeClr val="bg1">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Phonological Awareness</a:t>
            </a:r>
            <a:endParaRPr lang="en-AU" sz="2000" dirty="0"/>
          </a:p>
        </p:txBody>
      </p:sp>
      <p:grpSp>
        <p:nvGrpSpPr>
          <p:cNvPr id="9" name="Group 8"/>
          <p:cNvGrpSpPr/>
          <p:nvPr/>
        </p:nvGrpSpPr>
        <p:grpSpPr>
          <a:xfrm>
            <a:off x="4236341" y="2683415"/>
            <a:ext cx="2900175" cy="2734103"/>
            <a:chOff x="12620980" y="312501"/>
            <a:chExt cx="6350946" cy="5987273"/>
          </a:xfrm>
        </p:grpSpPr>
        <p:pic>
          <p:nvPicPr>
            <p:cNvPr id="10" name="Picture 2" descr="Image result for superm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20980" y="312501"/>
              <a:ext cx="5370708" cy="598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13223158" y="2228621"/>
              <a:ext cx="5748768" cy="1145773"/>
            </a:xfrm>
            <a:prstGeom prst="rect">
              <a:avLst/>
            </a:prstGeom>
            <a:noFill/>
          </p:spPr>
          <p:txBody>
            <a:bodyPr wrap="square" rtlCol="0">
              <a:spAutoFit/>
            </a:bodyPr>
            <a:lstStyle/>
            <a:p>
              <a:r>
                <a:rPr lang="en-AU" sz="2800" b="1" dirty="0" smtClean="0">
                  <a:solidFill>
                    <a:schemeClr val="bg1"/>
                  </a:solidFill>
                </a:rPr>
                <a:t>MSL</a:t>
              </a:r>
              <a:endParaRPr lang="en-AU" sz="2800" b="1" dirty="0">
                <a:solidFill>
                  <a:schemeClr val="bg1"/>
                </a:solidFill>
              </a:endParaRPr>
            </a:p>
          </p:txBody>
        </p:sp>
      </p:grpSp>
      <p:sp>
        <p:nvSpPr>
          <p:cNvPr id="15" name="TextBox 14"/>
          <p:cNvSpPr txBox="1"/>
          <p:nvPr/>
        </p:nvSpPr>
        <p:spPr>
          <a:xfrm>
            <a:off x="202289" y="5417518"/>
            <a:ext cx="10944683" cy="1323439"/>
          </a:xfrm>
          <a:prstGeom prst="rect">
            <a:avLst/>
          </a:prstGeom>
          <a:noFill/>
        </p:spPr>
        <p:txBody>
          <a:bodyPr wrap="square" rtlCol="0">
            <a:spAutoFit/>
          </a:bodyPr>
          <a:lstStyle/>
          <a:p>
            <a:r>
              <a:rPr lang="en-AU" sz="8000" dirty="0" smtClean="0">
                <a:solidFill>
                  <a:schemeClr val="bg1"/>
                </a:solidFill>
                <a:effectLst>
                  <a:outerShdw blurRad="38100" dist="38100" dir="2700000" algn="tl">
                    <a:srgbClr val="000000">
                      <a:alpha val="43137"/>
                    </a:srgbClr>
                  </a:outerShdw>
                </a:effectLst>
              </a:rPr>
              <a:t>Phonological</a:t>
            </a:r>
            <a:r>
              <a:rPr lang="en-AU" sz="8000" dirty="0" smtClean="0">
                <a:solidFill>
                  <a:schemeClr val="bg1"/>
                </a:solidFill>
              </a:rPr>
              <a:t> Awareness</a:t>
            </a:r>
            <a:endParaRPr lang="en-AU" sz="8000" dirty="0">
              <a:solidFill>
                <a:schemeClr val="bg1"/>
              </a:solidFill>
            </a:endParaRPr>
          </a:p>
        </p:txBody>
      </p:sp>
      <p:sp>
        <p:nvSpPr>
          <p:cNvPr id="4" name="Rectangle 3"/>
          <p:cNvSpPr/>
          <p:nvPr/>
        </p:nvSpPr>
        <p:spPr>
          <a:xfrm>
            <a:off x="10481809" y="0"/>
            <a:ext cx="1330325" cy="368300"/>
          </a:xfrm>
          <a:prstGeom prst="rect">
            <a:avLst/>
          </a:prstGeom>
        </p:spPr>
        <p:txBody>
          <a:bodyPr wrap="none">
            <a:spAutoFit/>
          </a:bodyPr>
          <a:lstStyle/>
          <a:p>
            <a:r>
              <a:rPr lang="en-AU" dirty="0">
                <a:solidFill>
                  <a:srgbClr val="000000"/>
                </a:solidFill>
                <a:latin typeface="Calibri" panose="020F0502020204030204" pitchFamily="34" charset="0"/>
              </a:rPr>
              <a:t>9:53:40 AM</a:t>
            </a:r>
            <a:r>
              <a:rPr lang="en-AU" dirty="0"/>
              <a:t> </a:t>
            </a:r>
          </a:p>
        </p:txBody>
      </p:sp>
    </p:spTree>
    <p:extLst>
      <p:ext uri="{BB962C8B-B14F-4D97-AF65-F5344CB8AC3E}">
        <p14:creationId xmlns:p14="http://schemas.microsoft.com/office/powerpoint/2010/main" val="324732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4"/>
                                        </p:tgtEl>
                                      </p:cBhvr>
                                      <p:by x="150000" y="150000"/>
                                    </p:animScale>
                                  </p:childTnLst>
                                </p:cTn>
                              </p:par>
                              <p:par>
                                <p:cTn id="7" presetID="6" presetClass="emph" presetSubtype="0" fill="hold" grpId="0" nodeType="withEffect">
                                  <p:stCondLst>
                                    <p:cond delay="0"/>
                                  </p:stCondLst>
                                  <p:childTnLst>
                                    <p:animScale>
                                      <p:cBhvr>
                                        <p:cTn id="8"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wearefine.com/mingle/wp-content/uploads/2012/06/closed-ey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446" y="1234440"/>
            <a:ext cx="8182707" cy="45589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62200" y="609600"/>
            <a:ext cx="7315200" cy="923330"/>
          </a:xfrm>
          <a:prstGeom prst="rect">
            <a:avLst/>
          </a:prstGeom>
          <a:noFill/>
        </p:spPr>
        <p:txBody>
          <a:bodyPr wrap="square" rtlCol="0">
            <a:spAutoFit/>
          </a:bodyPr>
          <a:lstStyle/>
          <a:p>
            <a:r>
              <a:rPr lang="en-AU" sz="5400" u="sng" dirty="0">
                <a:solidFill>
                  <a:srgbClr val="000000"/>
                </a:solidFill>
                <a:latin typeface="Calibri" panose="020F0502020204030204" pitchFamily="34" charset="0"/>
                <a:cs typeface="Calibri" panose="020F0502020204030204" pitchFamily="34" charset="0"/>
              </a:rPr>
              <a:t>Phon</a:t>
            </a:r>
            <a:r>
              <a:rPr lang="en-AU" sz="5400" dirty="0">
                <a:solidFill>
                  <a:srgbClr val="FF0000"/>
                </a:solidFill>
                <a:latin typeface="Calibri" panose="020F0502020204030204" pitchFamily="34" charset="0"/>
                <a:cs typeface="Calibri" panose="020F0502020204030204" pitchFamily="34" charset="0"/>
              </a:rPr>
              <a:t>o</a:t>
            </a:r>
            <a:r>
              <a:rPr lang="en-AU" sz="5400" dirty="0">
                <a:solidFill>
                  <a:srgbClr val="000000"/>
                </a:solidFill>
                <a:latin typeface="Calibri" panose="020F0502020204030204" pitchFamily="34" charset="0"/>
                <a:cs typeface="Calibri" panose="020F0502020204030204" pitchFamily="34" charset="0"/>
              </a:rPr>
              <a:t>logic</a:t>
            </a:r>
            <a:r>
              <a:rPr lang="en-AU" sz="5400" dirty="0">
                <a:solidFill>
                  <a:srgbClr val="FF0000"/>
                </a:solidFill>
                <a:latin typeface="Calibri" panose="020F0502020204030204" pitchFamily="34" charset="0"/>
                <a:cs typeface="Calibri" panose="020F0502020204030204" pitchFamily="34" charset="0"/>
              </a:rPr>
              <a:t>al</a:t>
            </a:r>
            <a:r>
              <a:rPr lang="en-AU" sz="5400" dirty="0">
                <a:solidFill>
                  <a:srgbClr val="000000"/>
                </a:solidFill>
                <a:latin typeface="Calibri" panose="020F0502020204030204" pitchFamily="34" charset="0"/>
                <a:cs typeface="Calibri" panose="020F0502020204030204" pitchFamily="34" charset="0"/>
              </a:rPr>
              <a:t> </a:t>
            </a:r>
            <a:r>
              <a:rPr lang="en-AU" sz="5400" dirty="0" smtClean="0">
                <a:solidFill>
                  <a:srgbClr val="000000"/>
                </a:solidFill>
                <a:latin typeface="Calibri" panose="020F0502020204030204" pitchFamily="34" charset="0"/>
                <a:cs typeface="Calibri" panose="020F0502020204030204" pitchFamily="34" charset="0"/>
              </a:rPr>
              <a:t>Aware</a:t>
            </a:r>
            <a:r>
              <a:rPr lang="en-AU" sz="5400" dirty="0" smtClean="0">
                <a:solidFill>
                  <a:srgbClr val="0F00B7"/>
                </a:solidFill>
                <a:latin typeface="Calibri" panose="020F0502020204030204" pitchFamily="34" charset="0"/>
                <a:cs typeface="Calibri" panose="020F0502020204030204" pitchFamily="34" charset="0"/>
              </a:rPr>
              <a:t>ness</a:t>
            </a:r>
            <a:endParaRPr lang="en-AU" sz="5400" dirty="0">
              <a:solidFill>
                <a:srgbClr val="0F00B7"/>
              </a:solidFill>
              <a:latin typeface="Calibri" panose="020F0502020204030204" pitchFamily="34" charset="0"/>
              <a:cs typeface="Calibri" panose="020F0502020204030204" pitchFamily="34" charset="0"/>
            </a:endParaRPr>
          </a:p>
        </p:txBody>
      </p:sp>
      <p:sp>
        <p:nvSpPr>
          <p:cNvPr id="4" name="TextBox 3"/>
          <p:cNvSpPr txBox="1"/>
          <p:nvPr/>
        </p:nvSpPr>
        <p:spPr>
          <a:xfrm>
            <a:off x="934720" y="5408657"/>
            <a:ext cx="10871200" cy="769441"/>
          </a:xfrm>
          <a:prstGeom prst="rect">
            <a:avLst/>
          </a:prstGeom>
          <a:noFill/>
        </p:spPr>
        <p:txBody>
          <a:bodyPr wrap="square" rtlCol="0">
            <a:spAutoFit/>
          </a:bodyPr>
          <a:lstStyle/>
          <a:p>
            <a:r>
              <a:rPr lang="en-AU" sz="4400" dirty="0" smtClean="0">
                <a:solidFill>
                  <a:srgbClr val="000000"/>
                </a:solidFill>
                <a:latin typeface="Calibri" panose="020F0502020204030204" pitchFamily="34" charset="0"/>
                <a:cs typeface="Calibri" panose="020F0502020204030204" pitchFamily="34" charset="0"/>
              </a:rPr>
              <a:t>If you don’t got it, you won’t do literacy good!</a:t>
            </a:r>
            <a:endParaRPr lang="en-AU" sz="4400" dirty="0">
              <a:solidFill>
                <a:srgbClr val="0F00B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2612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7684" t="13050" r="28242" b="8408"/>
          <a:stretch/>
        </p:blipFill>
        <p:spPr>
          <a:xfrm rot="5400000">
            <a:off x="318998" y="-3875377"/>
            <a:ext cx="9399770" cy="15714607"/>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1828021" y="661172"/>
            <a:ext cx="3601456" cy="1384995"/>
          </a:xfrm>
          <a:prstGeom prst="rect">
            <a:avLst/>
          </a:prstGeom>
          <a:solidFill>
            <a:srgbClr val="000000"/>
          </a:solidFill>
          <a:effectLst>
            <a:outerShdw blurRad="50800" dist="38100" dir="5400000" algn="t" rotWithShape="0">
              <a:prstClr val="black">
                <a:alpha val="40000"/>
              </a:prstClr>
            </a:outerShdw>
          </a:effectLst>
        </p:spPr>
        <p:txBody>
          <a:bodyPr wrap="square" rtlCol="0">
            <a:spAutoFit/>
          </a:bodyPr>
          <a:lstStyle/>
          <a:p>
            <a:pPr algn="ctr"/>
            <a:r>
              <a:rPr lang="en-AU" sz="2400" b="1" dirty="0">
                <a:solidFill>
                  <a:schemeClr val="accent1">
                    <a:lumMod val="60000"/>
                    <a:lumOff val="40000"/>
                  </a:schemeClr>
                </a:solidFill>
              </a:rPr>
              <a:t>Wave 1</a:t>
            </a:r>
          </a:p>
          <a:p>
            <a:pPr algn="ctr"/>
            <a:r>
              <a:rPr lang="en-AU" sz="2000" dirty="0">
                <a:solidFill>
                  <a:schemeClr val="bg1"/>
                </a:solidFill>
              </a:rPr>
              <a:t>All </a:t>
            </a:r>
            <a:r>
              <a:rPr lang="en-AU" sz="2000" dirty="0" smtClean="0">
                <a:solidFill>
                  <a:schemeClr val="bg1"/>
                </a:solidFill>
              </a:rPr>
              <a:t>students</a:t>
            </a:r>
          </a:p>
          <a:p>
            <a:pPr algn="ctr"/>
            <a:r>
              <a:rPr lang="en-AU" sz="2000" dirty="0" smtClean="0">
                <a:solidFill>
                  <a:schemeClr val="bg1"/>
                </a:solidFill>
              </a:rPr>
              <a:t>all classrooms</a:t>
            </a:r>
            <a:endParaRPr lang="en-AU" sz="2000" dirty="0">
              <a:solidFill>
                <a:schemeClr val="bg1"/>
              </a:solidFill>
            </a:endParaRPr>
          </a:p>
          <a:p>
            <a:pPr algn="ctr"/>
            <a:endParaRPr lang="en-AU" sz="2000" dirty="0"/>
          </a:p>
        </p:txBody>
      </p:sp>
      <p:sp>
        <p:nvSpPr>
          <p:cNvPr id="11" name="TextBox 10"/>
          <p:cNvSpPr txBox="1"/>
          <p:nvPr/>
        </p:nvSpPr>
        <p:spPr>
          <a:xfrm>
            <a:off x="6564311" y="657792"/>
            <a:ext cx="3354389" cy="1384995"/>
          </a:xfrm>
          <a:prstGeom prst="rect">
            <a:avLst/>
          </a:prstGeom>
          <a:solidFill>
            <a:srgbClr val="000000"/>
          </a:solidFill>
          <a:effectLst>
            <a:outerShdw blurRad="50800" dist="38100" dir="5400000" algn="t" rotWithShape="0">
              <a:prstClr val="black">
                <a:alpha val="40000"/>
              </a:prstClr>
            </a:outerShdw>
          </a:effectLst>
        </p:spPr>
        <p:txBody>
          <a:bodyPr wrap="square" rtlCol="0">
            <a:spAutoFit/>
          </a:bodyPr>
          <a:lstStyle/>
          <a:p>
            <a:pPr algn="ctr"/>
            <a:r>
              <a:rPr lang="en-AU" sz="2400" b="1" dirty="0">
                <a:solidFill>
                  <a:schemeClr val="accent1">
                    <a:lumMod val="60000"/>
                    <a:lumOff val="40000"/>
                  </a:schemeClr>
                </a:solidFill>
              </a:rPr>
              <a:t>Wave 3 </a:t>
            </a:r>
          </a:p>
          <a:p>
            <a:pPr algn="ctr"/>
            <a:r>
              <a:rPr lang="en-AU" sz="2000" dirty="0">
                <a:solidFill>
                  <a:schemeClr val="bg1"/>
                </a:solidFill>
              </a:rPr>
              <a:t>Intensive Multisensory Intervention</a:t>
            </a:r>
          </a:p>
          <a:p>
            <a:pPr algn="ctr"/>
            <a:endParaRPr lang="en-AU" sz="2000" dirty="0"/>
          </a:p>
        </p:txBody>
      </p:sp>
      <p:sp>
        <p:nvSpPr>
          <p:cNvPr id="13" name="TextBox 12"/>
          <p:cNvSpPr txBox="1"/>
          <p:nvPr/>
        </p:nvSpPr>
        <p:spPr>
          <a:xfrm>
            <a:off x="6589715" y="2115473"/>
            <a:ext cx="1346199" cy="707886"/>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pPr algn="ctr"/>
            <a:r>
              <a:rPr lang="en-AU" sz="2000" b="1" dirty="0"/>
              <a:t>Alphabet work</a:t>
            </a:r>
            <a:endParaRPr lang="en-AU" sz="2000" dirty="0"/>
          </a:p>
        </p:txBody>
      </p:sp>
      <p:sp>
        <p:nvSpPr>
          <p:cNvPr id="14" name="TextBox 13"/>
          <p:cNvSpPr txBox="1"/>
          <p:nvPr/>
        </p:nvSpPr>
        <p:spPr>
          <a:xfrm>
            <a:off x="7928657" y="2136820"/>
            <a:ext cx="1930401" cy="707886"/>
          </a:xfrm>
          <a:prstGeom prst="rect">
            <a:avLst/>
          </a:prstGeom>
          <a:solidFill>
            <a:schemeClr val="bg1">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Phonological Awareness</a:t>
            </a:r>
            <a:endParaRPr lang="en-AU" sz="2000" dirty="0"/>
          </a:p>
        </p:txBody>
      </p:sp>
      <p:sp>
        <p:nvSpPr>
          <p:cNvPr id="16" name="TextBox 15"/>
          <p:cNvSpPr txBox="1"/>
          <p:nvPr/>
        </p:nvSpPr>
        <p:spPr>
          <a:xfrm>
            <a:off x="7072314" y="2981713"/>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Phonics Drills</a:t>
            </a:r>
            <a:endParaRPr lang="en-AU" sz="2000" dirty="0"/>
          </a:p>
          <a:p>
            <a:pPr algn="ctr"/>
            <a:r>
              <a:rPr lang="en-AU" dirty="0"/>
              <a:t>to structure</a:t>
            </a:r>
          </a:p>
        </p:txBody>
      </p:sp>
      <p:sp>
        <p:nvSpPr>
          <p:cNvPr id="23" name="TextBox 22"/>
          <p:cNvSpPr txBox="1"/>
          <p:nvPr/>
        </p:nvSpPr>
        <p:spPr>
          <a:xfrm>
            <a:off x="9038996" y="3810000"/>
            <a:ext cx="1875009" cy="923330"/>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b="1" dirty="0"/>
              <a:t>Grammar, spelling rules, morphology</a:t>
            </a:r>
          </a:p>
        </p:txBody>
      </p:sp>
      <p:sp>
        <p:nvSpPr>
          <p:cNvPr id="17" name="TextBox 16"/>
          <p:cNvSpPr txBox="1"/>
          <p:nvPr/>
        </p:nvSpPr>
        <p:spPr>
          <a:xfrm>
            <a:off x="7072314" y="3733800"/>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Concept Drill</a:t>
            </a:r>
            <a:endParaRPr lang="en-AU" sz="2000" dirty="0"/>
          </a:p>
          <a:p>
            <a:pPr algn="ctr"/>
            <a:r>
              <a:rPr lang="en-AU" dirty="0"/>
              <a:t>to structure</a:t>
            </a:r>
          </a:p>
        </p:txBody>
      </p:sp>
      <p:sp>
        <p:nvSpPr>
          <p:cNvPr id="26" name="TextBox 25"/>
          <p:cNvSpPr txBox="1"/>
          <p:nvPr/>
        </p:nvSpPr>
        <p:spPr>
          <a:xfrm>
            <a:off x="7072314" y="4481156"/>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Revision task</a:t>
            </a:r>
            <a:endParaRPr lang="en-AU" sz="2000" dirty="0"/>
          </a:p>
          <a:p>
            <a:pPr algn="ctr"/>
            <a:r>
              <a:rPr lang="en-AU" dirty="0"/>
              <a:t>to structure</a:t>
            </a:r>
          </a:p>
        </p:txBody>
      </p:sp>
      <p:sp>
        <p:nvSpPr>
          <p:cNvPr id="27" name="TextBox 26"/>
          <p:cNvSpPr txBox="1"/>
          <p:nvPr/>
        </p:nvSpPr>
        <p:spPr>
          <a:xfrm>
            <a:off x="7072314" y="5228512"/>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New Teaching</a:t>
            </a:r>
            <a:endParaRPr lang="en-AU" sz="2000" dirty="0"/>
          </a:p>
          <a:p>
            <a:pPr algn="ctr"/>
            <a:r>
              <a:rPr lang="en-AU" dirty="0"/>
              <a:t>to structure</a:t>
            </a:r>
          </a:p>
        </p:txBody>
      </p:sp>
      <p:sp>
        <p:nvSpPr>
          <p:cNvPr id="28" name="TextBox 27"/>
          <p:cNvSpPr txBox="1"/>
          <p:nvPr/>
        </p:nvSpPr>
        <p:spPr>
          <a:xfrm>
            <a:off x="7072314" y="5975868"/>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Game</a:t>
            </a:r>
            <a:endParaRPr lang="en-AU" sz="2000" dirty="0"/>
          </a:p>
          <a:p>
            <a:pPr algn="ctr"/>
            <a:r>
              <a:rPr lang="en-AU" dirty="0"/>
              <a:t>to structure</a:t>
            </a:r>
          </a:p>
        </p:txBody>
      </p:sp>
      <p:sp>
        <p:nvSpPr>
          <p:cNvPr id="33" name="TextBox 32"/>
          <p:cNvSpPr txBox="1"/>
          <p:nvPr/>
        </p:nvSpPr>
        <p:spPr>
          <a:xfrm>
            <a:off x="2170115" y="2115473"/>
            <a:ext cx="1346199" cy="707886"/>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pPr algn="ctr"/>
            <a:r>
              <a:rPr lang="en-AU" sz="2000" b="1" dirty="0"/>
              <a:t>Alphabet work</a:t>
            </a:r>
            <a:endParaRPr lang="en-AU" sz="2000" dirty="0"/>
          </a:p>
        </p:txBody>
      </p:sp>
      <p:sp>
        <p:nvSpPr>
          <p:cNvPr id="34" name="TextBox 33"/>
          <p:cNvSpPr txBox="1"/>
          <p:nvPr/>
        </p:nvSpPr>
        <p:spPr>
          <a:xfrm>
            <a:off x="3499077" y="2136820"/>
            <a:ext cx="1930401" cy="707886"/>
          </a:xfrm>
          <a:prstGeom prst="rect">
            <a:avLst/>
          </a:prstGeom>
          <a:solidFill>
            <a:schemeClr val="bg1">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Phonological Awareness</a:t>
            </a:r>
            <a:endParaRPr lang="en-AU" sz="2000" dirty="0"/>
          </a:p>
        </p:txBody>
      </p:sp>
      <p:sp>
        <p:nvSpPr>
          <p:cNvPr id="35" name="TextBox 34"/>
          <p:cNvSpPr txBox="1"/>
          <p:nvPr/>
        </p:nvSpPr>
        <p:spPr>
          <a:xfrm>
            <a:off x="2297113" y="2981713"/>
            <a:ext cx="2263322"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Phonics review</a:t>
            </a:r>
            <a:endParaRPr lang="en-AU" sz="2000" dirty="0"/>
          </a:p>
          <a:p>
            <a:pPr algn="ctr"/>
            <a:r>
              <a:rPr lang="en-AU" dirty="0"/>
              <a:t>to structure</a:t>
            </a:r>
          </a:p>
        </p:txBody>
      </p:sp>
      <p:sp>
        <p:nvSpPr>
          <p:cNvPr id="36" name="TextBox 35"/>
          <p:cNvSpPr txBox="1"/>
          <p:nvPr/>
        </p:nvSpPr>
        <p:spPr>
          <a:xfrm>
            <a:off x="4532150" y="4041993"/>
            <a:ext cx="1741487" cy="923330"/>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dirty="0"/>
              <a:t>Grammar, spelling rules, morphology</a:t>
            </a:r>
          </a:p>
        </p:txBody>
      </p:sp>
      <p:sp>
        <p:nvSpPr>
          <p:cNvPr id="37" name="TextBox 36"/>
          <p:cNvSpPr txBox="1"/>
          <p:nvPr/>
        </p:nvSpPr>
        <p:spPr>
          <a:xfrm>
            <a:off x="2297113" y="3733800"/>
            <a:ext cx="2263322"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Concepts review</a:t>
            </a:r>
            <a:endParaRPr lang="en-AU" sz="2000" dirty="0"/>
          </a:p>
          <a:p>
            <a:pPr algn="ctr"/>
            <a:r>
              <a:rPr lang="en-AU" dirty="0"/>
              <a:t>to structure</a:t>
            </a:r>
          </a:p>
        </p:txBody>
      </p:sp>
      <p:sp>
        <p:nvSpPr>
          <p:cNvPr id="38" name="TextBox 37"/>
          <p:cNvSpPr txBox="1"/>
          <p:nvPr/>
        </p:nvSpPr>
        <p:spPr>
          <a:xfrm>
            <a:off x="2297113" y="4481156"/>
            <a:ext cx="2263322"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Revision</a:t>
            </a:r>
            <a:endParaRPr lang="en-AU" sz="2000" dirty="0"/>
          </a:p>
          <a:p>
            <a:pPr algn="ctr"/>
            <a:r>
              <a:rPr lang="en-AU" dirty="0"/>
              <a:t>to structure</a:t>
            </a:r>
          </a:p>
        </p:txBody>
      </p:sp>
      <p:sp>
        <p:nvSpPr>
          <p:cNvPr id="39" name="TextBox 38"/>
          <p:cNvSpPr txBox="1"/>
          <p:nvPr/>
        </p:nvSpPr>
        <p:spPr>
          <a:xfrm>
            <a:off x="2297114" y="5228512"/>
            <a:ext cx="226332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New Teaching</a:t>
            </a:r>
            <a:endParaRPr lang="en-AU" sz="2000" dirty="0"/>
          </a:p>
          <a:p>
            <a:pPr algn="ctr"/>
            <a:r>
              <a:rPr lang="en-AU" dirty="0"/>
              <a:t>to structure</a:t>
            </a:r>
          </a:p>
        </p:txBody>
      </p:sp>
      <p:sp>
        <p:nvSpPr>
          <p:cNvPr id="40" name="TextBox 39"/>
          <p:cNvSpPr txBox="1"/>
          <p:nvPr/>
        </p:nvSpPr>
        <p:spPr>
          <a:xfrm rot="16200000">
            <a:off x="83910" y="3845168"/>
            <a:ext cx="3816806" cy="400110"/>
          </a:xfrm>
          <a:prstGeom prst="rect">
            <a:avLst/>
          </a:prstGeom>
          <a:solidFill>
            <a:srgbClr val="00B0F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Explicit Direct Instruction</a:t>
            </a:r>
            <a:endParaRPr lang="en-AU" dirty="0"/>
          </a:p>
        </p:txBody>
      </p:sp>
      <p:sp>
        <p:nvSpPr>
          <p:cNvPr id="41" name="TextBox 40"/>
          <p:cNvSpPr txBox="1"/>
          <p:nvPr/>
        </p:nvSpPr>
        <p:spPr>
          <a:xfrm rot="16200000">
            <a:off x="4619837" y="4382877"/>
            <a:ext cx="4289062" cy="400110"/>
          </a:xfrm>
          <a:prstGeom prst="rect">
            <a:avLst/>
          </a:prstGeom>
          <a:solidFill>
            <a:srgbClr val="00B0F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Fine grained, diagnostic teaching</a:t>
            </a:r>
            <a:endParaRPr lang="en-AU" dirty="0"/>
          </a:p>
        </p:txBody>
      </p:sp>
      <p:grpSp>
        <p:nvGrpSpPr>
          <p:cNvPr id="3" name="Group 2"/>
          <p:cNvGrpSpPr/>
          <p:nvPr/>
        </p:nvGrpSpPr>
        <p:grpSpPr>
          <a:xfrm>
            <a:off x="4532154" y="3048001"/>
            <a:ext cx="1906748" cy="801052"/>
            <a:chOff x="4532154" y="3048001"/>
            <a:chExt cx="1906748" cy="801052"/>
          </a:xfrm>
        </p:grpSpPr>
        <p:sp>
          <p:nvSpPr>
            <p:cNvPr id="30" name="TextBox 29"/>
            <p:cNvSpPr txBox="1"/>
            <p:nvPr/>
          </p:nvSpPr>
          <p:spPr>
            <a:xfrm>
              <a:off x="4532154" y="3048001"/>
              <a:ext cx="1906748" cy="801052"/>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dirty="0"/>
                <a:t>Grapheme</a:t>
              </a:r>
            </a:p>
            <a:p>
              <a:pPr algn="ctr"/>
              <a:r>
                <a:rPr lang="en-AU" dirty="0"/>
                <a:t>Phoneme</a:t>
              </a:r>
            </a:p>
          </p:txBody>
        </p:sp>
        <p:sp>
          <p:nvSpPr>
            <p:cNvPr id="47" name="Curved Right Arrow 46"/>
            <p:cNvSpPr/>
            <p:nvPr/>
          </p:nvSpPr>
          <p:spPr bwMode="auto">
            <a:xfrm>
              <a:off x="4671617" y="3181283"/>
              <a:ext cx="287321" cy="400693"/>
            </a:xfrm>
            <a:prstGeom prst="curv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sp>
          <p:nvSpPr>
            <p:cNvPr id="49" name="Curved Right Arrow 48"/>
            <p:cNvSpPr/>
            <p:nvPr/>
          </p:nvSpPr>
          <p:spPr bwMode="auto">
            <a:xfrm rot="10800000">
              <a:off x="6005866" y="3155883"/>
              <a:ext cx="287321" cy="400693"/>
            </a:xfrm>
            <a:prstGeom prst="curv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grpSp>
      <p:sp>
        <p:nvSpPr>
          <p:cNvPr id="48" name="TextBox 47"/>
          <p:cNvSpPr txBox="1"/>
          <p:nvPr/>
        </p:nvSpPr>
        <p:spPr>
          <a:xfrm rot="5400000">
            <a:off x="3339564" y="3944901"/>
            <a:ext cx="2323229" cy="369332"/>
          </a:xfrm>
          <a:prstGeom prst="rect">
            <a:avLst/>
          </a:prstGeom>
          <a:solidFill>
            <a:srgbClr val="FF00FF"/>
          </a:solidFill>
          <a:ln>
            <a:noFill/>
          </a:ln>
          <a:effectLst>
            <a:outerShdw blurRad="63500" sx="102000" sy="102000" algn="ctr" rotWithShape="0">
              <a:prstClr val="black">
                <a:alpha val="40000"/>
              </a:prstClr>
            </a:outerShdw>
          </a:effectLst>
        </p:spPr>
        <p:txBody>
          <a:bodyPr wrap="square" rtlCol="0">
            <a:spAutoFit/>
          </a:bodyPr>
          <a:lstStyle/>
          <a:p>
            <a:pPr algn="ctr"/>
            <a:r>
              <a:rPr lang="en-AU" b="1" dirty="0"/>
              <a:t>Activate prior learning</a:t>
            </a:r>
            <a:endParaRPr lang="en-AU" dirty="0"/>
          </a:p>
        </p:txBody>
      </p:sp>
      <p:grpSp>
        <p:nvGrpSpPr>
          <p:cNvPr id="50" name="Group 49"/>
          <p:cNvGrpSpPr/>
          <p:nvPr/>
        </p:nvGrpSpPr>
        <p:grpSpPr>
          <a:xfrm>
            <a:off x="9007257" y="2946525"/>
            <a:ext cx="1906748" cy="801052"/>
            <a:chOff x="4532154" y="3048001"/>
            <a:chExt cx="1906748" cy="801052"/>
          </a:xfrm>
        </p:grpSpPr>
        <p:sp>
          <p:nvSpPr>
            <p:cNvPr id="51" name="TextBox 50"/>
            <p:cNvSpPr txBox="1"/>
            <p:nvPr/>
          </p:nvSpPr>
          <p:spPr>
            <a:xfrm>
              <a:off x="4532154" y="3048001"/>
              <a:ext cx="1906748" cy="801052"/>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dirty="0"/>
                <a:t>Grapheme</a:t>
              </a:r>
            </a:p>
            <a:p>
              <a:pPr algn="ctr"/>
              <a:r>
                <a:rPr lang="en-AU" dirty="0"/>
                <a:t>Phoneme</a:t>
              </a:r>
            </a:p>
          </p:txBody>
        </p:sp>
        <p:sp>
          <p:nvSpPr>
            <p:cNvPr id="52" name="Curved Right Arrow 51"/>
            <p:cNvSpPr/>
            <p:nvPr/>
          </p:nvSpPr>
          <p:spPr bwMode="auto">
            <a:xfrm>
              <a:off x="4671617" y="3181283"/>
              <a:ext cx="287321" cy="400693"/>
            </a:xfrm>
            <a:prstGeom prst="curv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sp>
          <p:nvSpPr>
            <p:cNvPr id="53" name="Curved Right Arrow 52"/>
            <p:cNvSpPr/>
            <p:nvPr/>
          </p:nvSpPr>
          <p:spPr bwMode="auto">
            <a:xfrm rot="10800000">
              <a:off x="6005866" y="3155883"/>
              <a:ext cx="287321" cy="400693"/>
            </a:xfrm>
            <a:prstGeom prst="curv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grpSp>
      <p:sp>
        <p:nvSpPr>
          <p:cNvPr id="43" name="TextBox 42"/>
          <p:cNvSpPr txBox="1"/>
          <p:nvPr/>
        </p:nvSpPr>
        <p:spPr>
          <a:xfrm rot="5400000">
            <a:off x="7807319" y="3866417"/>
            <a:ext cx="2309470" cy="369332"/>
          </a:xfrm>
          <a:prstGeom prst="rect">
            <a:avLst/>
          </a:prstGeom>
          <a:solidFill>
            <a:srgbClr val="FF00FF"/>
          </a:solidFill>
          <a:ln>
            <a:noFill/>
          </a:ln>
          <a:effectLst>
            <a:outerShdw blurRad="63500" sx="102000" sy="102000" algn="ctr" rotWithShape="0">
              <a:prstClr val="black">
                <a:alpha val="40000"/>
              </a:prstClr>
            </a:outerShdw>
          </a:effectLst>
        </p:spPr>
        <p:txBody>
          <a:bodyPr wrap="square" rtlCol="0">
            <a:spAutoFit/>
          </a:bodyPr>
          <a:lstStyle/>
          <a:p>
            <a:pPr algn="ctr"/>
            <a:r>
              <a:rPr lang="en-AU" b="1" dirty="0"/>
              <a:t>Activate prior learning</a:t>
            </a:r>
            <a:endParaRPr lang="en-AU" dirty="0"/>
          </a:p>
        </p:txBody>
      </p:sp>
      <p:grpSp>
        <p:nvGrpSpPr>
          <p:cNvPr id="46" name="Group 45"/>
          <p:cNvGrpSpPr/>
          <p:nvPr/>
        </p:nvGrpSpPr>
        <p:grpSpPr>
          <a:xfrm>
            <a:off x="2144867" y="588339"/>
            <a:ext cx="5370708" cy="5987273"/>
            <a:chOff x="12620980" y="312501"/>
            <a:chExt cx="5370708" cy="5987273"/>
          </a:xfrm>
        </p:grpSpPr>
        <p:grpSp>
          <p:nvGrpSpPr>
            <p:cNvPr id="44" name="Group 43"/>
            <p:cNvGrpSpPr/>
            <p:nvPr/>
          </p:nvGrpSpPr>
          <p:grpSpPr>
            <a:xfrm>
              <a:off x="12620980" y="312501"/>
              <a:ext cx="5370708" cy="5987273"/>
              <a:chOff x="12620980" y="312501"/>
              <a:chExt cx="5370708" cy="5987273"/>
            </a:xfrm>
          </p:grpSpPr>
          <p:pic>
            <p:nvPicPr>
              <p:cNvPr id="42" name="Picture 2" descr="Image result for super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0980" y="312501"/>
                <a:ext cx="5370708" cy="598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What Is Your Vak (Visual, Auditory, And Kinesthetic) Type Quiz! - ProProfs  Qui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13664" y="2242408"/>
                <a:ext cx="1615020" cy="793668"/>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p:cNvSpPr txBox="1"/>
            <p:nvPr/>
          </p:nvSpPr>
          <p:spPr>
            <a:xfrm>
              <a:off x="13325246" y="3089594"/>
              <a:ext cx="1737446" cy="369332"/>
            </a:xfrm>
            <a:prstGeom prst="rect">
              <a:avLst/>
            </a:prstGeom>
            <a:noFill/>
          </p:spPr>
          <p:txBody>
            <a:bodyPr wrap="square" rtlCol="0">
              <a:spAutoFit/>
            </a:bodyPr>
            <a:lstStyle/>
            <a:p>
              <a:r>
                <a:rPr lang="en-AU" b="1" dirty="0">
                  <a:solidFill>
                    <a:schemeClr val="bg1"/>
                  </a:solidFill>
                </a:rPr>
                <a:t>Multisensory</a:t>
              </a:r>
            </a:p>
          </p:txBody>
        </p:sp>
      </p:grpSp>
      <p:sp>
        <p:nvSpPr>
          <p:cNvPr id="2" name="Rectangle 1"/>
          <p:cNvSpPr/>
          <p:nvPr/>
        </p:nvSpPr>
        <p:spPr>
          <a:xfrm>
            <a:off x="10768290" y="29871"/>
            <a:ext cx="1330325" cy="368300"/>
          </a:xfrm>
          <a:prstGeom prst="rect">
            <a:avLst/>
          </a:prstGeom>
        </p:spPr>
        <p:txBody>
          <a:bodyPr wrap="none">
            <a:spAutoFit/>
          </a:bodyPr>
          <a:lstStyle/>
          <a:p>
            <a:r>
              <a:rPr lang="en-AU" dirty="0">
                <a:solidFill>
                  <a:srgbClr val="000000"/>
                </a:solidFill>
                <a:latin typeface="Calibri" panose="020F0502020204030204" pitchFamily="34" charset="0"/>
              </a:rPr>
              <a:t>9:11:12 AM</a:t>
            </a:r>
            <a:r>
              <a:rPr lang="en-AU" dirty="0"/>
              <a:t> </a:t>
            </a:r>
          </a:p>
        </p:txBody>
      </p:sp>
      <p:sp>
        <p:nvSpPr>
          <p:cNvPr id="5" name="TextBox 4"/>
          <p:cNvSpPr txBox="1"/>
          <p:nvPr/>
        </p:nvSpPr>
        <p:spPr>
          <a:xfrm>
            <a:off x="533874" y="3380329"/>
            <a:ext cx="8038141" cy="3046988"/>
          </a:xfrm>
          <a:prstGeom prst="rect">
            <a:avLst/>
          </a:prstGeom>
          <a:solidFill>
            <a:srgbClr val="FFFF00"/>
          </a:solidFill>
          <a:effectLst>
            <a:outerShdw blurRad="50800" dist="38100" dir="5400000" algn="t" rotWithShape="0">
              <a:prstClr val="black">
                <a:alpha val="40000"/>
              </a:prstClr>
            </a:outerShdw>
          </a:effectLst>
        </p:spPr>
        <p:txBody>
          <a:bodyPr wrap="square" rtlCol="0">
            <a:spAutoFit/>
          </a:bodyPr>
          <a:lstStyle/>
          <a:p>
            <a:r>
              <a:rPr lang="en-AU" sz="3200" b="1" dirty="0" smtClean="0"/>
              <a:t>All that differs between waves:</a:t>
            </a:r>
          </a:p>
          <a:p>
            <a:pPr marL="342900" indent="-342900">
              <a:buAutoNum type="arabicPeriod"/>
            </a:pPr>
            <a:r>
              <a:rPr lang="en-AU" sz="3200" dirty="0" smtClean="0"/>
              <a:t>Pace of instruction </a:t>
            </a:r>
            <a:r>
              <a:rPr lang="en-AU" sz="3200" i="1" dirty="0" smtClean="0"/>
              <a:t>due to the </a:t>
            </a:r>
            <a:r>
              <a:rPr lang="en-AU" sz="3200" dirty="0" smtClean="0"/>
              <a:t>volume of revision needed to get content </a:t>
            </a:r>
            <a:r>
              <a:rPr lang="en-AU" sz="3200" i="1" dirty="0" smtClean="0"/>
              <a:t>overlearned</a:t>
            </a:r>
          </a:p>
          <a:p>
            <a:pPr marL="342900" indent="-342900">
              <a:buAutoNum type="arabicPeriod"/>
            </a:pPr>
            <a:r>
              <a:rPr lang="en-AU" sz="3200" dirty="0" smtClean="0"/>
              <a:t>Demandingness of the </a:t>
            </a:r>
            <a:r>
              <a:rPr lang="en-AU" sz="3200" dirty="0" smtClean="0">
                <a:solidFill>
                  <a:srgbClr val="FF0000"/>
                </a:solidFill>
              </a:rPr>
              <a:t>diagnostic teaching </a:t>
            </a:r>
            <a:r>
              <a:rPr lang="en-AU" sz="3200" i="1" dirty="0" smtClean="0"/>
              <a:t>which impacts…</a:t>
            </a:r>
          </a:p>
          <a:p>
            <a:pPr marL="342900" indent="-342900">
              <a:buAutoNum type="arabicPeriod"/>
            </a:pPr>
            <a:r>
              <a:rPr lang="en-AU" sz="3200" dirty="0" smtClean="0"/>
              <a:t>adult to student ratio</a:t>
            </a:r>
            <a:endParaRPr lang="en-AU" sz="3200" dirty="0"/>
          </a:p>
        </p:txBody>
      </p:sp>
    </p:spTree>
    <p:extLst>
      <p:ext uri="{BB962C8B-B14F-4D97-AF65-F5344CB8AC3E}">
        <p14:creationId xmlns:p14="http://schemas.microsoft.com/office/powerpoint/2010/main" val="38642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500"/>
                                        <p:tgtEl>
                                          <p:spTgt spid="3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500"/>
                                        <p:tgtEl>
                                          <p:spTgt spid="3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500"/>
                                        <p:tgtEl>
                                          <p:spTgt spid="2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fade">
                                      <p:cBhvr>
                                        <p:cTn id="107" dur="500"/>
                                        <p:tgtEl>
                                          <p:spTgt spid="4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41"/>
                                        </p:tgtEl>
                                        <p:attrNameLst>
                                          <p:attrName>style.visibility</p:attrName>
                                        </p:attrNameLst>
                                      </p:cBhvr>
                                      <p:to>
                                        <p:strVal val="visible"/>
                                      </p:to>
                                    </p:set>
                                    <p:animEffect transition="in" filter="fade">
                                      <p:cBhvr>
                                        <p:cTn id="112" dur="500"/>
                                        <p:tgtEl>
                                          <p:spTgt spid="41"/>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46"/>
                                        </p:tgtEl>
                                        <p:attrNameLst>
                                          <p:attrName>style.visibility</p:attrName>
                                        </p:attrNameLst>
                                      </p:cBhvr>
                                      <p:to>
                                        <p:strVal val="visible"/>
                                      </p:to>
                                    </p:set>
                                    <p:animEffect transition="in" filter="fade">
                                      <p:cBhvr>
                                        <p:cTn id="117" dur="500"/>
                                        <p:tgtEl>
                                          <p:spTgt spid="46"/>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
                                        </p:tgtEl>
                                        <p:attrNameLst>
                                          <p:attrName>style.visibility</p:attrName>
                                        </p:attrNameLst>
                                      </p:cBhvr>
                                      <p:to>
                                        <p:strVal val="visible"/>
                                      </p:to>
                                    </p:set>
                                    <p:animEffect transition="in" filter="fade">
                                      <p:cBhvr>
                                        <p:cTn id="1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P spid="14" grpId="0" animBg="1"/>
      <p:bldP spid="16" grpId="0" animBg="1"/>
      <p:bldP spid="23" grpId="0" animBg="1"/>
      <p:bldP spid="17" grpId="0" animBg="1"/>
      <p:bldP spid="26" grpId="0" animBg="1"/>
      <p:bldP spid="27" grpId="0" animBg="1"/>
      <p:bldP spid="28" grpId="0" animBg="1"/>
      <p:bldP spid="33" grpId="0" animBg="1"/>
      <p:bldP spid="34" grpId="0" animBg="1"/>
      <p:bldP spid="35" grpId="0" animBg="1"/>
      <p:bldP spid="36" grpId="0" animBg="1"/>
      <p:bldP spid="37" grpId="0" animBg="1"/>
      <p:bldP spid="38" grpId="0" animBg="1"/>
      <p:bldP spid="39" grpId="0" animBg="1"/>
      <p:bldP spid="40" grpId="0" animBg="1"/>
      <p:bldP spid="41" grpId="0" animBg="1"/>
      <p:bldP spid="48" grpId="0" animBg="1"/>
      <p:bldP spid="43"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81000"/>
            <a:ext cx="8229600" cy="1143000"/>
          </a:xfrm>
        </p:spPr>
        <p:txBody>
          <a:bodyPr/>
          <a:lstStyle/>
          <a:p>
            <a:pPr algn="ctr"/>
            <a:r>
              <a:rPr lang="en-AU" dirty="0">
                <a:latin typeface="Calibri" panose="020F0502020204030204" pitchFamily="34" charset="0"/>
                <a:cs typeface="Calibri" panose="020F0502020204030204" pitchFamily="34" charset="0"/>
              </a:rPr>
              <a:t>Phonological Awareness </a:t>
            </a:r>
            <a:r>
              <a:rPr lang="en-AU" dirty="0" smtClean="0">
                <a:latin typeface="Calibri" panose="020F0502020204030204" pitchFamily="34" charset="0"/>
                <a:cs typeface="Calibri" panose="020F0502020204030204" pitchFamily="34" charset="0"/>
              </a:rPr>
              <a:t/>
            </a:r>
            <a:br>
              <a:rPr lang="en-AU" dirty="0" smtClean="0">
                <a:latin typeface="Calibri" panose="020F0502020204030204" pitchFamily="34" charset="0"/>
                <a:cs typeface="Calibri" panose="020F0502020204030204" pitchFamily="34" charset="0"/>
              </a:rPr>
            </a:br>
            <a:r>
              <a:rPr lang="en-AU" sz="2800" dirty="0">
                <a:latin typeface="Calibri" panose="020F0502020204030204" pitchFamily="34" charset="0"/>
                <a:cs typeface="Calibri" panose="020F0502020204030204" pitchFamily="34" charset="0"/>
              </a:rPr>
              <a:t>do it in the dark!</a:t>
            </a:r>
          </a:p>
        </p:txBody>
      </p:sp>
      <p:sp>
        <p:nvSpPr>
          <p:cNvPr id="3" name="Content Placeholder 2"/>
          <p:cNvSpPr>
            <a:spLocks noGrp="1"/>
          </p:cNvSpPr>
          <p:nvPr>
            <p:ph idx="1"/>
          </p:nvPr>
        </p:nvSpPr>
        <p:spPr>
          <a:xfrm>
            <a:off x="838200" y="1695450"/>
            <a:ext cx="4876800" cy="4857750"/>
          </a:xfrm>
        </p:spPr>
        <p:txBody>
          <a:bodyPr>
            <a:normAutofit lnSpcReduction="10000"/>
          </a:bodyPr>
          <a:lstStyle/>
          <a:p>
            <a:pPr marL="0" indent="0">
              <a:buNone/>
            </a:pPr>
            <a:r>
              <a:rPr lang="en-AU" sz="2400" dirty="0">
                <a:solidFill>
                  <a:srgbClr val="7030A0"/>
                </a:solidFill>
                <a:latin typeface="Calibri" panose="020F0502020204030204" pitchFamily="34" charset="0"/>
                <a:cs typeface="Calibri" panose="020F0502020204030204" pitchFamily="34" charset="0"/>
              </a:rPr>
              <a:t>Say ‘spit’</a:t>
            </a:r>
          </a:p>
          <a:p>
            <a:pPr marL="0" indent="0">
              <a:buNone/>
            </a:pPr>
            <a:r>
              <a:rPr lang="en-AU" sz="2400" dirty="0">
                <a:solidFill>
                  <a:srgbClr val="7030A0"/>
                </a:solidFill>
                <a:latin typeface="Calibri" panose="020F0502020204030204" pitchFamily="34" charset="0"/>
                <a:cs typeface="Calibri" panose="020F0502020204030204" pitchFamily="34" charset="0"/>
              </a:rPr>
              <a:t>Say ‘spit’ without the /s/</a:t>
            </a:r>
          </a:p>
          <a:p>
            <a:pPr marL="0" indent="0">
              <a:buNone/>
            </a:pPr>
            <a:r>
              <a:rPr lang="en-AU" sz="2400" dirty="0">
                <a:solidFill>
                  <a:srgbClr val="7030A0"/>
                </a:solidFill>
                <a:latin typeface="Calibri" panose="020F0502020204030204" pitchFamily="34" charset="0"/>
                <a:cs typeface="Calibri" panose="020F0502020204030204" pitchFamily="34" charset="0"/>
              </a:rPr>
              <a:t>Say ‘pit’, change the /p/ to /</a:t>
            </a:r>
            <a:r>
              <a:rPr lang="en-AU" sz="2400" dirty="0" err="1">
                <a:solidFill>
                  <a:srgbClr val="7030A0"/>
                </a:solidFill>
                <a:latin typeface="Calibri" panose="020F0502020204030204" pitchFamily="34" charset="0"/>
                <a:cs typeface="Calibri" panose="020F0502020204030204" pitchFamily="34" charset="0"/>
              </a:rPr>
              <a:t>sh</a:t>
            </a:r>
            <a:r>
              <a:rPr lang="en-AU" sz="2400" dirty="0">
                <a:solidFill>
                  <a:srgbClr val="7030A0"/>
                </a:solidFill>
                <a:latin typeface="Calibri" panose="020F0502020204030204" pitchFamily="34" charset="0"/>
                <a:cs typeface="Calibri" panose="020F0502020204030204" pitchFamily="34" charset="0"/>
              </a:rPr>
              <a:t>/</a:t>
            </a:r>
          </a:p>
          <a:p>
            <a:pPr marL="0" indent="0">
              <a:buNone/>
            </a:pPr>
            <a:r>
              <a:rPr lang="en-AU" sz="2400" dirty="0">
                <a:solidFill>
                  <a:srgbClr val="7030A0"/>
                </a:solidFill>
                <a:latin typeface="Calibri" panose="020F0502020204030204" pitchFamily="34" charset="0"/>
                <a:cs typeface="Calibri" panose="020F0502020204030204" pitchFamily="34" charset="0"/>
              </a:rPr>
              <a:t>Now change the rime unit /it/ to /</a:t>
            </a:r>
            <a:r>
              <a:rPr lang="en-AU" sz="2400" dirty="0" err="1">
                <a:solidFill>
                  <a:srgbClr val="7030A0"/>
                </a:solidFill>
                <a:latin typeface="Calibri" panose="020F0502020204030204" pitchFamily="34" charset="0"/>
                <a:cs typeface="Calibri" panose="020F0502020204030204" pitchFamily="34" charset="0"/>
              </a:rPr>
              <a:t>ap</a:t>
            </a:r>
            <a:r>
              <a:rPr lang="en-AU" sz="2400" dirty="0">
                <a:solidFill>
                  <a:srgbClr val="7030A0"/>
                </a:solidFill>
                <a:latin typeface="Calibri" panose="020F0502020204030204" pitchFamily="34" charset="0"/>
                <a:cs typeface="Calibri" panose="020F0502020204030204" pitchFamily="34" charset="0"/>
              </a:rPr>
              <a:t>/</a:t>
            </a:r>
          </a:p>
          <a:p>
            <a:pPr marL="0" indent="0">
              <a:buNone/>
            </a:pPr>
            <a:r>
              <a:rPr lang="en-AU" sz="2400" dirty="0">
                <a:solidFill>
                  <a:srgbClr val="7030A0"/>
                </a:solidFill>
                <a:latin typeface="Calibri" panose="020F0502020204030204" pitchFamily="34" charset="0"/>
                <a:cs typeface="Calibri" panose="020F0502020204030204" pitchFamily="34" charset="0"/>
              </a:rPr>
              <a:t>Say ‘</a:t>
            </a:r>
            <a:r>
              <a:rPr lang="en-AU" sz="2400" dirty="0" err="1">
                <a:solidFill>
                  <a:srgbClr val="7030A0"/>
                </a:solidFill>
                <a:latin typeface="Calibri" panose="020F0502020204030204" pitchFamily="34" charset="0"/>
                <a:cs typeface="Calibri" panose="020F0502020204030204" pitchFamily="34" charset="0"/>
              </a:rPr>
              <a:t>shap</a:t>
            </a:r>
            <a:r>
              <a:rPr lang="en-AU" sz="2400" dirty="0">
                <a:solidFill>
                  <a:srgbClr val="7030A0"/>
                </a:solidFill>
                <a:latin typeface="Calibri" panose="020F0502020204030204" pitchFamily="34" charset="0"/>
                <a:cs typeface="Calibri" panose="020F0502020204030204" pitchFamily="34" charset="0"/>
              </a:rPr>
              <a:t>’ </a:t>
            </a:r>
          </a:p>
          <a:p>
            <a:pPr marL="0" indent="0">
              <a:buNone/>
            </a:pPr>
            <a:r>
              <a:rPr lang="en-AU" sz="2400" dirty="0">
                <a:solidFill>
                  <a:srgbClr val="7030A0"/>
                </a:solidFill>
                <a:latin typeface="Calibri" panose="020F0502020204030204" pitchFamily="34" charset="0"/>
                <a:cs typeface="Calibri" panose="020F0502020204030204" pitchFamily="34" charset="0"/>
              </a:rPr>
              <a:t>Now change the /</a:t>
            </a:r>
            <a:r>
              <a:rPr lang="en-AU" sz="2400" dirty="0" err="1">
                <a:solidFill>
                  <a:srgbClr val="7030A0"/>
                </a:solidFill>
                <a:latin typeface="Calibri" panose="020F0502020204030204" pitchFamily="34" charset="0"/>
                <a:cs typeface="Calibri" panose="020F0502020204030204" pitchFamily="34" charset="0"/>
              </a:rPr>
              <a:t>sh</a:t>
            </a:r>
            <a:r>
              <a:rPr lang="en-AU" sz="2400" dirty="0">
                <a:solidFill>
                  <a:srgbClr val="7030A0"/>
                </a:solidFill>
                <a:latin typeface="Calibri" panose="020F0502020204030204" pitchFamily="34" charset="0"/>
                <a:cs typeface="Calibri" panose="020F0502020204030204" pitchFamily="34" charset="0"/>
              </a:rPr>
              <a:t>/ to /</a:t>
            </a:r>
            <a:r>
              <a:rPr lang="en-AU" sz="2400" dirty="0" err="1">
                <a:solidFill>
                  <a:srgbClr val="7030A0"/>
                </a:solidFill>
                <a:latin typeface="Calibri" panose="020F0502020204030204" pitchFamily="34" charset="0"/>
                <a:cs typeface="Calibri" panose="020F0502020204030204" pitchFamily="34" charset="0"/>
              </a:rPr>
              <a:t>cr</a:t>
            </a:r>
            <a:r>
              <a:rPr lang="en-AU" sz="2400" dirty="0">
                <a:solidFill>
                  <a:srgbClr val="7030A0"/>
                </a:solidFill>
                <a:latin typeface="Calibri" panose="020F0502020204030204" pitchFamily="34" charset="0"/>
                <a:cs typeface="Calibri" panose="020F0502020204030204" pitchFamily="34" charset="0"/>
              </a:rPr>
              <a:t>/</a:t>
            </a:r>
          </a:p>
          <a:p>
            <a:pPr marL="0" indent="0">
              <a:buNone/>
            </a:pPr>
            <a:r>
              <a:rPr lang="en-AU" sz="2400" dirty="0">
                <a:solidFill>
                  <a:srgbClr val="7030A0"/>
                </a:solidFill>
                <a:latin typeface="Calibri" panose="020F0502020204030204" pitchFamily="34" charset="0"/>
                <a:cs typeface="Calibri" panose="020F0502020204030204" pitchFamily="34" charset="0"/>
              </a:rPr>
              <a:t>Now delete the /r/</a:t>
            </a:r>
          </a:p>
          <a:p>
            <a:pPr marL="0" indent="0">
              <a:buNone/>
            </a:pPr>
            <a:r>
              <a:rPr lang="en-AU" sz="2400" dirty="0">
                <a:solidFill>
                  <a:srgbClr val="7030A0"/>
                </a:solidFill>
                <a:latin typeface="Calibri" panose="020F0502020204030204" pitchFamily="34" charset="0"/>
                <a:cs typeface="Calibri" panose="020F0502020204030204" pitchFamily="34" charset="0"/>
              </a:rPr>
              <a:t>Say ‘cap’. Now say it backwards</a:t>
            </a:r>
          </a:p>
          <a:p>
            <a:pPr marL="0" indent="0">
              <a:buNone/>
            </a:pPr>
            <a:r>
              <a:rPr lang="en-AU" sz="2400" dirty="0">
                <a:solidFill>
                  <a:srgbClr val="7030A0"/>
                </a:solidFill>
                <a:latin typeface="Calibri" panose="020F0502020204030204" pitchFamily="34" charset="0"/>
                <a:cs typeface="Calibri" panose="020F0502020204030204" pitchFamily="34" charset="0"/>
              </a:rPr>
              <a:t>Say ‘pack’, instead of /ă/ say /ŭ/</a:t>
            </a:r>
          </a:p>
          <a:p>
            <a:pPr marL="0" indent="0">
              <a:buNone/>
            </a:pPr>
            <a:r>
              <a:rPr lang="en-AU" sz="2400" dirty="0">
                <a:solidFill>
                  <a:srgbClr val="7030A0"/>
                </a:solidFill>
                <a:latin typeface="Calibri" panose="020F0502020204030204" pitchFamily="34" charset="0"/>
                <a:cs typeface="Calibri" panose="020F0502020204030204" pitchFamily="34" charset="0"/>
              </a:rPr>
              <a:t>Now instead of /p/ say….. </a:t>
            </a:r>
          </a:p>
          <a:p>
            <a:pPr marL="0" indent="0">
              <a:buNone/>
            </a:pPr>
            <a:r>
              <a:rPr lang="en-AU" sz="2400" dirty="0">
                <a:solidFill>
                  <a:srgbClr val="7030A0"/>
                </a:solidFill>
                <a:latin typeface="Calibri" panose="020F0502020204030204" pitchFamily="34" charset="0"/>
                <a:cs typeface="Calibri" panose="020F0502020204030204" pitchFamily="34" charset="0"/>
              </a:rPr>
              <a:t>/d/</a:t>
            </a:r>
          </a:p>
          <a:p>
            <a:pPr marL="0" indent="0">
              <a:buNone/>
            </a:pPr>
            <a:endParaRPr lang="en-AU" dirty="0">
              <a:solidFill>
                <a:schemeClr val="accent6">
                  <a:lumMod val="60000"/>
                  <a:lumOff val="40000"/>
                </a:schemeClr>
              </a:solidFill>
            </a:endParaRPr>
          </a:p>
        </p:txBody>
      </p:sp>
      <p:sp>
        <p:nvSpPr>
          <p:cNvPr id="5" name="Content Placeholder 2"/>
          <p:cNvSpPr txBox="1">
            <a:spLocks/>
          </p:cNvSpPr>
          <p:nvPr/>
        </p:nvSpPr>
        <p:spPr bwMode="auto">
          <a:xfrm>
            <a:off x="5715000" y="1524000"/>
            <a:ext cx="59817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None/>
            </a:pPr>
            <a:endParaRPr lang="en-AU" sz="2400" kern="0" dirty="0">
              <a:solidFill>
                <a:schemeClr val="accent6">
                  <a:lumMod val="60000"/>
                  <a:lumOff val="40000"/>
                </a:schemeClr>
              </a:solidFill>
              <a:latin typeface="Calibri" panose="020F0502020204030204" pitchFamily="34" charset="0"/>
              <a:cs typeface="Calibri" panose="020F0502020204030204" pitchFamily="34" charset="0"/>
            </a:endParaRPr>
          </a:p>
          <a:p>
            <a:pPr marL="0" indent="0">
              <a:buNone/>
            </a:pPr>
            <a:r>
              <a:rPr lang="en-AU" sz="2400" kern="0" dirty="0">
                <a:latin typeface="Calibri" panose="020F0502020204030204" pitchFamily="34" charset="0"/>
                <a:cs typeface="Calibri" panose="020F0502020204030204" pitchFamily="34" charset="0"/>
              </a:rPr>
              <a:t>Segment, isolate, delete</a:t>
            </a:r>
          </a:p>
          <a:p>
            <a:pPr marL="0" indent="0">
              <a:buNone/>
            </a:pPr>
            <a:r>
              <a:rPr lang="en-AU" sz="2400" kern="0" dirty="0">
                <a:latin typeface="Calibri" panose="020F0502020204030204" pitchFamily="34" charset="0"/>
                <a:cs typeface="Calibri" panose="020F0502020204030204" pitchFamily="34" charset="0"/>
              </a:rPr>
              <a:t>Segment, isolate, manipulate</a:t>
            </a:r>
          </a:p>
          <a:p>
            <a:pPr marL="0" indent="0">
              <a:buNone/>
            </a:pPr>
            <a:r>
              <a:rPr lang="en-AU" sz="2400" kern="0" dirty="0">
                <a:latin typeface="Calibri" panose="020F0502020204030204" pitchFamily="34" charset="0"/>
                <a:cs typeface="Calibri" panose="020F0502020204030204" pitchFamily="34" charset="0"/>
              </a:rPr>
              <a:t>Segment rime unit, manipulate</a:t>
            </a:r>
          </a:p>
          <a:p>
            <a:pPr marL="0" indent="0">
              <a:buNone/>
            </a:pPr>
            <a:endParaRPr lang="en-AU" sz="2400" kern="0" dirty="0">
              <a:latin typeface="Calibri" panose="020F0502020204030204" pitchFamily="34" charset="0"/>
              <a:cs typeface="Calibri" panose="020F0502020204030204" pitchFamily="34" charset="0"/>
            </a:endParaRPr>
          </a:p>
          <a:p>
            <a:pPr marL="0" indent="0">
              <a:buNone/>
            </a:pPr>
            <a:r>
              <a:rPr lang="en-AU" sz="2400" kern="0" dirty="0">
                <a:latin typeface="Calibri" panose="020F0502020204030204" pitchFamily="34" charset="0"/>
                <a:cs typeface="Calibri" panose="020F0502020204030204" pitchFamily="34" charset="0"/>
              </a:rPr>
              <a:t>Segment, </a:t>
            </a:r>
            <a:r>
              <a:rPr lang="en-AU" sz="2400" kern="0" dirty="0" smtClean="0">
                <a:latin typeface="Calibri" panose="020F0502020204030204" pitchFamily="34" charset="0"/>
                <a:cs typeface="Calibri" panose="020F0502020204030204" pitchFamily="34" charset="0"/>
              </a:rPr>
              <a:t>isolate, manipulate, </a:t>
            </a:r>
            <a:r>
              <a:rPr lang="en-AU" sz="2400" kern="0" dirty="0">
                <a:latin typeface="Calibri" panose="020F0502020204030204" pitchFamily="34" charset="0"/>
                <a:cs typeface="Calibri" panose="020F0502020204030204" pitchFamily="34" charset="0"/>
              </a:rPr>
              <a:t>blend</a:t>
            </a:r>
          </a:p>
          <a:p>
            <a:pPr marL="0" indent="0">
              <a:buNone/>
            </a:pPr>
            <a:r>
              <a:rPr lang="en-AU" sz="2400" kern="0" dirty="0">
                <a:latin typeface="Calibri" panose="020F0502020204030204" pitchFamily="34" charset="0"/>
                <a:cs typeface="Calibri" panose="020F0502020204030204" pitchFamily="34" charset="0"/>
              </a:rPr>
              <a:t>Segment, isolate</a:t>
            </a:r>
            <a:r>
              <a:rPr lang="en-AU" sz="2400" kern="0" dirty="0" smtClean="0">
                <a:latin typeface="Calibri" panose="020F0502020204030204" pitchFamily="34" charset="0"/>
                <a:cs typeface="Calibri" panose="020F0502020204030204" pitchFamily="34" charset="0"/>
              </a:rPr>
              <a:t>, </a:t>
            </a:r>
            <a:r>
              <a:rPr lang="en-AU" sz="2400" kern="0" dirty="0">
                <a:latin typeface="Calibri" panose="020F0502020204030204" pitchFamily="34" charset="0"/>
                <a:cs typeface="Calibri" panose="020F0502020204030204" pitchFamily="34" charset="0"/>
              </a:rPr>
              <a:t>delete, blend</a:t>
            </a:r>
          </a:p>
          <a:p>
            <a:pPr marL="0" indent="0">
              <a:buNone/>
            </a:pPr>
            <a:r>
              <a:rPr lang="en-AU" sz="2400" kern="0" dirty="0">
                <a:latin typeface="Calibri" panose="020F0502020204030204" pitchFamily="34" charset="0"/>
                <a:cs typeface="Calibri" panose="020F0502020204030204" pitchFamily="34" charset="0"/>
              </a:rPr>
              <a:t>Segment, isolate</a:t>
            </a:r>
            <a:r>
              <a:rPr lang="en-AU" sz="2400" kern="0" dirty="0" smtClean="0">
                <a:latin typeface="Calibri" panose="020F0502020204030204" pitchFamily="34" charset="0"/>
                <a:cs typeface="Calibri" panose="020F0502020204030204" pitchFamily="34" charset="0"/>
              </a:rPr>
              <a:t>, </a:t>
            </a:r>
            <a:r>
              <a:rPr lang="en-AU" sz="2400" kern="0" dirty="0">
                <a:latin typeface="Calibri" panose="020F0502020204030204" pitchFamily="34" charset="0"/>
                <a:cs typeface="Calibri" panose="020F0502020204030204" pitchFamily="34" charset="0"/>
              </a:rPr>
              <a:t>reverse, blend</a:t>
            </a:r>
          </a:p>
          <a:p>
            <a:pPr marL="0" indent="0">
              <a:buNone/>
            </a:pPr>
            <a:r>
              <a:rPr lang="en-AU" sz="2400" kern="0" dirty="0">
                <a:latin typeface="Calibri" panose="020F0502020204030204" pitchFamily="34" charset="0"/>
                <a:cs typeface="Calibri" panose="020F0502020204030204" pitchFamily="34" charset="0"/>
              </a:rPr>
              <a:t>Segment, isolate</a:t>
            </a:r>
            <a:r>
              <a:rPr lang="en-AU" sz="2400" kern="0" dirty="0" smtClean="0">
                <a:latin typeface="Calibri" panose="020F0502020204030204" pitchFamily="34" charset="0"/>
                <a:cs typeface="Calibri" panose="020F0502020204030204" pitchFamily="34" charset="0"/>
              </a:rPr>
              <a:t>, </a:t>
            </a:r>
            <a:r>
              <a:rPr lang="en-AU" sz="2400" kern="0" dirty="0">
                <a:latin typeface="Calibri" panose="020F0502020204030204" pitchFamily="34" charset="0"/>
                <a:cs typeface="Calibri" panose="020F0502020204030204" pitchFamily="34" charset="0"/>
              </a:rPr>
              <a:t>manipulate</a:t>
            </a:r>
            <a:r>
              <a:rPr lang="en-AU" sz="2400" kern="0" dirty="0" smtClean="0">
                <a:latin typeface="Calibri" panose="020F0502020204030204" pitchFamily="34" charset="0"/>
                <a:cs typeface="Calibri" panose="020F0502020204030204" pitchFamily="34" charset="0"/>
              </a:rPr>
              <a:t>, </a:t>
            </a:r>
            <a:r>
              <a:rPr lang="en-AU" sz="2400" kern="0" dirty="0">
                <a:latin typeface="Calibri" panose="020F0502020204030204" pitchFamily="34" charset="0"/>
                <a:cs typeface="Calibri" panose="020F0502020204030204" pitchFamily="34" charset="0"/>
              </a:rPr>
              <a:t>blend</a:t>
            </a:r>
          </a:p>
          <a:p>
            <a:pPr marL="0" indent="0">
              <a:buNone/>
            </a:pPr>
            <a:r>
              <a:rPr lang="en-AU" sz="2400" kern="0" dirty="0">
                <a:latin typeface="Calibri" panose="020F0502020204030204" pitchFamily="34" charset="0"/>
                <a:cs typeface="Calibri" panose="020F0502020204030204" pitchFamily="34" charset="0"/>
              </a:rPr>
              <a:t>Segment, isolate</a:t>
            </a:r>
            <a:r>
              <a:rPr lang="en-AU" sz="2400" kern="0" dirty="0" smtClean="0">
                <a:latin typeface="Calibri" panose="020F0502020204030204" pitchFamily="34" charset="0"/>
                <a:cs typeface="Calibri" panose="020F0502020204030204" pitchFamily="34" charset="0"/>
              </a:rPr>
              <a:t>, </a:t>
            </a:r>
            <a:r>
              <a:rPr lang="en-AU" sz="2400" kern="0" dirty="0">
                <a:latin typeface="Calibri" panose="020F0502020204030204" pitchFamily="34" charset="0"/>
                <a:cs typeface="Calibri" panose="020F0502020204030204" pitchFamily="34" charset="0"/>
              </a:rPr>
              <a:t>manipulate</a:t>
            </a:r>
            <a:r>
              <a:rPr lang="en-AU" sz="2400" kern="0" dirty="0" smtClean="0">
                <a:latin typeface="Calibri" panose="020F0502020204030204" pitchFamily="34" charset="0"/>
                <a:cs typeface="Calibri" panose="020F0502020204030204" pitchFamily="34" charset="0"/>
              </a:rPr>
              <a:t>, </a:t>
            </a:r>
            <a:r>
              <a:rPr lang="en-AU" sz="2400" kern="0" dirty="0">
                <a:latin typeface="Calibri" panose="020F0502020204030204" pitchFamily="34" charset="0"/>
                <a:cs typeface="Calibri" panose="020F0502020204030204" pitchFamily="34" charset="0"/>
              </a:rPr>
              <a:t>blend.</a:t>
            </a:r>
          </a:p>
          <a:p>
            <a:pPr marL="0" indent="0">
              <a:buNone/>
            </a:pPr>
            <a:endParaRPr lang="en-AU" kern="0" dirty="0"/>
          </a:p>
        </p:txBody>
      </p:sp>
      <p:sp>
        <p:nvSpPr>
          <p:cNvPr id="6" name="Title 1"/>
          <p:cNvSpPr txBox="1">
            <a:spLocks/>
          </p:cNvSpPr>
          <p:nvPr/>
        </p:nvSpPr>
        <p:spPr bwMode="auto">
          <a:xfrm>
            <a:off x="1905000" y="29527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128"/>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r>
              <a:rPr lang="en-AU" kern="0" dirty="0">
                <a:latin typeface="Calibri" panose="020F0502020204030204" pitchFamily="34" charset="0"/>
                <a:cs typeface="Calibri" panose="020F0502020204030204" pitchFamily="34" charset="0"/>
              </a:rPr>
              <a:t>Phonological </a:t>
            </a:r>
            <a:r>
              <a:rPr lang="en-AU" kern="0" dirty="0" err="1">
                <a:latin typeface="Calibri" panose="020F0502020204030204" pitchFamily="34" charset="0"/>
                <a:cs typeface="Calibri" panose="020F0502020204030204" pitchFamily="34" charset="0"/>
              </a:rPr>
              <a:t>A</a:t>
            </a:r>
            <a:r>
              <a:rPr lang="en-AU" kern="0" dirty="0" err="1">
                <a:solidFill>
                  <a:srgbClr val="FF0000"/>
                </a:solidFill>
                <a:latin typeface="Calibri" panose="020F0502020204030204" pitchFamily="34" charset="0"/>
                <a:cs typeface="Calibri" panose="020F0502020204030204" pitchFamily="34" charset="0"/>
              </a:rPr>
              <a:t>s</a:t>
            </a:r>
            <a:r>
              <a:rPr lang="en-AU" kern="0" dirty="0" err="1">
                <a:latin typeface="Calibri" panose="020F0502020204030204" pitchFamily="34" charset="0"/>
                <a:cs typeface="Calibri" panose="020F0502020204030204" pitchFamily="34" charset="0"/>
              </a:rPr>
              <a:t>wareness</a:t>
            </a:r>
            <a:r>
              <a:rPr lang="en-AU" kern="0" dirty="0">
                <a:latin typeface="Calibri" panose="020F0502020204030204" pitchFamily="34" charset="0"/>
                <a:cs typeface="Calibri" panose="020F0502020204030204" pitchFamily="34" charset="0"/>
              </a:rPr>
              <a:t> </a:t>
            </a:r>
            <a:br>
              <a:rPr lang="en-AU" kern="0" dirty="0">
                <a:latin typeface="Calibri" panose="020F0502020204030204" pitchFamily="34" charset="0"/>
                <a:cs typeface="Calibri" panose="020F0502020204030204" pitchFamily="34" charset="0"/>
              </a:rPr>
            </a:br>
            <a:r>
              <a:rPr lang="en-AU" sz="2800" kern="0" dirty="0">
                <a:latin typeface="Calibri" panose="020F0502020204030204" pitchFamily="34" charset="0"/>
                <a:cs typeface="Calibri" panose="020F0502020204030204" pitchFamily="34" charset="0"/>
              </a:rPr>
              <a:t>do it in the dark!</a:t>
            </a:r>
          </a:p>
        </p:txBody>
      </p:sp>
    </p:spTree>
    <p:extLst>
      <p:ext uri="{BB962C8B-B14F-4D97-AF65-F5344CB8AC3E}">
        <p14:creationId xmlns:p14="http://schemas.microsoft.com/office/powerpoint/2010/main" val="294323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Scotsman, a photo from Highland, Scotland | Trek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952500"/>
            <a:ext cx="12192000" cy="8077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08277" y="0"/>
            <a:ext cx="5410200" cy="1325563"/>
          </a:xfrm>
        </p:spPr>
        <p:txBody>
          <a:bodyPr/>
          <a:lstStyle/>
          <a:p>
            <a:r>
              <a:rPr lang="en-AU" b="1" dirty="0" smtClean="0">
                <a:solidFill>
                  <a:schemeClr val="bg1"/>
                </a:solidFill>
              </a:rPr>
              <a:t>Time for ‘wee’ break</a:t>
            </a:r>
            <a:endParaRPr lang="en-AU" b="1" dirty="0">
              <a:solidFill>
                <a:schemeClr val="bg1"/>
              </a:solidFill>
            </a:endParaRPr>
          </a:p>
        </p:txBody>
      </p:sp>
      <p:sp>
        <p:nvSpPr>
          <p:cNvPr id="5" name="Title 1"/>
          <p:cNvSpPr txBox="1">
            <a:spLocks/>
          </p:cNvSpPr>
          <p:nvPr/>
        </p:nvSpPr>
        <p:spPr>
          <a:xfrm>
            <a:off x="1790700" y="5341937"/>
            <a:ext cx="5410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smtClean="0">
                <a:solidFill>
                  <a:schemeClr val="bg1"/>
                </a:solidFill>
              </a:rPr>
              <a:t>back in 10 sharp</a:t>
            </a:r>
            <a:endParaRPr lang="en-AU" b="1" dirty="0">
              <a:solidFill>
                <a:schemeClr val="bg1"/>
              </a:solidFill>
            </a:endParaRPr>
          </a:p>
        </p:txBody>
      </p:sp>
      <p:sp>
        <p:nvSpPr>
          <p:cNvPr id="3" name="Rectangle 2"/>
          <p:cNvSpPr/>
          <p:nvPr/>
        </p:nvSpPr>
        <p:spPr>
          <a:xfrm>
            <a:off x="10842625" y="-844550"/>
            <a:ext cx="1330325" cy="368300"/>
          </a:xfrm>
          <a:prstGeom prst="rect">
            <a:avLst/>
          </a:prstGeom>
        </p:spPr>
        <p:txBody>
          <a:bodyPr wrap="none">
            <a:spAutoFit/>
          </a:bodyPr>
          <a:lstStyle/>
          <a:p>
            <a:r>
              <a:rPr lang="en-AU" dirty="0">
                <a:solidFill>
                  <a:schemeClr val="bg1"/>
                </a:solidFill>
                <a:latin typeface="Calibri" panose="020F0502020204030204" pitchFamily="34" charset="0"/>
              </a:rPr>
              <a:t>9:57:01 AM</a:t>
            </a:r>
            <a:r>
              <a:rPr lang="en-AU" dirty="0">
                <a:solidFill>
                  <a:schemeClr val="bg1"/>
                </a:solidFill>
              </a:rPr>
              <a:t> </a:t>
            </a:r>
          </a:p>
        </p:txBody>
      </p:sp>
    </p:spTree>
    <p:extLst>
      <p:ext uri="{BB962C8B-B14F-4D97-AF65-F5344CB8AC3E}">
        <p14:creationId xmlns:p14="http://schemas.microsoft.com/office/powerpoint/2010/main" val="42679031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235" y="400051"/>
            <a:ext cx="8436428" cy="1064985"/>
          </a:xfrm>
        </p:spPr>
        <p:txBody>
          <a:bodyPr>
            <a:normAutofit fontScale="90000"/>
          </a:bodyPr>
          <a:lstStyle/>
          <a:p>
            <a:pPr algn="l"/>
            <a:r>
              <a:rPr lang="en-AU" b="1" dirty="0" smtClean="0">
                <a:solidFill>
                  <a:srgbClr val="FF0000"/>
                </a:solidFill>
              </a:rPr>
              <a:t>Advanced PA didn’t matter so much until some jerk invented writing! </a:t>
            </a:r>
            <a:endParaRPr lang="en-AU" b="1" dirty="0">
              <a:solidFill>
                <a:srgbClr val="FF0000"/>
              </a:solidFill>
            </a:endParaRPr>
          </a:p>
        </p:txBody>
      </p:sp>
      <p:pic>
        <p:nvPicPr>
          <p:cNvPr id="4" name="Picture 3"/>
          <p:cNvPicPr>
            <a:picLocks noChangeAspect="1"/>
          </p:cNvPicPr>
          <p:nvPr/>
        </p:nvPicPr>
        <p:blipFill>
          <a:blip r:embed="rId2"/>
          <a:stretch>
            <a:fillRect/>
          </a:stretch>
        </p:blipFill>
        <p:spPr>
          <a:xfrm>
            <a:off x="525235" y="1708603"/>
            <a:ext cx="5818312" cy="4419600"/>
          </a:xfrm>
          <a:prstGeom prst="rect">
            <a:avLst/>
          </a:prstGeom>
        </p:spPr>
      </p:pic>
      <p:sp>
        <p:nvSpPr>
          <p:cNvPr id="3" name="Rectangle 2"/>
          <p:cNvSpPr/>
          <p:nvPr/>
        </p:nvSpPr>
        <p:spPr>
          <a:xfrm>
            <a:off x="4495800" y="6371771"/>
            <a:ext cx="6934200" cy="369332"/>
          </a:xfrm>
          <a:prstGeom prst="rect">
            <a:avLst/>
          </a:prstGeom>
        </p:spPr>
        <p:txBody>
          <a:bodyPr wrap="square">
            <a:spAutoFit/>
          </a:bodyPr>
          <a:lstStyle/>
          <a:p>
            <a:r>
              <a:rPr lang="en-AU" dirty="0">
                <a:solidFill>
                  <a:srgbClr val="FF0000"/>
                </a:solidFill>
              </a:rPr>
              <a:t>http://www.cogsci.ucsd.edu/~coulson/CNL/shaywitz-dyslexia.pdf</a:t>
            </a:r>
          </a:p>
        </p:txBody>
      </p:sp>
      <p:sp>
        <p:nvSpPr>
          <p:cNvPr id="5" name="Rectangle 4"/>
          <p:cNvSpPr/>
          <p:nvPr/>
        </p:nvSpPr>
        <p:spPr>
          <a:xfrm>
            <a:off x="10380518" y="397412"/>
            <a:ext cx="1447800" cy="368300"/>
          </a:xfrm>
          <a:prstGeom prst="rect">
            <a:avLst/>
          </a:prstGeom>
        </p:spPr>
        <p:txBody>
          <a:bodyPr wrap="none">
            <a:spAutoFit/>
          </a:bodyPr>
          <a:lstStyle/>
          <a:p>
            <a:r>
              <a:rPr lang="en-AU" dirty="0">
                <a:solidFill>
                  <a:srgbClr val="000000"/>
                </a:solidFill>
                <a:latin typeface="Calibri" panose="020F0502020204030204" pitchFamily="34" charset="0"/>
              </a:rPr>
              <a:t>10:07:01 AM</a:t>
            </a:r>
            <a:r>
              <a:rPr lang="en-AU" dirty="0"/>
              <a:t> </a:t>
            </a:r>
          </a:p>
        </p:txBody>
      </p:sp>
    </p:spTree>
    <p:extLst>
      <p:ext uri="{BB962C8B-B14F-4D97-AF65-F5344CB8AC3E}">
        <p14:creationId xmlns:p14="http://schemas.microsoft.com/office/powerpoint/2010/main" val="83219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xpert Advice on How to See the Great Wildebeest Migration | Rhino Africa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07333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47800" y="2038350"/>
            <a:ext cx="552450" cy="1107996"/>
          </a:xfrm>
          <a:prstGeom prst="rect">
            <a:avLst/>
          </a:prstGeom>
          <a:noFill/>
        </p:spPr>
        <p:txBody>
          <a:bodyPr wrap="square" rtlCol="0">
            <a:spAutoFit/>
          </a:bodyPr>
          <a:lstStyle/>
          <a:p>
            <a:r>
              <a:rPr lang="en-AU" sz="6600" dirty="0" smtClean="0">
                <a:solidFill>
                  <a:schemeClr val="bg1"/>
                </a:solidFill>
              </a:rPr>
              <a:t>ă</a:t>
            </a:r>
            <a:endParaRPr lang="en-AU" sz="6600" dirty="0">
              <a:solidFill>
                <a:schemeClr val="bg1"/>
              </a:solidFill>
            </a:endParaRPr>
          </a:p>
        </p:txBody>
      </p:sp>
      <p:sp>
        <p:nvSpPr>
          <p:cNvPr id="7" name="TextBox 6"/>
          <p:cNvSpPr txBox="1"/>
          <p:nvPr/>
        </p:nvSpPr>
        <p:spPr>
          <a:xfrm>
            <a:off x="123825" y="2321004"/>
            <a:ext cx="400050" cy="1107996"/>
          </a:xfrm>
          <a:prstGeom prst="rect">
            <a:avLst/>
          </a:prstGeom>
          <a:noFill/>
        </p:spPr>
        <p:txBody>
          <a:bodyPr wrap="square" rtlCol="0">
            <a:spAutoFit/>
          </a:bodyPr>
          <a:lstStyle/>
          <a:p>
            <a:r>
              <a:rPr lang="en-AU" sz="6600" dirty="0" smtClean="0">
                <a:solidFill>
                  <a:schemeClr val="bg1"/>
                </a:solidFill>
              </a:rPr>
              <a:t>c</a:t>
            </a:r>
            <a:endParaRPr lang="en-AU" sz="6600" dirty="0">
              <a:solidFill>
                <a:schemeClr val="bg1"/>
              </a:solidFill>
            </a:endParaRPr>
          </a:p>
        </p:txBody>
      </p:sp>
      <p:sp>
        <p:nvSpPr>
          <p:cNvPr id="8" name="TextBox 7"/>
          <p:cNvSpPr txBox="1"/>
          <p:nvPr/>
        </p:nvSpPr>
        <p:spPr>
          <a:xfrm>
            <a:off x="3817215" y="2455902"/>
            <a:ext cx="552450" cy="1107996"/>
          </a:xfrm>
          <a:prstGeom prst="rect">
            <a:avLst/>
          </a:prstGeom>
          <a:noFill/>
        </p:spPr>
        <p:txBody>
          <a:bodyPr wrap="square" rtlCol="0">
            <a:spAutoFit/>
          </a:bodyPr>
          <a:lstStyle/>
          <a:p>
            <a:r>
              <a:rPr lang="en-AU" sz="6600" dirty="0">
                <a:solidFill>
                  <a:schemeClr val="bg1"/>
                </a:solidFill>
              </a:rPr>
              <a:t>t</a:t>
            </a:r>
          </a:p>
        </p:txBody>
      </p:sp>
      <p:grpSp>
        <p:nvGrpSpPr>
          <p:cNvPr id="3" name="Group 2"/>
          <p:cNvGrpSpPr/>
          <p:nvPr/>
        </p:nvGrpSpPr>
        <p:grpSpPr>
          <a:xfrm>
            <a:off x="245720" y="188952"/>
            <a:ext cx="4324350" cy="2686050"/>
            <a:chOff x="123825" y="223956"/>
            <a:chExt cx="4324350" cy="2686050"/>
          </a:xfrm>
        </p:grpSpPr>
        <p:grpSp>
          <p:nvGrpSpPr>
            <p:cNvPr id="10" name="Group 9"/>
            <p:cNvGrpSpPr/>
            <p:nvPr/>
          </p:nvGrpSpPr>
          <p:grpSpPr>
            <a:xfrm>
              <a:off x="123825" y="223956"/>
              <a:ext cx="4324350" cy="2686050"/>
              <a:chOff x="123825" y="223956"/>
              <a:chExt cx="4324350" cy="2686050"/>
            </a:xfrm>
          </p:grpSpPr>
          <p:sp>
            <p:nvSpPr>
              <p:cNvPr id="6" name="Oval Callout 5"/>
              <p:cNvSpPr/>
              <p:nvPr/>
            </p:nvSpPr>
            <p:spPr>
              <a:xfrm>
                <a:off x="123825" y="223956"/>
                <a:ext cx="4324350" cy="268605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2190607" y="1017359"/>
                <a:ext cx="2162318" cy="1015663"/>
              </a:xfrm>
              <a:prstGeom prst="rect">
                <a:avLst/>
              </a:prstGeom>
              <a:noFill/>
            </p:spPr>
            <p:txBody>
              <a:bodyPr wrap="square" rtlCol="0">
                <a:spAutoFit/>
              </a:bodyPr>
              <a:lstStyle/>
              <a:p>
                <a:r>
                  <a:rPr lang="en-AU" sz="2000" dirty="0" err="1" smtClean="0"/>
                  <a:t>Dat’s</a:t>
                </a:r>
                <a:r>
                  <a:rPr lang="en-AU" sz="2000" dirty="0" smtClean="0"/>
                  <a:t> phoneme segmentation and isolation </a:t>
                </a:r>
                <a:r>
                  <a:rPr lang="en-AU" sz="2000" dirty="0" err="1" smtClean="0"/>
                  <a:t>baybee</a:t>
                </a:r>
                <a:r>
                  <a:rPr lang="en-AU" sz="2000" dirty="0" smtClean="0"/>
                  <a:t>!</a:t>
                </a:r>
                <a:endParaRPr lang="en-AU" sz="2000" dirty="0"/>
              </a:p>
            </p:txBody>
          </p:sp>
        </p:grpSp>
        <p:pic>
          <p:nvPicPr>
            <p:cNvPr id="2" name="Picture 2" descr="A close up portrait of a black maned kalahari lion licking his lips while while he stares at the photographer on the reds sand of the kalahari desert in the Kgalagadi Transfrontier Park, South Africa."/>
            <p:cNvPicPr>
              <a:picLocks noChangeAspect="1" noChangeArrowheads="1"/>
            </p:cNvPicPr>
            <p:nvPr/>
          </p:nvPicPr>
          <p:blipFill rotWithShape="1">
            <a:blip r:embed="rId3">
              <a:extLst>
                <a:ext uri="{28A0092B-C50C-407E-A947-70E740481C1C}">
                  <a14:useLocalDpi xmlns:a14="http://schemas.microsoft.com/office/drawing/2010/main" val="0"/>
                </a:ext>
              </a:extLst>
            </a:blip>
            <a:srcRect b="13571"/>
            <a:stretch/>
          </p:blipFill>
          <p:spPr bwMode="auto">
            <a:xfrm>
              <a:off x="937715" y="736758"/>
              <a:ext cx="1132540" cy="15842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4638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115491"/>
            <a:ext cx="10515600" cy="1325563"/>
          </a:xfrm>
        </p:spPr>
        <p:txBody>
          <a:bodyPr/>
          <a:lstStyle/>
          <a:p>
            <a:r>
              <a:rPr lang="en-AU" dirty="0"/>
              <a:t>HIERARCHY OF </a:t>
            </a:r>
            <a:r>
              <a:rPr lang="en-AU" dirty="0" smtClean="0"/>
              <a:t>PHONOLOGICAL </a:t>
            </a:r>
            <a:br>
              <a:rPr lang="en-AU" dirty="0" smtClean="0"/>
            </a:br>
            <a:r>
              <a:rPr lang="en-AU" dirty="0" smtClean="0"/>
              <a:t>AWARENESS SKILLS</a:t>
            </a:r>
            <a:endParaRPr lang="en-AU" dirty="0"/>
          </a:p>
        </p:txBody>
      </p:sp>
      <p:sp>
        <p:nvSpPr>
          <p:cNvPr id="3" name="Content Placeholder 2"/>
          <p:cNvSpPr>
            <a:spLocks noGrp="1"/>
          </p:cNvSpPr>
          <p:nvPr>
            <p:ph idx="1"/>
          </p:nvPr>
        </p:nvSpPr>
        <p:spPr>
          <a:xfrm>
            <a:off x="2213980" y="1513120"/>
            <a:ext cx="7560840" cy="4525963"/>
          </a:xfrm>
        </p:spPr>
        <p:txBody>
          <a:bodyPr>
            <a:noAutofit/>
          </a:bodyPr>
          <a:lstStyle/>
          <a:p>
            <a:pPr marL="0" indent="0" algn="ctr">
              <a:buNone/>
            </a:pPr>
            <a:r>
              <a:rPr lang="en-AU" dirty="0"/>
              <a:t>Segment compound words</a:t>
            </a:r>
          </a:p>
          <a:p>
            <a:pPr marL="0" indent="0" algn="ctr">
              <a:buNone/>
            </a:pPr>
            <a:r>
              <a:rPr lang="en-AU" dirty="0"/>
              <a:t>segment syllables</a:t>
            </a:r>
          </a:p>
          <a:p>
            <a:pPr marL="0" indent="0" algn="ctr">
              <a:buNone/>
            </a:pPr>
            <a:r>
              <a:rPr lang="en-AU" dirty="0"/>
              <a:t>Alliteration – initial and final phonemes</a:t>
            </a:r>
          </a:p>
          <a:p>
            <a:pPr marL="0" indent="0" algn="ctr">
              <a:buNone/>
            </a:pPr>
            <a:r>
              <a:rPr lang="en-AU" dirty="0"/>
              <a:t>Onset and rime segmentation</a:t>
            </a:r>
          </a:p>
          <a:p>
            <a:pPr marL="0" indent="0" algn="ctr">
              <a:buNone/>
            </a:pPr>
            <a:r>
              <a:rPr lang="en-AU" dirty="0">
                <a:solidFill>
                  <a:srgbClr val="FF0000"/>
                </a:solidFill>
              </a:rPr>
              <a:t>Segment initial and final phonemes</a:t>
            </a:r>
          </a:p>
          <a:p>
            <a:pPr marL="0" indent="0" algn="ctr">
              <a:buNone/>
            </a:pPr>
            <a:r>
              <a:rPr lang="en-AU" dirty="0">
                <a:solidFill>
                  <a:srgbClr val="FF0000"/>
                </a:solidFill>
              </a:rPr>
              <a:t>Blending phonemes into words (moosh)</a:t>
            </a:r>
          </a:p>
          <a:p>
            <a:pPr marL="0" indent="0" algn="ctr">
              <a:buNone/>
            </a:pPr>
            <a:r>
              <a:rPr lang="en-AU" dirty="0">
                <a:solidFill>
                  <a:srgbClr val="FF0000"/>
                </a:solidFill>
              </a:rPr>
              <a:t>Segmenting words into phonemes (chop)</a:t>
            </a:r>
          </a:p>
          <a:p>
            <a:pPr marL="0" indent="0" algn="ctr">
              <a:buNone/>
            </a:pPr>
            <a:r>
              <a:rPr lang="en-AU" dirty="0">
                <a:solidFill>
                  <a:srgbClr val="FF0000"/>
                </a:solidFill>
              </a:rPr>
              <a:t>Delete / add / substitute phonemes </a:t>
            </a:r>
          </a:p>
        </p:txBody>
      </p:sp>
      <p:sp>
        <p:nvSpPr>
          <p:cNvPr id="5" name="Down Arrow 4"/>
          <p:cNvSpPr/>
          <p:nvPr/>
        </p:nvSpPr>
        <p:spPr>
          <a:xfrm>
            <a:off x="10856990" y="1435433"/>
            <a:ext cx="504056" cy="4603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2213980" y="5715917"/>
            <a:ext cx="7416824" cy="646331"/>
          </a:xfrm>
          <a:prstGeom prst="rect">
            <a:avLst/>
          </a:prstGeom>
          <a:solidFill>
            <a:schemeClr val="tx1"/>
          </a:solidFill>
        </p:spPr>
        <p:txBody>
          <a:bodyPr wrap="square" rtlCol="0">
            <a:spAutoFit/>
          </a:bodyPr>
          <a:lstStyle/>
          <a:p>
            <a:pPr algn="ctr"/>
            <a:r>
              <a:rPr lang="en-AU" sz="3600" i="1" dirty="0">
                <a:solidFill>
                  <a:srgbClr val="FFFF00"/>
                </a:solidFill>
              </a:rPr>
              <a:t>Proficient, not just accurate (Kilpatrick)</a:t>
            </a:r>
          </a:p>
        </p:txBody>
      </p:sp>
    </p:spTree>
    <p:extLst>
      <p:ext uri="{BB962C8B-B14F-4D97-AF65-F5344CB8AC3E}">
        <p14:creationId xmlns:p14="http://schemas.microsoft.com/office/powerpoint/2010/main" val="303861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http://lshss.pubs.asha.org/data/Journals/LSHSS/929077/3fig1.jpeg">
            <a:extLst>
              <a:ext uri="{FF2B5EF4-FFF2-40B4-BE49-F238E27FC236}">
                <a16:creationId xmlns:a16="http://schemas.microsoft.com/office/drawing/2014/main" id="{688469E3-3011-4F58-AA97-DE346BF13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14400"/>
            <a:ext cx="7924800" cy="5770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a:extLst>
              <a:ext uri="{FF2B5EF4-FFF2-40B4-BE49-F238E27FC236}">
                <a16:creationId xmlns:a16="http://schemas.microsoft.com/office/drawing/2014/main" id="{3C7E746F-539B-4F18-B0A8-C76D71D4003B}"/>
              </a:ext>
            </a:extLst>
          </p:cNvPr>
          <p:cNvSpPr>
            <a:spLocks noGrp="1"/>
          </p:cNvSpPr>
          <p:nvPr>
            <p:ph type="title"/>
          </p:nvPr>
        </p:nvSpPr>
        <p:spPr>
          <a:xfrm>
            <a:off x="400049" y="304800"/>
            <a:ext cx="10951293" cy="609600"/>
          </a:xfrm>
        </p:spPr>
        <p:txBody>
          <a:bodyPr>
            <a:normAutofit fontScale="90000"/>
          </a:bodyPr>
          <a:lstStyle/>
          <a:p>
            <a:pPr algn="l"/>
            <a:r>
              <a:rPr lang="en-AU" altLang="en-US" dirty="0" smtClean="0">
                <a:solidFill>
                  <a:srgbClr val="7030A0"/>
                </a:solidFill>
                <a:latin typeface="Calibri" panose="020F0502020204030204" pitchFamily="34" charset="0"/>
                <a:cs typeface="Calibri" panose="020F0502020204030204" pitchFamily="34" charset="0"/>
              </a:rPr>
              <a:t>Phonological Awareness </a:t>
            </a:r>
            <a:endParaRPr lang="en-AU" altLang="en-US" dirty="0">
              <a:solidFill>
                <a:srgbClr val="7030A0"/>
              </a:solidFill>
              <a:latin typeface="Calibri" panose="020F0502020204030204" pitchFamily="34" charset="0"/>
              <a:cs typeface="Calibri" panose="020F0502020204030204" pitchFamily="34" charset="0"/>
            </a:endParaRPr>
          </a:p>
        </p:txBody>
      </p:sp>
      <p:pic>
        <p:nvPicPr>
          <p:cNvPr id="4098" name="Picture 2" descr="https://www.industroquip.com.au/assets/full/RS0901.jpg?202007090324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2038" y="3000375"/>
            <a:ext cx="5143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on't Stop Me Now | Queen freddie mercury, Freddie mercury, Queen meme"/>
          <p:cNvPicPr>
            <a:picLocks noChangeAspect="1" noChangeArrowheads="1"/>
          </p:cNvPicPr>
          <p:nvPr/>
        </p:nvPicPr>
        <p:blipFill rotWithShape="1">
          <a:blip r:embed="rId5">
            <a:extLst>
              <a:ext uri="{28A0092B-C50C-407E-A947-70E740481C1C}">
                <a14:useLocalDpi xmlns:a14="http://schemas.microsoft.com/office/drawing/2010/main" val="0"/>
              </a:ext>
            </a:extLst>
          </a:blip>
          <a:srcRect l="32460" r="15604"/>
          <a:stretch/>
        </p:blipFill>
        <p:spPr bwMode="auto">
          <a:xfrm>
            <a:off x="8944555" y="1781175"/>
            <a:ext cx="1922889"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44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7685"/>
            <a:ext cx="10515600" cy="1325563"/>
          </a:xfrm>
        </p:spPr>
        <p:txBody>
          <a:bodyPr/>
          <a:lstStyle/>
          <a:p>
            <a:r>
              <a:rPr lang="en-AU" b="1" dirty="0" smtClean="0"/>
              <a:t>Let’s watch some phonological awareness work at wave 1,2 and 3.</a:t>
            </a:r>
            <a:endParaRPr lang="en-AU" b="1" dirty="0"/>
          </a:p>
        </p:txBody>
      </p:sp>
      <p:sp>
        <p:nvSpPr>
          <p:cNvPr id="3" name="Content Placeholder 2"/>
          <p:cNvSpPr>
            <a:spLocks noGrp="1"/>
          </p:cNvSpPr>
          <p:nvPr>
            <p:ph idx="1"/>
          </p:nvPr>
        </p:nvSpPr>
        <p:spPr>
          <a:xfrm>
            <a:off x="838200" y="2618105"/>
            <a:ext cx="10784840" cy="3051175"/>
          </a:xfrm>
        </p:spPr>
        <p:txBody>
          <a:bodyPr>
            <a:normAutofit fontScale="92500"/>
          </a:bodyPr>
          <a:lstStyle/>
          <a:p>
            <a:pPr marL="0" indent="0">
              <a:buNone/>
            </a:pPr>
            <a:r>
              <a:rPr lang="en-AU" sz="3200" dirty="0" smtClean="0"/>
              <a:t>Your Task:</a:t>
            </a:r>
          </a:p>
          <a:p>
            <a:pPr marL="514350" indent="-514350">
              <a:buAutoNum type="arabicPeriod"/>
            </a:pPr>
            <a:r>
              <a:rPr lang="en-AU" sz="3200" dirty="0" smtClean="0"/>
              <a:t>Take a screen shot of the PA ladder (previous slide) or Google ‘phonological awareness ladder’ and park it where you can see it</a:t>
            </a:r>
          </a:p>
          <a:p>
            <a:pPr marL="514350" indent="-514350">
              <a:buAutoNum type="arabicPeriod"/>
            </a:pPr>
            <a:endParaRPr lang="en-AU" sz="3200" dirty="0" smtClean="0"/>
          </a:p>
          <a:p>
            <a:pPr marL="514350" indent="-514350">
              <a:buAutoNum type="arabicPeriod"/>
            </a:pPr>
            <a:r>
              <a:rPr lang="en-AU" sz="3200" dirty="0" smtClean="0"/>
              <a:t>As you watch, see if you can identify the levels being worked on – with the classroom footage there’s a lot going on!</a:t>
            </a:r>
          </a:p>
          <a:p>
            <a:pPr marL="514350" indent="-514350">
              <a:buAutoNum type="arabicPeriod"/>
            </a:pPr>
            <a:endParaRPr lang="en-AU" sz="3200" dirty="0"/>
          </a:p>
        </p:txBody>
      </p:sp>
      <p:pic>
        <p:nvPicPr>
          <p:cNvPr id="4" name="Picture 4" descr="lets-play – Newcastle Tigers Hockey Clu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5775" y="1339669"/>
            <a:ext cx="1460681" cy="1460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260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Video File: 2.Phon Awareness</a:t>
            </a:r>
            <a:endParaRPr lang="en-AU" dirty="0"/>
          </a:p>
        </p:txBody>
      </p:sp>
      <p:sp>
        <p:nvSpPr>
          <p:cNvPr id="3" name="Content Placeholder 2"/>
          <p:cNvSpPr>
            <a:spLocks noGrp="1"/>
          </p:cNvSpPr>
          <p:nvPr>
            <p:ph idx="1"/>
          </p:nvPr>
        </p:nvSpPr>
        <p:spPr/>
        <p:txBody>
          <a:bodyPr/>
          <a:lstStyle/>
          <a:p>
            <a:pPr marL="0" indent="0">
              <a:buNone/>
            </a:pPr>
            <a:r>
              <a:rPr lang="en-AU" dirty="0" smtClean="0"/>
              <a:t>7:45</a:t>
            </a:r>
            <a:endParaRPr lang="en-AU" dirty="0"/>
          </a:p>
        </p:txBody>
      </p:sp>
    </p:spTree>
    <p:extLst>
      <p:ext uri="{BB962C8B-B14F-4D97-AF65-F5344CB8AC3E}">
        <p14:creationId xmlns:p14="http://schemas.microsoft.com/office/powerpoint/2010/main" val="37268272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7200" y="542725"/>
            <a:ext cx="1614487" cy="1586704"/>
          </a:xfrm>
          <a:prstGeom prst="rect">
            <a:avLst/>
          </a:prstGeom>
        </p:spPr>
      </p:pic>
      <p:pic>
        <p:nvPicPr>
          <p:cNvPr id="5" name="Picture 4"/>
          <p:cNvPicPr>
            <a:picLocks noChangeAspect="1"/>
          </p:cNvPicPr>
          <p:nvPr/>
        </p:nvPicPr>
        <p:blipFill>
          <a:blip r:embed="rId4"/>
          <a:stretch>
            <a:fillRect/>
          </a:stretch>
        </p:blipFill>
        <p:spPr>
          <a:xfrm>
            <a:off x="418971" y="2879303"/>
            <a:ext cx="1707947" cy="1586704"/>
          </a:xfrm>
          <a:prstGeom prst="rect">
            <a:avLst/>
          </a:prstGeom>
        </p:spPr>
      </p:pic>
      <p:sp>
        <p:nvSpPr>
          <p:cNvPr id="6" name="TextBox 5"/>
          <p:cNvSpPr txBox="1"/>
          <p:nvPr/>
        </p:nvSpPr>
        <p:spPr>
          <a:xfrm>
            <a:off x="102393" y="2319700"/>
            <a:ext cx="2667000" cy="369332"/>
          </a:xfrm>
          <a:prstGeom prst="rect">
            <a:avLst/>
          </a:prstGeom>
          <a:noFill/>
        </p:spPr>
        <p:txBody>
          <a:bodyPr wrap="square" rtlCol="0">
            <a:spAutoFit/>
          </a:bodyPr>
          <a:lstStyle/>
          <a:p>
            <a:pPr algn="ctr"/>
            <a:r>
              <a:rPr lang="en-AU" b="1" dirty="0" smtClean="0"/>
              <a:t>Manipulate phonemes</a:t>
            </a:r>
            <a:endParaRPr lang="en-AU" b="1" dirty="0"/>
          </a:p>
        </p:txBody>
      </p:sp>
      <p:pic>
        <p:nvPicPr>
          <p:cNvPr id="7" name="Picture 6" descr="http://lshss.pubs.asha.org/data/Journals/LSHSS/929077/3fig1.jpeg">
            <a:extLst>
              <a:ext uri="{FF2B5EF4-FFF2-40B4-BE49-F238E27FC236}">
                <a16:creationId xmlns:a16="http://schemas.microsoft.com/office/drawing/2014/main" id="{688469E3-3011-4F58-AA97-DE346BF13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3928" y="1564410"/>
            <a:ext cx="6131909" cy="446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47195" y="4466007"/>
            <a:ext cx="3061678" cy="2308324"/>
          </a:xfrm>
          <a:prstGeom prst="rect">
            <a:avLst/>
          </a:prstGeom>
          <a:noFill/>
        </p:spPr>
        <p:txBody>
          <a:bodyPr wrap="square" rtlCol="0">
            <a:spAutoFit/>
          </a:bodyPr>
          <a:lstStyle/>
          <a:p>
            <a:pPr marL="342900" indent="-342900">
              <a:buAutoNum type="arabicPeriod"/>
            </a:pPr>
            <a:r>
              <a:rPr lang="en-AU" b="1" dirty="0" smtClean="0">
                <a:solidFill>
                  <a:srgbClr val="FF0000"/>
                </a:solidFill>
              </a:rPr>
              <a:t>Rhyming</a:t>
            </a:r>
          </a:p>
          <a:p>
            <a:pPr marL="342900" indent="-342900">
              <a:buAutoNum type="arabicPeriod"/>
            </a:pPr>
            <a:r>
              <a:rPr lang="en-AU" b="1" dirty="0" smtClean="0">
                <a:solidFill>
                  <a:srgbClr val="FF0000"/>
                </a:solidFill>
              </a:rPr>
              <a:t>Blend compound words</a:t>
            </a:r>
          </a:p>
          <a:p>
            <a:pPr marL="342900" indent="-342900">
              <a:buAutoNum type="arabicPeriod"/>
            </a:pPr>
            <a:r>
              <a:rPr lang="en-AU" b="1" dirty="0" smtClean="0">
                <a:solidFill>
                  <a:srgbClr val="FF0000"/>
                </a:solidFill>
              </a:rPr>
              <a:t>Segment initial / final sounds</a:t>
            </a:r>
          </a:p>
          <a:p>
            <a:pPr marL="342900" indent="-342900">
              <a:buAutoNum type="arabicPeriod"/>
            </a:pPr>
            <a:r>
              <a:rPr lang="en-AU" b="1" dirty="0" smtClean="0">
                <a:solidFill>
                  <a:srgbClr val="FF0000"/>
                </a:solidFill>
              </a:rPr>
              <a:t>Words into syllables</a:t>
            </a:r>
          </a:p>
          <a:p>
            <a:pPr marL="342900" indent="-342900">
              <a:buAutoNum type="arabicPeriod"/>
            </a:pPr>
            <a:r>
              <a:rPr lang="en-AU" b="1" dirty="0" smtClean="0">
                <a:solidFill>
                  <a:srgbClr val="FF0000"/>
                </a:solidFill>
              </a:rPr>
              <a:t>Manipulate phonemes</a:t>
            </a:r>
          </a:p>
          <a:p>
            <a:pPr marL="342900" indent="-342900">
              <a:buAutoNum type="arabicPeriod"/>
            </a:pPr>
            <a:r>
              <a:rPr lang="en-AU" b="1" dirty="0" smtClean="0">
                <a:solidFill>
                  <a:srgbClr val="FF0000"/>
                </a:solidFill>
              </a:rPr>
              <a:t>Segment words into sounds</a:t>
            </a:r>
          </a:p>
        </p:txBody>
      </p:sp>
      <p:pic>
        <p:nvPicPr>
          <p:cNvPr id="9" name="Picture 8"/>
          <p:cNvPicPr>
            <a:picLocks noChangeAspect="1"/>
          </p:cNvPicPr>
          <p:nvPr/>
        </p:nvPicPr>
        <p:blipFill>
          <a:blip r:embed="rId6"/>
          <a:stretch>
            <a:fillRect/>
          </a:stretch>
        </p:blipFill>
        <p:spPr>
          <a:xfrm>
            <a:off x="2990226" y="542725"/>
            <a:ext cx="2038093" cy="1586704"/>
          </a:xfrm>
          <a:prstGeom prst="rect">
            <a:avLst/>
          </a:prstGeom>
        </p:spPr>
      </p:pic>
      <p:sp>
        <p:nvSpPr>
          <p:cNvPr id="10" name="TextBox 9"/>
          <p:cNvSpPr txBox="1"/>
          <p:nvPr/>
        </p:nvSpPr>
        <p:spPr>
          <a:xfrm>
            <a:off x="2990226" y="2319700"/>
            <a:ext cx="2820024" cy="1477328"/>
          </a:xfrm>
          <a:prstGeom prst="rect">
            <a:avLst/>
          </a:prstGeom>
          <a:noFill/>
        </p:spPr>
        <p:txBody>
          <a:bodyPr wrap="square" rtlCol="0">
            <a:spAutoFit/>
          </a:bodyPr>
          <a:lstStyle/>
          <a:p>
            <a:r>
              <a:rPr lang="en-AU" b="1" dirty="0" smtClean="0">
                <a:solidFill>
                  <a:srgbClr val="7030A0"/>
                </a:solidFill>
              </a:rPr>
              <a:t>Words into syllables</a:t>
            </a:r>
          </a:p>
          <a:p>
            <a:r>
              <a:rPr lang="en-AU" b="1" dirty="0" smtClean="0">
                <a:solidFill>
                  <a:srgbClr val="7030A0"/>
                </a:solidFill>
              </a:rPr>
              <a:t>(had a phonic component)</a:t>
            </a:r>
          </a:p>
          <a:p>
            <a:pPr marL="342900" indent="-342900">
              <a:buAutoNum type="arabicPeriod"/>
            </a:pPr>
            <a:endParaRPr lang="en-AU" dirty="0" smtClean="0"/>
          </a:p>
          <a:p>
            <a:pPr marL="342900" indent="-342900">
              <a:buAutoNum type="arabicPeriod"/>
            </a:pPr>
            <a:endParaRPr lang="en-AU" dirty="0" smtClean="0"/>
          </a:p>
          <a:p>
            <a:pPr algn="ctr"/>
            <a:endParaRPr lang="en-AU" dirty="0"/>
          </a:p>
        </p:txBody>
      </p:sp>
      <p:pic>
        <p:nvPicPr>
          <p:cNvPr id="11" name="Picture 10"/>
          <p:cNvPicPr>
            <a:picLocks noChangeAspect="1"/>
          </p:cNvPicPr>
          <p:nvPr/>
        </p:nvPicPr>
        <p:blipFill>
          <a:blip r:embed="rId7"/>
          <a:stretch>
            <a:fillRect/>
          </a:stretch>
        </p:blipFill>
        <p:spPr>
          <a:xfrm>
            <a:off x="3345554" y="3161745"/>
            <a:ext cx="1648758" cy="1572256"/>
          </a:xfrm>
          <a:prstGeom prst="rect">
            <a:avLst/>
          </a:prstGeom>
        </p:spPr>
      </p:pic>
      <p:sp>
        <p:nvSpPr>
          <p:cNvPr id="12" name="TextBox 11"/>
          <p:cNvSpPr txBox="1"/>
          <p:nvPr/>
        </p:nvSpPr>
        <p:spPr>
          <a:xfrm>
            <a:off x="3205057" y="5015502"/>
            <a:ext cx="2843820" cy="1477328"/>
          </a:xfrm>
          <a:prstGeom prst="rect">
            <a:avLst/>
          </a:prstGeom>
          <a:noFill/>
        </p:spPr>
        <p:txBody>
          <a:bodyPr wrap="square" rtlCol="0">
            <a:spAutoFit/>
          </a:bodyPr>
          <a:lstStyle/>
          <a:p>
            <a:pPr marL="342900" indent="-342900">
              <a:buAutoNum type="arabicPeriod"/>
            </a:pPr>
            <a:r>
              <a:rPr lang="en-AU" b="1" dirty="0" smtClean="0">
                <a:solidFill>
                  <a:srgbClr val="00B050"/>
                </a:solidFill>
              </a:rPr>
              <a:t>Words into syllables</a:t>
            </a:r>
          </a:p>
          <a:p>
            <a:pPr marL="342900" indent="-342900">
              <a:buAutoNum type="arabicPeriod"/>
            </a:pPr>
            <a:r>
              <a:rPr lang="en-AU" b="1" dirty="0" smtClean="0">
                <a:solidFill>
                  <a:srgbClr val="00B050"/>
                </a:solidFill>
              </a:rPr>
              <a:t>Manipulate phonemes (had a phonic component as Rachael was looking at letters)</a:t>
            </a:r>
          </a:p>
        </p:txBody>
      </p:sp>
      <p:sp>
        <p:nvSpPr>
          <p:cNvPr id="13" name="Down Arrow 12"/>
          <p:cNvSpPr/>
          <p:nvPr/>
        </p:nvSpPr>
        <p:spPr>
          <a:xfrm>
            <a:off x="10894379" y="981166"/>
            <a:ext cx="585432" cy="6644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Down Arrow 13"/>
          <p:cNvSpPr/>
          <p:nvPr/>
        </p:nvSpPr>
        <p:spPr>
          <a:xfrm>
            <a:off x="6445859" y="3456755"/>
            <a:ext cx="457200" cy="6002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Down Arrow 16"/>
          <p:cNvSpPr/>
          <p:nvPr/>
        </p:nvSpPr>
        <p:spPr>
          <a:xfrm>
            <a:off x="8945291" y="2388894"/>
            <a:ext cx="457200" cy="6002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Down Arrow 17"/>
          <p:cNvSpPr/>
          <p:nvPr/>
        </p:nvSpPr>
        <p:spPr>
          <a:xfrm>
            <a:off x="11338637" y="937038"/>
            <a:ext cx="457200" cy="6002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Down Arrow 18"/>
          <p:cNvSpPr/>
          <p:nvPr/>
        </p:nvSpPr>
        <p:spPr>
          <a:xfrm>
            <a:off x="5910524" y="3797028"/>
            <a:ext cx="457200" cy="6002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Down Arrow 19"/>
          <p:cNvSpPr/>
          <p:nvPr/>
        </p:nvSpPr>
        <p:spPr>
          <a:xfrm rot="19699261">
            <a:off x="5487641" y="4043157"/>
            <a:ext cx="457200" cy="600275"/>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Down Arrow 20"/>
          <p:cNvSpPr/>
          <p:nvPr/>
        </p:nvSpPr>
        <p:spPr>
          <a:xfrm>
            <a:off x="6121144" y="3679005"/>
            <a:ext cx="457200" cy="600275"/>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Down Arrow 21"/>
          <p:cNvSpPr/>
          <p:nvPr/>
        </p:nvSpPr>
        <p:spPr>
          <a:xfrm>
            <a:off x="11220450" y="713131"/>
            <a:ext cx="457200" cy="600275"/>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Box 22"/>
          <p:cNvSpPr txBox="1"/>
          <p:nvPr/>
        </p:nvSpPr>
        <p:spPr>
          <a:xfrm>
            <a:off x="418971" y="671598"/>
            <a:ext cx="1668723" cy="584775"/>
          </a:xfrm>
          <a:prstGeom prst="rect">
            <a:avLst/>
          </a:prstGeom>
          <a:noFill/>
        </p:spPr>
        <p:txBody>
          <a:bodyPr wrap="square" rtlCol="0">
            <a:spAutoFit/>
          </a:bodyPr>
          <a:lstStyle/>
          <a:p>
            <a:pPr algn="ctr"/>
            <a:r>
              <a:rPr lang="en-AU" sz="3200" dirty="0" smtClean="0">
                <a:solidFill>
                  <a:schemeClr val="accent4"/>
                </a:solidFill>
                <a:effectLst>
                  <a:outerShdw blurRad="38100" dist="38100" dir="2700000" algn="tl">
                    <a:srgbClr val="000000">
                      <a:alpha val="43137"/>
                    </a:srgbClr>
                  </a:outerShdw>
                </a:effectLst>
              </a:rPr>
              <a:t>WAVE 3</a:t>
            </a:r>
            <a:endParaRPr lang="en-AU" sz="3200" dirty="0">
              <a:solidFill>
                <a:schemeClr val="accent4"/>
              </a:solidFill>
              <a:effectLst>
                <a:outerShdw blurRad="38100" dist="38100" dir="2700000" algn="tl">
                  <a:srgbClr val="000000">
                    <a:alpha val="43137"/>
                  </a:srgbClr>
                </a:outerShdw>
              </a:effectLst>
            </a:endParaRPr>
          </a:p>
        </p:txBody>
      </p:sp>
      <p:sp>
        <p:nvSpPr>
          <p:cNvPr id="24" name="TextBox 23"/>
          <p:cNvSpPr txBox="1"/>
          <p:nvPr/>
        </p:nvSpPr>
        <p:spPr>
          <a:xfrm>
            <a:off x="446435" y="3946301"/>
            <a:ext cx="1668723" cy="584775"/>
          </a:xfrm>
          <a:prstGeom prst="rect">
            <a:avLst/>
          </a:prstGeom>
          <a:noFill/>
        </p:spPr>
        <p:txBody>
          <a:bodyPr wrap="square" rtlCol="0">
            <a:spAutoFit/>
          </a:bodyPr>
          <a:lstStyle/>
          <a:p>
            <a:pPr algn="ctr"/>
            <a:r>
              <a:rPr lang="en-AU" sz="3200" dirty="0" smtClean="0">
                <a:solidFill>
                  <a:schemeClr val="accent4"/>
                </a:solidFill>
                <a:effectLst>
                  <a:outerShdw blurRad="38100" dist="38100" dir="2700000" algn="tl">
                    <a:srgbClr val="000000">
                      <a:alpha val="43137"/>
                    </a:srgbClr>
                  </a:outerShdw>
                </a:effectLst>
              </a:rPr>
              <a:t>WAVE 1</a:t>
            </a:r>
            <a:endParaRPr lang="en-AU" sz="3200" dirty="0">
              <a:solidFill>
                <a:schemeClr val="accent4"/>
              </a:solidFill>
              <a:effectLst>
                <a:outerShdw blurRad="38100" dist="38100" dir="2700000" algn="tl">
                  <a:srgbClr val="000000">
                    <a:alpha val="43137"/>
                  </a:srgbClr>
                </a:outerShdw>
              </a:effectLst>
            </a:endParaRPr>
          </a:p>
        </p:txBody>
      </p:sp>
      <p:sp>
        <p:nvSpPr>
          <p:cNvPr id="25" name="TextBox 24"/>
          <p:cNvSpPr txBox="1"/>
          <p:nvPr/>
        </p:nvSpPr>
        <p:spPr>
          <a:xfrm>
            <a:off x="3492716" y="1614855"/>
            <a:ext cx="1668723" cy="584775"/>
          </a:xfrm>
          <a:prstGeom prst="rect">
            <a:avLst/>
          </a:prstGeom>
          <a:noFill/>
        </p:spPr>
        <p:txBody>
          <a:bodyPr wrap="square" rtlCol="0">
            <a:spAutoFit/>
          </a:bodyPr>
          <a:lstStyle/>
          <a:p>
            <a:pPr algn="ctr"/>
            <a:r>
              <a:rPr lang="en-AU" sz="3200" dirty="0" smtClean="0">
                <a:solidFill>
                  <a:schemeClr val="accent4"/>
                </a:solidFill>
                <a:effectLst>
                  <a:outerShdw blurRad="38100" dist="38100" dir="2700000" algn="tl">
                    <a:srgbClr val="000000">
                      <a:alpha val="43137"/>
                    </a:srgbClr>
                  </a:outerShdw>
                </a:effectLst>
              </a:rPr>
              <a:t>WAVE 2</a:t>
            </a:r>
            <a:endParaRPr lang="en-AU" sz="3200" dirty="0">
              <a:solidFill>
                <a:schemeClr val="accent4"/>
              </a:solidFill>
              <a:effectLst>
                <a:outerShdw blurRad="38100" dist="38100" dir="2700000" algn="tl">
                  <a:srgbClr val="000000">
                    <a:alpha val="43137"/>
                  </a:srgbClr>
                </a:outerShdw>
              </a:effectLst>
            </a:endParaRPr>
          </a:p>
        </p:txBody>
      </p:sp>
      <p:sp>
        <p:nvSpPr>
          <p:cNvPr id="26" name="TextBox 25"/>
          <p:cNvSpPr txBox="1"/>
          <p:nvPr/>
        </p:nvSpPr>
        <p:spPr>
          <a:xfrm>
            <a:off x="3487946" y="4259930"/>
            <a:ext cx="1668723" cy="584775"/>
          </a:xfrm>
          <a:prstGeom prst="rect">
            <a:avLst/>
          </a:prstGeom>
          <a:noFill/>
        </p:spPr>
        <p:txBody>
          <a:bodyPr wrap="square" rtlCol="0">
            <a:spAutoFit/>
          </a:bodyPr>
          <a:lstStyle/>
          <a:p>
            <a:pPr algn="ctr"/>
            <a:r>
              <a:rPr lang="en-AU" sz="3200" dirty="0" smtClean="0">
                <a:solidFill>
                  <a:schemeClr val="accent4"/>
                </a:solidFill>
                <a:effectLst>
                  <a:outerShdw blurRad="38100" dist="38100" dir="2700000" algn="tl">
                    <a:srgbClr val="000000">
                      <a:alpha val="43137"/>
                    </a:srgbClr>
                  </a:outerShdw>
                </a:effectLst>
              </a:rPr>
              <a:t>WAVE 3</a:t>
            </a:r>
            <a:endParaRPr lang="en-AU" sz="3200" dirty="0">
              <a:solidFill>
                <a:schemeClr val="accent4"/>
              </a:solidFill>
              <a:effectLst>
                <a:outerShdw blurRad="38100" dist="38100" dir="2700000" algn="tl">
                  <a:srgbClr val="000000">
                    <a:alpha val="43137"/>
                  </a:srgbClr>
                </a:outerShdw>
              </a:effectLst>
            </a:endParaRPr>
          </a:p>
        </p:txBody>
      </p:sp>
      <p:grpSp>
        <p:nvGrpSpPr>
          <p:cNvPr id="27" name="Group 26"/>
          <p:cNvGrpSpPr/>
          <p:nvPr/>
        </p:nvGrpSpPr>
        <p:grpSpPr>
          <a:xfrm>
            <a:off x="5597218" y="473581"/>
            <a:ext cx="3135706" cy="2215451"/>
            <a:chOff x="990600" y="1219200"/>
            <a:chExt cx="7701280" cy="4953000"/>
          </a:xfrm>
        </p:grpSpPr>
        <p:pic>
          <p:nvPicPr>
            <p:cNvPr id="28" name="Picture 27"/>
            <p:cNvPicPr>
              <a:picLocks noChangeAspect="1"/>
            </p:cNvPicPr>
            <p:nvPr/>
          </p:nvPicPr>
          <p:blipFill>
            <a:blip r:embed="rId8"/>
            <a:stretch>
              <a:fillRect/>
            </a:stretch>
          </p:blipFill>
          <p:spPr>
            <a:xfrm>
              <a:off x="990600" y="1295400"/>
              <a:ext cx="7701280" cy="4876800"/>
            </a:xfrm>
            <a:prstGeom prst="rect">
              <a:avLst/>
            </a:prstGeom>
          </p:spPr>
        </p:pic>
        <p:sp>
          <p:nvSpPr>
            <p:cNvPr id="29" name="Rectangle 28"/>
            <p:cNvSpPr/>
            <p:nvPr/>
          </p:nvSpPr>
          <p:spPr bwMode="auto">
            <a:xfrm>
              <a:off x="4724400" y="1219200"/>
              <a:ext cx="1828800" cy="457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grpSp>
      <p:sp>
        <p:nvSpPr>
          <p:cNvPr id="3" name="Rectangle 2"/>
          <p:cNvSpPr/>
          <p:nvPr/>
        </p:nvSpPr>
        <p:spPr>
          <a:xfrm>
            <a:off x="10614737" y="65797"/>
            <a:ext cx="1447800" cy="368300"/>
          </a:xfrm>
          <a:prstGeom prst="rect">
            <a:avLst/>
          </a:prstGeom>
        </p:spPr>
        <p:txBody>
          <a:bodyPr wrap="none">
            <a:spAutoFit/>
          </a:bodyPr>
          <a:lstStyle/>
          <a:p>
            <a:r>
              <a:rPr lang="en-AU" dirty="0">
                <a:solidFill>
                  <a:srgbClr val="000000"/>
                </a:solidFill>
                <a:latin typeface="Calibri" panose="020F0502020204030204" pitchFamily="34" charset="0"/>
              </a:rPr>
              <a:t>10:20:42 AM</a:t>
            </a:r>
            <a:r>
              <a:rPr lang="en-AU" dirty="0"/>
              <a:t> </a:t>
            </a:r>
          </a:p>
        </p:txBody>
      </p:sp>
    </p:spTree>
    <p:extLst>
      <p:ext uri="{BB962C8B-B14F-4D97-AF65-F5344CB8AC3E}">
        <p14:creationId xmlns:p14="http://schemas.microsoft.com/office/powerpoint/2010/main" val="397657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additive="base">
                                        <p:cTn id="70" dur="500" fill="hold"/>
                                        <p:tgtEl>
                                          <p:spTgt spid="23"/>
                                        </p:tgtEl>
                                        <p:attrNameLst>
                                          <p:attrName>ppt_x</p:attrName>
                                        </p:attrNameLst>
                                      </p:cBhvr>
                                      <p:tavLst>
                                        <p:tav tm="0">
                                          <p:val>
                                            <p:strVal val="#ppt_x"/>
                                          </p:val>
                                        </p:tav>
                                        <p:tav tm="100000">
                                          <p:val>
                                            <p:strVal val="#ppt_x"/>
                                          </p:val>
                                        </p:tav>
                                      </p:tavLst>
                                    </p:anim>
                                    <p:anim calcmode="lin" valueType="num">
                                      <p:cBhvr additive="base">
                                        <p:cTn id="71" dur="500" fill="hold"/>
                                        <p:tgtEl>
                                          <p:spTgt spid="23"/>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additive="base">
                                        <p:cTn id="74" dur="500" fill="hold"/>
                                        <p:tgtEl>
                                          <p:spTgt spid="24"/>
                                        </p:tgtEl>
                                        <p:attrNameLst>
                                          <p:attrName>ppt_x</p:attrName>
                                        </p:attrNameLst>
                                      </p:cBhvr>
                                      <p:tavLst>
                                        <p:tav tm="0">
                                          <p:val>
                                            <p:strVal val="#ppt_x"/>
                                          </p:val>
                                        </p:tav>
                                        <p:tav tm="100000">
                                          <p:val>
                                            <p:strVal val="#ppt_x"/>
                                          </p:val>
                                        </p:tav>
                                      </p:tavLst>
                                    </p:anim>
                                    <p:anim calcmode="lin" valueType="num">
                                      <p:cBhvr additive="base">
                                        <p:cTn id="75" dur="500" fill="hold"/>
                                        <p:tgtEl>
                                          <p:spTgt spid="24"/>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500" fill="hold"/>
                                        <p:tgtEl>
                                          <p:spTgt spid="25"/>
                                        </p:tgtEl>
                                        <p:attrNameLst>
                                          <p:attrName>ppt_x</p:attrName>
                                        </p:attrNameLst>
                                      </p:cBhvr>
                                      <p:tavLst>
                                        <p:tav tm="0">
                                          <p:val>
                                            <p:strVal val="#ppt_x"/>
                                          </p:val>
                                        </p:tav>
                                        <p:tav tm="100000">
                                          <p:val>
                                            <p:strVal val="#ppt_x"/>
                                          </p:val>
                                        </p:tav>
                                      </p:tavLst>
                                    </p:anim>
                                    <p:anim calcmode="lin" valueType="num">
                                      <p:cBhvr additive="base">
                                        <p:cTn id="79" dur="500" fill="hold"/>
                                        <p:tgtEl>
                                          <p:spTgt spid="25"/>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additive="base">
                                        <p:cTn id="82" dur="500" fill="hold"/>
                                        <p:tgtEl>
                                          <p:spTgt spid="26"/>
                                        </p:tgtEl>
                                        <p:attrNameLst>
                                          <p:attrName>ppt_x</p:attrName>
                                        </p:attrNameLst>
                                      </p:cBhvr>
                                      <p:tavLst>
                                        <p:tav tm="0">
                                          <p:val>
                                            <p:strVal val="#ppt_x"/>
                                          </p:val>
                                        </p:tav>
                                        <p:tav tm="100000">
                                          <p:val>
                                            <p:strVal val="#ppt_x"/>
                                          </p:val>
                                        </p:tav>
                                      </p:tavLst>
                                    </p:anim>
                                    <p:anim calcmode="lin" valueType="num">
                                      <p:cBhvr additive="base">
                                        <p:cTn id="83" dur="500" fill="hold"/>
                                        <p:tgtEl>
                                          <p:spTgt spid="26"/>
                                        </p:tgtEl>
                                        <p:attrNameLst>
                                          <p:attrName>ppt_y</p:attrName>
                                        </p:attrNameLst>
                                      </p:cBhvr>
                                      <p:tavLst>
                                        <p:tav tm="0">
                                          <p:val>
                                            <p:strVal val="1+#ppt_h/2"/>
                                          </p:val>
                                        </p:tav>
                                        <p:tav tm="100000">
                                          <p:val>
                                            <p:strVal val="#ppt_y"/>
                                          </p:val>
                                        </p:tav>
                                      </p:tavLst>
                                    </p:anim>
                                  </p:childTnLst>
                                </p:cTn>
                              </p:par>
                              <p:par>
                                <p:cTn id="84" presetID="10" presetClass="entr" presetSubtype="0" fill="hold"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3" grpId="0" animBg="1"/>
      <p:bldP spid="14" grpId="0" animBg="1"/>
      <p:bldP spid="17" grpId="0" animBg="1"/>
      <p:bldP spid="18" grpId="0" animBg="1"/>
      <p:bldP spid="19" grpId="0" animBg="1"/>
      <p:bldP spid="20" grpId="0" animBg="1"/>
      <p:bldP spid="21" grpId="0" animBg="1"/>
      <p:bldP spid="22" grpId="0" animBg="1"/>
      <p:bldP spid="23" grpId="0"/>
      <p:bldP spid="24" grpId="0"/>
      <p:bldP spid="25" grpId="0"/>
      <p:bldP spid="26"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0900" y="1080987"/>
            <a:ext cx="6339840" cy="2962694"/>
          </a:xfrm>
        </p:spPr>
        <p:txBody>
          <a:bodyPr>
            <a:normAutofit fontScale="90000"/>
          </a:bodyPr>
          <a:lstStyle/>
          <a:p>
            <a:pPr algn="ctr"/>
            <a:r>
              <a:rPr lang="en-AU" b="1" dirty="0" smtClean="0">
                <a:solidFill>
                  <a:srgbClr val="FF0000"/>
                </a:solidFill>
              </a:rPr>
              <a:t>Wave 1 Phonological Awareness Training</a:t>
            </a:r>
            <a:br>
              <a:rPr lang="en-AU" b="1" dirty="0" smtClean="0">
                <a:solidFill>
                  <a:srgbClr val="FF0000"/>
                </a:solidFill>
              </a:rPr>
            </a:br>
            <a:r>
              <a:rPr lang="en-AU" sz="4000" b="1" dirty="0" smtClean="0"/>
              <a:t>GUESS: what percentage fewer kids will need intervention if all classes did what you saw Sharon’s receptions do?</a:t>
            </a:r>
            <a:r>
              <a:rPr lang="en-AU" b="1" dirty="0" smtClean="0"/>
              <a:t/>
            </a:r>
            <a:br>
              <a:rPr lang="en-AU" b="1" dirty="0" smtClean="0"/>
            </a:br>
            <a:r>
              <a:rPr lang="en-AU" b="1" dirty="0"/>
              <a:t/>
            </a:r>
            <a:br>
              <a:rPr lang="en-AU" b="1" dirty="0"/>
            </a:br>
            <a:endParaRPr lang="en-AU" b="1" dirty="0"/>
          </a:p>
        </p:txBody>
      </p:sp>
      <p:pic>
        <p:nvPicPr>
          <p:cNvPr id="4" name="Picture 2" descr="Image result for David Kilpatrick"/>
          <p:cNvPicPr>
            <a:picLocks noChangeAspect="1" noChangeArrowheads="1"/>
          </p:cNvPicPr>
          <p:nvPr/>
        </p:nvPicPr>
        <p:blipFill rotWithShape="1">
          <a:blip r:embed="rId3">
            <a:extLst>
              <a:ext uri="{28A0092B-C50C-407E-A947-70E740481C1C}">
                <a14:useLocalDpi xmlns:a14="http://schemas.microsoft.com/office/drawing/2010/main" val="0"/>
              </a:ext>
            </a:extLst>
          </a:blip>
          <a:srcRect b="12849"/>
          <a:stretch/>
        </p:blipFill>
        <p:spPr bwMode="auto">
          <a:xfrm>
            <a:off x="278335" y="256330"/>
            <a:ext cx="3436757" cy="378735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8052" y="4222694"/>
            <a:ext cx="3437196" cy="2402055"/>
            <a:chOff x="990600" y="1219200"/>
            <a:chExt cx="7701280" cy="4953000"/>
          </a:xfrm>
        </p:grpSpPr>
        <p:pic>
          <p:nvPicPr>
            <p:cNvPr id="6" name="Picture 5"/>
            <p:cNvPicPr>
              <a:picLocks noChangeAspect="1"/>
            </p:cNvPicPr>
            <p:nvPr/>
          </p:nvPicPr>
          <p:blipFill>
            <a:blip r:embed="rId4"/>
            <a:stretch>
              <a:fillRect/>
            </a:stretch>
          </p:blipFill>
          <p:spPr>
            <a:xfrm>
              <a:off x="990600" y="1295400"/>
              <a:ext cx="7701280" cy="4876800"/>
            </a:xfrm>
            <a:prstGeom prst="rect">
              <a:avLst/>
            </a:prstGeom>
          </p:spPr>
        </p:pic>
        <p:sp>
          <p:nvSpPr>
            <p:cNvPr id="7" name="Rectangle 6"/>
            <p:cNvSpPr/>
            <p:nvPr/>
          </p:nvSpPr>
          <p:spPr bwMode="auto">
            <a:xfrm>
              <a:off x="4724400" y="1219200"/>
              <a:ext cx="1828800" cy="457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grpSp>
      <p:sp>
        <p:nvSpPr>
          <p:cNvPr id="3" name="TextBox 2"/>
          <p:cNvSpPr txBox="1"/>
          <p:nvPr/>
        </p:nvSpPr>
        <p:spPr>
          <a:xfrm>
            <a:off x="-197802" y="4070204"/>
            <a:ext cx="5070866" cy="646331"/>
          </a:xfrm>
          <a:prstGeom prst="rect">
            <a:avLst/>
          </a:prstGeom>
          <a:noFill/>
        </p:spPr>
        <p:txBody>
          <a:bodyPr wrap="square" rtlCol="0">
            <a:spAutoFit/>
          </a:bodyPr>
          <a:lstStyle/>
          <a:p>
            <a:pPr algn="ctr"/>
            <a:r>
              <a:rPr lang="en-AU" sz="3600" dirty="0" smtClean="0"/>
              <a:t>David (Guru) Kilpatrick</a:t>
            </a:r>
            <a:endParaRPr lang="en-AU" sz="3600" dirty="0"/>
          </a:p>
        </p:txBody>
      </p:sp>
      <p:sp>
        <p:nvSpPr>
          <p:cNvPr id="8" name="TextBox 7"/>
          <p:cNvSpPr txBox="1"/>
          <p:nvPr/>
        </p:nvSpPr>
        <p:spPr>
          <a:xfrm>
            <a:off x="6331940" y="4043681"/>
            <a:ext cx="4937760" cy="2554545"/>
          </a:xfrm>
          <a:prstGeom prst="rect">
            <a:avLst/>
          </a:prstGeom>
          <a:noFill/>
        </p:spPr>
        <p:txBody>
          <a:bodyPr wrap="square" rtlCol="0">
            <a:spAutoFit/>
          </a:bodyPr>
          <a:lstStyle/>
          <a:p>
            <a:pPr algn="ctr"/>
            <a:r>
              <a:rPr lang="en-AU" sz="4000" b="1" dirty="0"/>
              <a:t>50-75% reduction in students needing later intervention in reading</a:t>
            </a:r>
            <a:endParaRPr lang="en-AU" sz="4000" dirty="0"/>
          </a:p>
        </p:txBody>
      </p:sp>
    </p:spTree>
    <p:extLst>
      <p:ext uri="{BB962C8B-B14F-4D97-AF65-F5344CB8AC3E}">
        <p14:creationId xmlns:p14="http://schemas.microsoft.com/office/powerpoint/2010/main" val="53503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48927" y="793956"/>
            <a:ext cx="10353369" cy="1143000"/>
          </a:xfrm>
        </p:spPr>
        <p:txBody>
          <a:bodyPr>
            <a:normAutofit fontScale="90000"/>
          </a:bodyPr>
          <a:lstStyle/>
          <a:p>
            <a:r>
              <a:rPr lang="en-US" altLang="en-US" b="1" dirty="0" smtClean="0">
                <a:latin typeface="Dyslexie regular" pitchFamily="2" charset="0"/>
              </a:rPr>
              <a:t>Let’s start with Dyslexia Fact or Fiction?</a:t>
            </a:r>
          </a:p>
        </p:txBody>
      </p:sp>
      <p:sp>
        <p:nvSpPr>
          <p:cNvPr id="17411" name="Content Placeholder 2"/>
          <p:cNvSpPr>
            <a:spLocks noGrp="1"/>
          </p:cNvSpPr>
          <p:nvPr>
            <p:ph idx="1"/>
          </p:nvPr>
        </p:nvSpPr>
        <p:spPr>
          <a:xfrm>
            <a:off x="648927" y="2394154"/>
            <a:ext cx="10972801" cy="3657600"/>
          </a:xfrm>
        </p:spPr>
        <p:txBody>
          <a:bodyPr>
            <a:normAutofit/>
          </a:bodyPr>
          <a:lstStyle/>
          <a:p>
            <a:pPr marL="514350" indent="-514350">
              <a:lnSpc>
                <a:spcPct val="80000"/>
              </a:lnSpc>
              <a:buFont typeface="+mj-lt"/>
              <a:buAutoNum type="arabicPeriod"/>
            </a:pPr>
            <a:r>
              <a:rPr lang="en-US" altLang="en-US" sz="3200" dirty="0">
                <a:latin typeface="Dyslexie regular" pitchFamily="2" charset="0"/>
              </a:rPr>
              <a:t>Dyslexia is a visual difficulty.</a:t>
            </a:r>
          </a:p>
          <a:p>
            <a:pPr marL="514350" indent="-514350">
              <a:lnSpc>
                <a:spcPct val="80000"/>
              </a:lnSpc>
              <a:buFont typeface="+mj-lt"/>
              <a:buAutoNum type="arabicPeriod"/>
            </a:pPr>
            <a:r>
              <a:rPr lang="en-US" altLang="en-US" sz="3200" dirty="0">
                <a:latin typeface="Dyslexie regular" pitchFamily="2" charset="0"/>
              </a:rPr>
              <a:t>People with dyslexia have a low IQ.</a:t>
            </a:r>
          </a:p>
          <a:p>
            <a:pPr marL="514350" indent="-514350">
              <a:lnSpc>
                <a:spcPct val="80000"/>
              </a:lnSpc>
              <a:buFont typeface="+mj-lt"/>
              <a:buAutoNum type="arabicPeriod"/>
            </a:pPr>
            <a:r>
              <a:rPr lang="en-US" altLang="en-US" sz="3200" dirty="0">
                <a:latin typeface="Dyslexie regular" pitchFamily="2" charset="0"/>
              </a:rPr>
              <a:t>People with dyslexia can’t learn to read.</a:t>
            </a:r>
          </a:p>
          <a:p>
            <a:pPr marL="514350" indent="-514350">
              <a:lnSpc>
                <a:spcPct val="80000"/>
              </a:lnSpc>
              <a:buFont typeface="+mj-lt"/>
              <a:buAutoNum type="arabicPeriod"/>
            </a:pPr>
            <a:r>
              <a:rPr lang="en-US" altLang="en-US" sz="3200" dirty="0">
                <a:latin typeface="Dyslexie regular" pitchFamily="2" charset="0"/>
              </a:rPr>
              <a:t>Dyslexia </a:t>
            </a:r>
            <a:r>
              <a:rPr lang="en-US" altLang="en-US" sz="3200" dirty="0">
                <a:solidFill>
                  <a:srgbClr val="000000"/>
                </a:solidFill>
                <a:latin typeface="Dyslexie regular" pitchFamily="2" charset="0"/>
              </a:rPr>
              <a:t>affects more boys than girls. </a:t>
            </a:r>
          </a:p>
          <a:p>
            <a:pPr marL="514350" indent="-514350">
              <a:lnSpc>
                <a:spcPct val="80000"/>
              </a:lnSpc>
              <a:buFont typeface="+mj-lt"/>
              <a:buAutoNum type="arabicPeriod"/>
            </a:pPr>
            <a:r>
              <a:rPr lang="en-US" altLang="en-US" sz="3200" dirty="0">
                <a:solidFill>
                  <a:srgbClr val="000000"/>
                </a:solidFill>
                <a:latin typeface="Dyslexie regular" pitchFamily="2" charset="0"/>
              </a:rPr>
              <a:t>You can’t identify dyslexia until a child is 7 years old.</a:t>
            </a:r>
          </a:p>
          <a:p>
            <a:pPr marL="514350" indent="-514350">
              <a:lnSpc>
                <a:spcPct val="80000"/>
              </a:lnSpc>
              <a:buFont typeface="+mj-lt"/>
              <a:buAutoNum type="arabicPeriod"/>
            </a:pPr>
            <a:r>
              <a:rPr lang="en-US" altLang="en-US" sz="3200" dirty="0" err="1">
                <a:solidFill>
                  <a:srgbClr val="000000"/>
                </a:solidFill>
                <a:latin typeface="Dyslexie regular" pitchFamily="2" charset="0"/>
              </a:rPr>
              <a:t>Coloured</a:t>
            </a:r>
            <a:r>
              <a:rPr lang="en-US" altLang="en-US" sz="3200" dirty="0">
                <a:solidFill>
                  <a:srgbClr val="000000"/>
                </a:solidFill>
                <a:latin typeface="Dyslexie regular" pitchFamily="2" charset="0"/>
              </a:rPr>
              <a:t> overlays or lenses assist students with </a:t>
            </a:r>
            <a:r>
              <a:rPr lang="en-US" altLang="en-US" sz="3200" dirty="0" smtClean="0">
                <a:solidFill>
                  <a:srgbClr val="000000"/>
                </a:solidFill>
                <a:latin typeface="Dyslexie regular" pitchFamily="2" charset="0"/>
              </a:rPr>
              <a:t>dyslexia.</a:t>
            </a:r>
            <a:endParaRPr lang="en-US" altLang="en-US" sz="3200" dirty="0">
              <a:solidFill>
                <a:srgbClr val="000000"/>
              </a:solidFill>
              <a:latin typeface="Dyslexie regular" pitchFamily="2" charset="0"/>
            </a:endParaRPr>
          </a:p>
        </p:txBody>
      </p:sp>
    </p:spTree>
    <p:extLst>
      <p:ext uri="{BB962C8B-B14F-4D97-AF65-F5344CB8AC3E}">
        <p14:creationId xmlns:p14="http://schemas.microsoft.com/office/powerpoint/2010/main" val="80334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fade">
                                      <p:cBhvr>
                                        <p:cTn id="12" dur="500"/>
                                        <p:tgtEl>
                                          <p:spTgt spid="17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fade">
                                      <p:cBhvr>
                                        <p:cTn id="17" dur="500"/>
                                        <p:tgtEl>
                                          <p:spTgt spid="174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411">
                                            <p:txEl>
                                              <p:pRg st="3" end="3"/>
                                            </p:txEl>
                                          </p:spTgt>
                                        </p:tgtEl>
                                        <p:attrNameLst>
                                          <p:attrName>style.visibility</p:attrName>
                                        </p:attrNameLst>
                                      </p:cBhvr>
                                      <p:to>
                                        <p:strVal val="visible"/>
                                      </p:to>
                                    </p:set>
                                    <p:animEffect transition="in" filter="fade">
                                      <p:cBhvr>
                                        <p:cTn id="22" dur="500"/>
                                        <p:tgtEl>
                                          <p:spTgt spid="174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411">
                                            <p:txEl>
                                              <p:pRg st="4" end="4"/>
                                            </p:txEl>
                                          </p:spTgt>
                                        </p:tgtEl>
                                        <p:attrNameLst>
                                          <p:attrName>style.visibility</p:attrName>
                                        </p:attrNameLst>
                                      </p:cBhvr>
                                      <p:to>
                                        <p:strVal val="visible"/>
                                      </p:to>
                                    </p:set>
                                    <p:animEffect transition="in" filter="fade">
                                      <p:cBhvr>
                                        <p:cTn id="27" dur="500"/>
                                        <p:tgtEl>
                                          <p:spTgt spid="174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411">
                                            <p:txEl>
                                              <p:pRg st="5" end="5"/>
                                            </p:txEl>
                                          </p:spTgt>
                                        </p:tgtEl>
                                        <p:attrNameLst>
                                          <p:attrName>style.visibility</p:attrName>
                                        </p:attrNameLst>
                                      </p:cBhvr>
                                      <p:to>
                                        <p:strVal val="visible"/>
                                      </p:to>
                                    </p:set>
                                    <p:animEffect transition="in" filter="fade">
                                      <p:cBhvr>
                                        <p:cTn id="32" dur="500"/>
                                        <p:tgtEl>
                                          <p:spTgt spid="174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434" y="260649"/>
            <a:ext cx="4896544" cy="6357127"/>
          </a:xfrm>
          <a:prstGeom prst="rect">
            <a:avLst/>
          </a:prstGeom>
        </p:spPr>
      </p:pic>
      <p:pic>
        <p:nvPicPr>
          <p:cNvPr id="5" name="Picture 4">
            <a:extLst>
              <a:ext uri="{FF2B5EF4-FFF2-40B4-BE49-F238E27FC236}">
                <a16:creationId xmlns:a16="http://schemas.microsoft.com/office/drawing/2014/main" id="{C348A6A0-186D-4716-B2AC-84A700A80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517342" y="3104624"/>
            <a:ext cx="6094232" cy="406282"/>
          </a:xfrm>
          <a:prstGeom prst="rect">
            <a:avLst/>
          </a:prstGeom>
        </p:spPr>
      </p:pic>
      <p:sp>
        <p:nvSpPr>
          <p:cNvPr id="6" name="Content Placeholder 2"/>
          <p:cNvSpPr>
            <a:spLocks noGrp="1"/>
          </p:cNvSpPr>
          <p:nvPr>
            <p:ph idx="1"/>
          </p:nvPr>
        </p:nvSpPr>
        <p:spPr>
          <a:xfrm>
            <a:off x="6545196" y="1828918"/>
            <a:ext cx="5240404" cy="4525963"/>
          </a:xfrm>
        </p:spPr>
        <p:txBody>
          <a:bodyPr>
            <a:noAutofit/>
          </a:bodyPr>
          <a:lstStyle/>
          <a:p>
            <a:pPr marL="0" indent="0">
              <a:buNone/>
            </a:pPr>
            <a:r>
              <a:rPr lang="en-AU" sz="3200" b="1" dirty="0" smtClean="0"/>
              <a:t>What’s the PA Skill Level?</a:t>
            </a:r>
          </a:p>
          <a:p>
            <a:pPr marL="0" indent="0">
              <a:buNone/>
            </a:pPr>
            <a:endParaRPr lang="en-AU" sz="2400" dirty="0"/>
          </a:p>
          <a:p>
            <a:pPr marL="0" indent="0">
              <a:buNone/>
            </a:pPr>
            <a:r>
              <a:rPr lang="en-AU" sz="2400" dirty="0" smtClean="0"/>
              <a:t>Segment </a:t>
            </a:r>
            <a:r>
              <a:rPr lang="en-AU" sz="2400" dirty="0"/>
              <a:t>compound words</a:t>
            </a:r>
          </a:p>
          <a:p>
            <a:pPr marL="0" indent="0">
              <a:buNone/>
            </a:pPr>
            <a:r>
              <a:rPr lang="en-AU" sz="2400" dirty="0"/>
              <a:t>segment syllables</a:t>
            </a:r>
          </a:p>
          <a:p>
            <a:pPr marL="0" indent="0">
              <a:buNone/>
            </a:pPr>
            <a:r>
              <a:rPr lang="en-AU" sz="2400" dirty="0"/>
              <a:t>Alliteration – initial and final phonemes</a:t>
            </a:r>
          </a:p>
          <a:p>
            <a:pPr marL="0" indent="0">
              <a:buNone/>
            </a:pPr>
            <a:r>
              <a:rPr lang="en-AU" sz="2400" dirty="0"/>
              <a:t>Onset and rime segmentation</a:t>
            </a:r>
          </a:p>
          <a:p>
            <a:pPr marL="0" indent="0">
              <a:buNone/>
            </a:pPr>
            <a:r>
              <a:rPr lang="en-AU" sz="2400" dirty="0">
                <a:solidFill>
                  <a:srgbClr val="FF0000"/>
                </a:solidFill>
              </a:rPr>
              <a:t>Segment initial and final phonemes</a:t>
            </a:r>
          </a:p>
          <a:p>
            <a:pPr marL="0" indent="0">
              <a:buNone/>
            </a:pPr>
            <a:r>
              <a:rPr lang="en-AU" sz="2400" dirty="0">
                <a:solidFill>
                  <a:srgbClr val="FF0000"/>
                </a:solidFill>
              </a:rPr>
              <a:t>Blending phonemes into words </a:t>
            </a:r>
            <a:endParaRPr lang="en-AU" sz="2400" dirty="0" smtClean="0">
              <a:solidFill>
                <a:srgbClr val="FF0000"/>
              </a:solidFill>
            </a:endParaRPr>
          </a:p>
          <a:p>
            <a:pPr marL="0" indent="0">
              <a:buNone/>
            </a:pPr>
            <a:r>
              <a:rPr lang="en-AU" sz="2400" dirty="0" smtClean="0">
                <a:solidFill>
                  <a:srgbClr val="FF0000"/>
                </a:solidFill>
              </a:rPr>
              <a:t>Segmenting words into phonemes </a:t>
            </a:r>
          </a:p>
          <a:p>
            <a:pPr marL="0" indent="0">
              <a:buNone/>
            </a:pPr>
            <a:r>
              <a:rPr lang="en-AU" sz="2400" dirty="0" smtClean="0">
                <a:solidFill>
                  <a:srgbClr val="FF0000"/>
                </a:solidFill>
              </a:rPr>
              <a:t>Delete / add / substitute phonemes </a:t>
            </a:r>
            <a:endParaRPr lang="en-AU" sz="2400" dirty="0">
              <a:solidFill>
                <a:srgbClr val="FF0000"/>
              </a:solidFill>
            </a:endParaRPr>
          </a:p>
        </p:txBody>
      </p:sp>
      <p:pic>
        <p:nvPicPr>
          <p:cNvPr id="1026" name="Picture 2" descr="b25269f631ed5718af71aee933775963_green-tick-clipart-free-to-use-clipart-green-tick_380-380  • Leak Detec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2078" y="5449443"/>
            <a:ext cx="577341" cy="5773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ts-play – Newcastle Tigers Hockey Clu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9475" y="196669"/>
            <a:ext cx="1460681" cy="14606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337800" y="196669"/>
            <a:ext cx="1447800" cy="368300"/>
          </a:xfrm>
          <a:prstGeom prst="rect">
            <a:avLst/>
          </a:prstGeom>
        </p:spPr>
        <p:txBody>
          <a:bodyPr wrap="none">
            <a:spAutoFit/>
          </a:bodyPr>
          <a:lstStyle/>
          <a:p>
            <a:r>
              <a:rPr lang="en-AU" dirty="0">
                <a:solidFill>
                  <a:srgbClr val="000000"/>
                </a:solidFill>
                <a:latin typeface="Calibri" panose="020F0502020204030204" pitchFamily="34" charset="0"/>
              </a:rPr>
              <a:t>10:29:03 AM</a:t>
            </a:r>
            <a:r>
              <a:rPr lang="en-AU" dirty="0"/>
              <a:t> </a:t>
            </a:r>
          </a:p>
        </p:txBody>
      </p:sp>
    </p:spTree>
    <p:extLst>
      <p:ext uri="{BB962C8B-B14F-4D97-AF65-F5344CB8AC3E}">
        <p14:creationId xmlns:p14="http://schemas.microsoft.com/office/powerpoint/2010/main" val="313850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9675" y="1027329"/>
            <a:ext cx="5312295" cy="4402544"/>
          </a:xfrm>
          <a:prstGeom prst="rect">
            <a:avLst/>
          </a:prstGeom>
        </p:spPr>
      </p:pic>
      <p:pic>
        <p:nvPicPr>
          <p:cNvPr id="5" name="Picture 4">
            <a:extLst>
              <a:ext uri="{FF2B5EF4-FFF2-40B4-BE49-F238E27FC236}">
                <a16:creationId xmlns:a16="http://schemas.microsoft.com/office/drawing/2014/main" id="{C348A6A0-186D-4716-B2AC-84A700A80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589732" y="3212425"/>
            <a:ext cx="6094232" cy="406282"/>
          </a:xfrm>
          <a:prstGeom prst="rect">
            <a:avLst/>
          </a:prstGeom>
        </p:spPr>
      </p:pic>
      <p:sp>
        <p:nvSpPr>
          <p:cNvPr id="6" name="Content Placeholder 2"/>
          <p:cNvSpPr>
            <a:spLocks noGrp="1"/>
          </p:cNvSpPr>
          <p:nvPr>
            <p:ph idx="1"/>
          </p:nvPr>
        </p:nvSpPr>
        <p:spPr>
          <a:xfrm>
            <a:off x="6929219" y="1800284"/>
            <a:ext cx="5240404" cy="4525963"/>
          </a:xfrm>
        </p:spPr>
        <p:txBody>
          <a:bodyPr>
            <a:noAutofit/>
          </a:bodyPr>
          <a:lstStyle/>
          <a:p>
            <a:pPr marL="0" indent="0">
              <a:buNone/>
            </a:pPr>
            <a:r>
              <a:rPr lang="en-AU" sz="3200" b="1" dirty="0" smtClean="0"/>
              <a:t>What’s the PA Skill Level?</a:t>
            </a:r>
          </a:p>
          <a:p>
            <a:pPr marL="0" indent="0">
              <a:buNone/>
            </a:pPr>
            <a:endParaRPr lang="en-AU" sz="2400" dirty="0"/>
          </a:p>
          <a:p>
            <a:pPr marL="0" indent="0">
              <a:buNone/>
            </a:pPr>
            <a:r>
              <a:rPr lang="en-AU" sz="2400" dirty="0" smtClean="0"/>
              <a:t>Segment </a:t>
            </a:r>
            <a:r>
              <a:rPr lang="en-AU" sz="2400" dirty="0"/>
              <a:t>compound words</a:t>
            </a:r>
          </a:p>
          <a:p>
            <a:pPr marL="0" indent="0">
              <a:buNone/>
            </a:pPr>
            <a:r>
              <a:rPr lang="en-AU" sz="2400" dirty="0"/>
              <a:t>segment syllables</a:t>
            </a:r>
          </a:p>
          <a:p>
            <a:pPr marL="0" indent="0">
              <a:buNone/>
            </a:pPr>
            <a:r>
              <a:rPr lang="en-AU" sz="2400" dirty="0"/>
              <a:t>Alliteration – initial and final phonemes</a:t>
            </a:r>
          </a:p>
          <a:p>
            <a:pPr marL="0" indent="0">
              <a:buNone/>
            </a:pPr>
            <a:r>
              <a:rPr lang="en-AU" sz="2400" dirty="0"/>
              <a:t>Onset and rime segmentation</a:t>
            </a:r>
          </a:p>
          <a:p>
            <a:pPr marL="0" indent="0">
              <a:buNone/>
            </a:pPr>
            <a:r>
              <a:rPr lang="en-AU" sz="2400" dirty="0">
                <a:solidFill>
                  <a:srgbClr val="FF0000"/>
                </a:solidFill>
              </a:rPr>
              <a:t>Segment initial and final phonemes</a:t>
            </a:r>
          </a:p>
          <a:p>
            <a:pPr marL="0" indent="0">
              <a:buNone/>
            </a:pPr>
            <a:r>
              <a:rPr lang="en-AU" sz="2400" dirty="0">
                <a:solidFill>
                  <a:srgbClr val="FF0000"/>
                </a:solidFill>
              </a:rPr>
              <a:t>Blending phonemes into words </a:t>
            </a:r>
            <a:endParaRPr lang="en-AU" sz="2400" dirty="0" smtClean="0">
              <a:solidFill>
                <a:srgbClr val="FF0000"/>
              </a:solidFill>
            </a:endParaRPr>
          </a:p>
          <a:p>
            <a:pPr marL="0" indent="0">
              <a:buNone/>
            </a:pPr>
            <a:r>
              <a:rPr lang="en-AU" sz="2400" dirty="0" smtClean="0">
                <a:solidFill>
                  <a:srgbClr val="FF0000"/>
                </a:solidFill>
              </a:rPr>
              <a:t>Segmenting words into phonemes </a:t>
            </a:r>
          </a:p>
          <a:p>
            <a:pPr marL="0" indent="0">
              <a:buNone/>
            </a:pPr>
            <a:r>
              <a:rPr lang="en-AU" sz="2400" dirty="0" smtClean="0">
                <a:solidFill>
                  <a:srgbClr val="FF0000"/>
                </a:solidFill>
              </a:rPr>
              <a:t>Delete / add / substitute phonemes </a:t>
            </a:r>
            <a:endParaRPr lang="en-AU" sz="2400" dirty="0">
              <a:solidFill>
                <a:srgbClr val="FF0000"/>
              </a:solidFill>
            </a:endParaRPr>
          </a:p>
        </p:txBody>
      </p:sp>
      <p:pic>
        <p:nvPicPr>
          <p:cNvPr id="7" name="Picture 2" descr="b25269f631ed5718af71aee933775963_green-tick-clipart-free-to-use-clipart-green-tick_380-380  • Leak Detec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3870" y="5481182"/>
            <a:ext cx="577341" cy="5773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ets-play – Newcastle Tigers Hockey Clu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9475" y="196669"/>
            <a:ext cx="1460681" cy="1460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64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97319" y="782800"/>
            <a:ext cx="5725343" cy="5281966"/>
          </a:xfrm>
          <a:prstGeom prst="rect">
            <a:avLst/>
          </a:prstGeom>
        </p:spPr>
      </p:pic>
      <p:pic>
        <p:nvPicPr>
          <p:cNvPr id="5" name="Picture 4">
            <a:extLst>
              <a:ext uri="{FF2B5EF4-FFF2-40B4-BE49-F238E27FC236}">
                <a16:creationId xmlns:a16="http://schemas.microsoft.com/office/drawing/2014/main" id="{C348A6A0-186D-4716-B2AC-84A700A80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436062" y="3220642"/>
            <a:ext cx="6094232" cy="406282"/>
          </a:xfrm>
          <a:prstGeom prst="rect">
            <a:avLst/>
          </a:prstGeom>
        </p:spPr>
      </p:pic>
      <p:sp>
        <p:nvSpPr>
          <p:cNvPr id="6" name="Content Placeholder 2"/>
          <p:cNvSpPr>
            <a:spLocks noGrp="1"/>
          </p:cNvSpPr>
          <p:nvPr>
            <p:ph idx="1"/>
          </p:nvPr>
        </p:nvSpPr>
        <p:spPr>
          <a:xfrm>
            <a:off x="6782398" y="1751351"/>
            <a:ext cx="5240404" cy="4525963"/>
          </a:xfrm>
        </p:spPr>
        <p:txBody>
          <a:bodyPr>
            <a:noAutofit/>
          </a:bodyPr>
          <a:lstStyle/>
          <a:p>
            <a:pPr marL="0" indent="0">
              <a:buNone/>
            </a:pPr>
            <a:r>
              <a:rPr lang="en-AU" sz="3200" b="1" dirty="0" smtClean="0"/>
              <a:t>What’s PA the Skill Level?</a:t>
            </a:r>
          </a:p>
          <a:p>
            <a:pPr marL="0" indent="0">
              <a:buNone/>
            </a:pPr>
            <a:endParaRPr lang="en-AU" sz="2400" dirty="0"/>
          </a:p>
          <a:p>
            <a:pPr marL="0" indent="0">
              <a:buNone/>
            </a:pPr>
            <a:r>
              <a:rPr lang="en-AU" sz="2400" dirty="0" smtClean="0"/>
              <a:t>Segment </a:t>
            </a:r>
            <a:r>
              <a:rPr lang="en-AU" sz="2400" dirty="0"/>
              <a:t>compound words</a:t>
            </a:r>
          </a:p>
          <a:p>
            <a:pPr marL="0" indent="0">
              <a:buNone/>
            </a:pPr>
            <a:r>
              <a:rPr lang="en-AU" sz="2400" dirty="0"/>
              <a:t>segment syllables</a:t>
            </a:r>
          </a:p>
          <a:p>
            <a:pPr marL="0" indent="0">
              <a:buNone/>
            </a:pPr>
            <a:r>
              <a:rPr lang="en-AU" sz="2400" dirty="0"/>
              <a:t>Alliteration – initial and final phonemes</a:t>
            </a:r>
          </a:p>
          <a:p>
            <a:pPr marL="0" indent="0">
              <a:buNone/>
            </a:pPr>
            <a:r>
              <a:rPr lang="en-AU" sz="2400" dirty="0"/>
              <a:t>Onset and rime segmentation</a:t>
            </a:r>
          </a:p>
          <a:p>
            <a:pPr marL="0" indent="0">
              <a:buNone/>
            </a:pPr>
            <a:r>
              <a:rPr lang="en-AU" sz="2400" dirty="0">
                <a:solidFill>
                  <a:srgbClr val="FF0000"/>
                </a:solidFill>
              </a:rPr>
              <a:t>Segment initial and final phonemes</a:t>
            </a:r>
          </a:p>
          <a:p>
            <a:pPr marL="0" indent="0">
              <a:buNone/>
            </a:pPr>
            <a:r>
              <a:rPr lang="en-AU" sz="2400" dirty="0">
                <a:solidFill>
                  <a:srgbClr val="FF0000"/>
                </a:solidFill>
              </a:rPr>
              <a:t>Blending phonemes into words </a:t>
            </a:r>
            <a:endParaRPr lang="en-AU" sz="2400" dirty="0" smtClean="0">
              <a:solidFill>
                <a:srgbClr val="FF0000"/>
              </a:solidFill>
            </a:endParaRPr>
          </a:p>
          <a:p>
            <a:pPr marL="0" indent="0">
              <a:buNone/>
            </a:pPr>
            <a:r>
              <a:rPr lang="en-AU" sz="2400" dirty="0" smtClean="0">
                <a:solidFill>
                  <a:srgbClr val="FF0000"/>
                </a:solidFill>
              </a:rPr>
              <a:t>Segmenting words into phonemes </a:t>
            </a:r>
          </a:p>
          <a:p>
            <a:pPr marL="0" indent="0">
              <a:buNone/>
            </a:pPr>
            <a:r>
              <a:rPr lang="en-AU" sz="2400" dirty="0" smtClean="0">
                <a:solidFill>
                  <a:srgbClr val="FF0000"/>
                </a:solidFill>
              </a:rPr>
              <a:t>Delete / add / substitute phonemes </a:t>
            </a:r>
            <a:endParaRPr lang="en-AU" sz="2400" dirty="0">
              <a:solidFill>
                <a:srgbClr val="FF0000"/>
              </a:solidFill>
            </a:endParaRPr>
          </a:p>
        </p:txBody>
      </p:sp>
      <p:pic>
        <p:nvPicPr>
          <p:cNvPr id="7" name="Picture 2" descr="b25269f631ed5718af71aee933775963_green-tick-clipart-free-to-use-clipart-green-tick_380-380  • Leak Detec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8057" y="5245096"/>
            <a:ext cx="577341" cy="5773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25269f631ed5718af71aee933775963_green-tick-clipart-free-to-use-clipart-green-tick_380-380  • Leak Detec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8058" y="4014332"/>
            <a:ext cx="577341" cy="5773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25269f631ed5718af71aee933775963_green-tick-clipart-free-to-use-clipart-green-tick_380-380  • Leak Detec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8057" y="5382269"/>
            <a:ext cx="577341" cy="5773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25269f631ed5718af71aee933775963_green-tick-clipart-free-to-use-clipart-green-tick_380-380  • Leak Detec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7369" y="5852236"/>
            <a:ext cx="577341" cy="5773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lets-play – Newcastle Tigers Hockey Clu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9475" y="196669"/>
            <a:ext cx="1460681" cy="1460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36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n-AU" dirty="0"/>
              <a:t>                                                              </a:t>
            </a:r>
          </a:p>
        </p:txBody>
      </p:sp>
      <p:pic>
        <p:nvPicPr>
          <p:cNvPr id="7" name="Picture 6">
            <a:extLst>
              <a:ext uri="{FF2B5EF4-FFF2-40B4-BE49-F238E27FC236}">
                <a16:creationId xmlns:a16="http://schemas.microsoft.com/office/drawing/2014/main" id="{C348A6A0-186D-4716-B2AC-84A700A80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59707" y="3225859"/>
            <a:ext cx="6094232" cy="406282"/>
          </a:xfrm>
          <a:prstGeom prst="rect">
            <a:avLst/>
          </a:prstGeom>
        </p:spPr>
      </p:pic>
      <p:pic>
        <p:nvPicPr>
          <p:cNvPr id="4" name="Picture 3"/>
          <p:cNvPicPr>
            <a:picLocks noChangeAspect="1"/>
          </p:cNvPicPr>
          <p:nvPr/>
        </p:nvPicPr>
        <p:blipFill>
          <a:blip r:embed="rId3"/>
          <a:stretch>
            <a:fillRect/>
          </a:stretch>
        </p:blipFill>
        <p:spPr>
          <a:xfrm>
            <a:off x="648453" y="1186202"/>
            <a:ext cx="5831810" cy="4862512"/>
          </a:xfrm>
          <a:prstGeom prst="rect">
            <a:avLst/>
          </a:prstGeom>
        </p:spPr>
      </p:pic>
      <p:sp>
        <p:nvSpPr>
          <p:cNvPr id="8" name="Content Placeholder 2"/>
          <p:cNvSpPr txBox="1">
            <a:spLocks/>
          </p:cNvSpPr>
          <p:nvPr/>
        </p:nvSpPr>
        <p:spPr>
          <a:xfrm>
            <a:off x="6782398" y="1751351"/>
            <a:ext cx="5240404" cy="4525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3200" b="1" dirty="0" smtClean="0"/>
              <a:t>What’s the PA Skill Level?</a:t>
            </a:r>
          </a:p>
          <a:p>
            <a:pPr marL="0" indent="0">
              <a:buFont typeface="Arial" panose="020B0604020202020204" pitchFamily="34" charset="0"/>
              <a:buNone/>
            </a:pPr>
            <a:endParaRPr lang="en-AU" sz="2400" dirty="0" smtClean="0"/>
          </a:p>
          <a:p>
            <a:pPr marL="0" indent="0">
              <a:buFont typeface="Arial" panose="020B0604020202020204" pitchFamily="34" charset="0"/>
              <a:buNone/>
            </a:pPr>
            <a:r>
              <a:rPr lang="en-AU" sz="2400" dirty="0" smtClean="0"/>
              <a:t>Segment compound words</a:t>
            </a:r>
          </a:p>
          <a:p>
            <a:pPr marL="0" indent="0">
              <a:buFont typeface="Arial" panose="020B0604020202020204" pitchFamily="34" charset="0"/>
              <a:buNone/>
            </a:pPr>
            <a:r>
              <a:rPr lang="en-AU" sz="2400" dirty="0" smtClean="0"/>
              <a:t>segment syllables</a:t>
            </a:r>
          </a:p>
          <a:p>
            <a:pPr marL="0" indent="0">
              <a:buFont typeface="Arial" panose="020B0604020202020204" pitchFamily="34" charset="0"/>
              <a:buNone/>
            </a:pPr>
            <a:r>
              <a:rPr lang="en-AU" sz="2400" dirty="0" smtClean="0"/>
              <a:t>Alliteration – initial and final phonemes</a:t>
            </a:r>
          </a:p>
          <a:p>
            <a:pPr marL="0" indent="0">
              <a:buFont typeface="Arial" panose="020B0604020202020204" pitchFamily="34" charset="0"/>
              <a:buNone/>
            </a:pPr>
            <a:r>
              <a:rPr lang="en-AU" sz="2400" dirty="0" smtClean="0"/>
              <a:t>Onset and rime segmentation</a:t>
            </a:r>
          </a:p>
          <a:p>
            <a:pPr marL="0" indent="0">
              <a:buFont typeface="Arial" panose="020B0604020202020204" pitchFamily="34" charset="0"/>
              <a:buNone/>
            </a:pPr>
            <a:r>
              <a:rPr lang="en-AU" sz="2400" dirty="0" smtClean="0">
                <a:solidFill>
                  <a:srgbClr val="FF0000"/>
                </a:solidFill>
              </a:rPr>
              <a:t>Segment initial and final phonemes</a:t>
            </a:r>
          </a:p>
          <a:p>
            <a:pPr marL="0" indent="0">
              <a:buFont typeface="Arial" panose="020B0604020202020204" pitchFamily="34" charset="0"/>
              <a:buNone/>
            </a:pPr>
            <a:r>
              <a:rPr lang="en-AU" sz="2400" dirty="0" smtClean="0">
                <a:solidFill>
                  <a:srgbClr val="FF0000"/>
                </a:solidFill>
              </a:rPr>
              <a:t>Blending phonemes into words </a:t>
            </a:r>
          </a:p>
          <a:p>
            <a:pPr marL="0" indent="0">
              <a:buFont typeface="Arial" panose="020B0604020202020204" pitchFamily="34" charset="0"/>
              <a:buNone/>
            </a:pPr>
            <a:r>
              <a:rPr lang="en-AU" sz="2400" dirty="0" smtClean="0">
                <a:solidFill>
                  <a:srgbClr val="FF0000"/>
                </a:solidFill>
              </a:rPr>
              <a:t>Segmenting words into phonemes </a:t>
            </a:r>
          </a:p>
          <a:p>
            <a:pPr marL="0" indent="0">
              <a:buFont typeface="Arial" panose="020B0604020202020204" pitchFamily="34" charset="0"/>
              <a:buNone/>
            </a:pPr>
            <a:r>
              <a:rPr lang="en-AU" sz="2400" dirty="0" smtClean="0">
                <a:solidFill>
                  <a:srgbClr val="FF0000"/>
                </a:solidFill>
              </a:rPr>
              <a:t>Delete / add / substitute phonemes </a:t>
            </a:r>
            <a:endParaRPr lang="en-AU" sz="2400" dirty="0">
              <a:solidFill>
                <a:srgbClr val="FF0000"/>
              </a:solidFill>
            </a:endParaRPr>
          </a:p>
        </p:txBody>
      </p:sp>
      <p:pic>
        <p:nvPicPr>
          <p:cNvPr id="9" name="Picture 2" descr="b25269f631ed5718af71aee933775963_green-tick-clipart-free-to-use-clipart-green-tick_380-380  • Leak Detec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0938" y="5424032"/>
            <a:ext cx="577341" cy="5773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ets-play – Newcastle Tigers Hockey Clu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9475" y="196669"/>
            <a:ext cx="1460681" cy="1460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93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319443"/>
            <a:ext cx="7772400" cy="1143000"/>
          </a:xfrm>
        </p:spPr>
        <p:txBody>
          <a:bodyPr>
            <a:normAutofit fontScale="90000"/>
          </a:bodyPr>
          <a:lstStyle/>
          <a:p>
            <a:pPr algn="l"/>
            <a:r>
              <a:rPr lang="en-AU" b="1" dirty="0"/>
              <a:t>Why we must care about kids being able to </a:t>
            </a:r>
            <a:r>
              <a:rPr lang="en-AU" b="1" dirty="0" err="1" smtClean="0">
                <a:solidFill>
                  <a:srgbClr val="FF0000"/>
                </a:solidFill>
              </a:rPr>
              <a:t>ch</a:t>
            </a:r>
            <a:r>
              <a:rPr lang="en-AU" b="1" dirty="0" smtClean="0">
                <a:solidFill>
                  <a:srgbClr val="FF0000"/>
                </a:solidFill>
              </a:rPr>
              <a:t>/o/p</a:t>
            </a:r>
            <a:r>
              <a:rPr lang="en-AU" b="1" dirty="0" smtClean="0"/>
              <a:t> </a:t>
            </a:r>
            <a:r>
              <a:rPr lang="en-AU" b="1" dirty="0"/>
              <a:t>words up</a:t>
            </a:r>
          </a:p>
        </p:txBody>
      </p:sp>
      <p:sp>
        <p:nvSpPr>
          <p:cNvPr id="3" name="Content Placeholder 2"/>
          <p:cNvSpPr>
            <a:spLocks noGrp="1"/>
          </p:cNvSpPr>
          <p:nvPr>
            <p:ph idx="1"/>
          </p:nvPr>
        </p:nvSpPr>
        <p:spPr>
          <a:xfrm>
            <a:off x="400050" y="1813322"/>
            <a:ext cx="8382000" cy="4038600"/>
          </a:xfrm>
        </p:spPr>
        <p:txBody>
          <a:bodyPr/>
          <a:lstStyle/>
          <a:p>
            <a:pPr marL="0" indent="0">
              <a:buNone/>
            </a:pPr>
            <a:r>
              <a:rPr lang="en-AU" u="sng" dirty="0"/>
              <a:t>Phonemic awareness</a:t>
            </a:r>
          </a:p>
          <a:p>
            <a:pPr marL="0" indent="0">
              <a:buNone/>
            </a:pPr>
            <a:r>
              <a:rPr lang="en-AU" dirty="0"/>
              <a:t>#1 Predictor of future reading success</a:t>
            </a:r>
          </a:p>
          <a:p>
            <a:endParaRPr lang="en-AU" dirty="0"/>
          </a:p>
          <a:p>
            <a:pPr marL="0" indent="0">
              <a:buNone/>
            </a:pPr>
            <a:r>
              <a:rPr lang="en-AU" u="sng" dirty="0"/>
              <a:t>Non-negotiable, critical </a:t>
            </a:r>
            <a:r>
              <a:rPr lang="en-AU" dirty="0"/>
              <a:t>role in beginning of accurate and automatic word reading. It is the BASE that all other critical reading components builds on.</a:t>
            </a:r>
          </a:p>
        </p:txBody>
      </p:sp>
      <p:sp>
        <p:nvSpPr>
          <p:cNvPr id="4" name="Rectangle 3"/>
          <p:cNvSpPr/>
          <p:nvPr/>
        </p:nvSpPr>
        <p:spPr>
          <a:xfrm>
            <a:off x="400050" y="5205591"/>
            <a:ext cx="8100391" cy="646331"/>
          </a:xfrm>
          <a:prstGeom prst="rect">
            <a:avLst/>
          </a:prstGeom>
        </p:spPr>
        <p:txBody>
          <a:bodyPr wrap="square">
            <a:spAutoFit/>
          </a:bodyPr>
          <a:lstStyle/>
          <a:p>
            <a:r>
              <a:rPr lang="en-AU" i="1" dirty="0"/>
              <a:t>‘Phoneme vs Phonological Awareness: Knowing the Difference Matters for Assessment and Instruction’</a:t>
            </a:r>
            <a:r>
              <a:rPr lang="en-AU" dirty="0"/>
              <a:t> Maria S Murray PhD.   (The Reading League)</a:t>
            </a:r>
          </a:p>
        </p:txBody>
      </p:sp>
      <p:pic>
        <p:nvPicPr>
          <p:cNvPr id="4098" name="Picture 2" descr="readingleague-logo-web – The Reading Leag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0441" y="319443"/>
            <a:ext cx="3260751" cy="1493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3351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920" y="342900"/>
            <a:ext cx="7772400" cy="1143000"/>
          </a:xfrm>
        </p:spPr>
        <p:txBody>
          <a:bodyPr/>
          <a:lstStyle/>
          <a:p>
            <a:r>
              <a:rPr lang="en-AU" sz="3200" b="1" dirty="0">
                <a:solidFill>
                  <a:srgbClr val="FF0000"/>
                </a:solidFill>
              </a:rPr>
              <a:t>Phonemic awareness #1 Best Predictor or reading success or </a:t>
            </a:r>
            <a:r>
              <a:rPr lang="en-AU" sz="3200" b="1" dirty="0" smtClean="0">
                <a:solidFill>
                  <a:srgbClr val="FF0000"/>
                </a:solidFill>
              </a:rPr>
              <a:t>failure (behind genetics)</a:t>
            </a:r>
            <a:endParaRPr lang="en-AU" sz="3200" b="1" dirty="0">
              <a:solidFill>
                <a:srgbClr val="FF0000"/>
              </a:solidFill>
            </a:endParaRPr>
          </a:p>
        </p:txBody>
      </p:sp>
      <p:sp>
        <p:nvSpPr>
          <p:cNvPr id="3" name="Content Placeholder 2"/>
          <p:cNvSpPr>
            <a:spLocks noGrp="1"/>
          </p:cNvSpPr>
          <p:nvPr>
            <p:ph idx="1"/>
          </p:nvPr>
        </p:nvSpPr>
        <p:spPr>
          <a:xfrm>
            <a:off x="838200" y="1825624"/>
            <a:ext cx="11182350" cy="4841875"/>
          </a:xfrm>
        </p:spPr>
        <p:txBody>
          <a:bodyPr>
            <a:normAutofit/>
          </a:bodyPr>
          <a:lstStyle/>
          <a:p>
            <a:r>
              <a:rPr lang="en-AU" dirty="0"/>
              <a:t>NOT their visual memory, not their exposure to print, not their breadth of vocabulary….</a:t>
            </a:r>
          </a:p>
          <a:p>
            <a:r>
              <a:rPr lang="en-AU" dirty="0"/>
              <a:t>Kids need to be able to tear words down into their smallest bits (phonemes)</a:t>
            </a:r>
          </a:p>
          <a:p>
            <a:r>
              <a:rPr lang="en-AU" dirty="0"/>
              <a:t>In words, phonemes are </a:t>
            </a:r>
            <a:r>
              <a:rPr lang="en-AU" i="1" dirty="0" err="1"/>
              <a:t>mooshed</a:t>
            </a:r>
            <a:r>
              <a:rPr lang="en-AU" dirty="0"/>
              <a:t> together </a:t>
            </a:r>
          </a:p>
          <a:p>
            <a:r>
              <a:rPr lang="en-AU" dirty="0"/>
              <a:t>Working with a </a:t>
            </a:r>
            <a:r>
              <a:rPr lang="en-AU" i="1" dirty="0"/>
              <a:t>Phoenician</a:t>
            </a:r>
            <a:r>
              <a:rPr lang="en-AU" dirty="0"/>
              <a:t> alphabet requires we be able to break words down into their phonemes and then put them back together again</a:t>
            </a:r>
          </a:p>
          <a:p>
            <a:r>
              <a:rPr lang="en-AU" dirty="0"/>
              <a:t>The Alphabet is just pictures of our phonemes</a:t>
            </a:r>
          </a:p>
        </p:txBody>
      </p:sp>
      <p:pic>
        <p:nvPicPr>
          <p:cNvPr id="5" name="Picture 2" descr="readingleague-logo-web – The Reading Leag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6641" y="5022809"/>
            <a:ext cx="3260751" cy="1493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5588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ve from Five - Phonemic awareness NEW">
            <a:hlinkClick r:id="" action="ppaction://media"/>
            <a:extLst>
              <a:ext uri="{FF2B5EF4-FFF2-40B4-BE49-F238E27FC236}">
                <a16:creationId xmlns:a16="http://schemas.microsoft.com/office/drawing/2014/main" id="{1836CDF3-5E41-4073-B2E0-A2B1DA13BE8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47570" y="292101"/>
            <a:ext cx="10564667" cy="5942625"/>
          </a:xfrm>
        </p:spPr>
      </p:pic>
      <p:grpSp>
        <p:nvGrpSpPr>
          <p:cNvPr id="5" name="Group 4">
            <a:extLst>
              <a:ext uri="{FF2B5EF4-FFF2-40B4-BE49-F238E27FC236}">
                <a16:creationId xmlns:a16="http://schemas.microsoft.com/office/drawing/2014/main" id="{1C930D0F-29E4-4A50-9042-495FE280E0CB}"/>
              </a:ext>
            </a:extLst>
          </p:cNvPr>
          <p:cNvGrpSpPr/>
          <p:nvPr/>
        </p:nvGrpSpPr>
        <p:grpSpPr>
          <a:xfrm>
            <a:off x="1748010" y="5949930"/>
            <a:ext cx="8610600" cy="573376"/>
            <a:chOff x="304800" y="6056024"/>
            <a:chExt cx="8686800" cy="573376"/>
          </a:xfrm>
        </p:grpSpPr>
        <p:sp>
          <p:nvSpPr>
            <p:cNvPr id="6" name="TextBox 5">
              <a:extLst>
                <a:ext uri="{FF2B5EF4-FFF2-40B4-BE49-F238E27FC236}">
                  <a16:creationId xmlns:a16="http://schemas.microsoft.com/office/drawing/2014/main" id="{273B474C-9D7C-408F-A736-EDC3ACA48A92}"/>
                </a:ext>
              </a:extLst>
            </p:cNvPr>
            <p:cNvSpPr txBox="1"/>
            <p:nvPr/>
          </p:nvSpPr>
          <p:spPr>
            <a:xfrm>
              <a:off x="304800" y="6152212"/>
              <a:ext cx="5029200" cy="381000"/>
            </a:xfrm>
            <a:prstGeom prst="rect">
              <a:avLst/>
            </a:prstGeom>
            <a:noFill/>
          </p:spPr>
          <p:txBody>
            <a:bodyPr wrap="square" rtlCol="0">
              <a:spAutoFit/>
            </a:bodyPr>
            <a:lstStyle/>
            <a:p>
              <a:r>
                <a:rPr lang="en-AU" dirty="0"/>
                <a:t>www.fivefromfive.org.au</a:t>
              </a:r>
            </a:p>
          </p:txBody>
        </p:sp>
        <p:pic>
          <p:nvPicPr>
            <p:cNvPr id="7" name="Picture 6">
              <a:extLst>
                <a:ext uri="{FF2B5EF4-FFF2-40B4-BE49-F238E27FC236}">
                  <a16:creationId xmlns:a16="http://schemas.microsoft.com/office/drawing/2014/main" id="{DAE0F576-DA3D-4BC2-AF6F-B22E78822977}"/>
                </a:ext>
              </a:extLst>
            </p:cNvPr>
            <p:cNvPicPr>
              <a:picLocks noChangeAspect="1"/>
            </p:cNvPicPr>
            <p:nvPr/>
          </p:nvPicPr>
          <p:blipFill>
            <a:blip r:embed="rId6"/>
            <a:stretch>
              <a:fillRect/>
            </a:stretch>
          </p:blipFill>
          <p:spPr>
            <a:xfrm>
              <a:off x="3419734" y="6056024"/>
              <a:ext cx="5571866" cy="573376"/>
            </a:xfrm>
            <a:prstGeom prst="rect">
              <a:avLst/>
            </a:prstGeom>
          </p:spPr>
        </p:pic>
      </p:grpSp>
      <p:sp>
        <p:nvSpPr>
          <p:cNvPr id="3" name="Rectangle 2"/>
          <p:cNvSpPr/>
          <p:nvPr/>
        </p:nvSpPr>
        <p:spPr>
          <a:xfrm>
            <a:off x="10588337" y="292101"/>
            <a:ext cx="1447800" cy="368300"/>
          </a:xfrm>
          <a:prstGeom prst="rect">
            <a:avLst/>
          </a:prstGeom>
        </p:spPr>
        <p:txBody>
          <a:bodyPr wrap="none">
            <a:spAutoFit/>
          </a:bodyPr>
          <a:lstStyle/>
          <a:p>
            <a:r>
              <a:rPr lang="en-AU" dirty="0">
                <a:solidFill>
                  <a:srgbClr val="000000"/>
                </a:solidFill>
                <a:latin typeface="Calibri" panose="020F0502020204030204" pitchFamily="34" charset="0"/>
              </a:rPr>
              <a:t>10:33:04 AM</a:t>
            </a:r>
            <a:r>
              <a:rPr lang="en-AU" dirty="0"/>
              <a:t> </a:t>
            </a:r>
          </a:p>
        </p:txBody>
      </p:sp>
    </p:spTree>
    <p:extLst>
      <p:ext uri="{BB962C8B-B14F-4D97-AF65-F5344CB8AC3E}">
        <p14:creationId xmlns:p14="http://schemas.microsoft.com/office/powerpoint/2010/main" val="131205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86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301" y="661172"/>
            <a:ext cx="3601456" cy="1384995"/>
          </a:xfrm>
          <a:prstGeom prst="rect">
            <a:avLst/>
          </a:prstGeom>
          <a:solidFill>
            <a:srgbClr val="000000"/>
          </a:solidFill>
          <a:effectLst>
            <a:outerShdw blurRad="50800" dist="38100" dir="5400000" algn="t" rotWithShape="0">
              <a:prstClr val="black">
                <a:alpha val="40000"/>
              </a:prstClr>
            </a:outerShdw>
          </a:effectLst>
        </p:spPr>
        <p:txBody>
          <a:bodyPr wrap="square" rtlCol="0">
            <a:spAutoFit/>
          </a:bodyPr>
          <a:lstStyle/>
          <a:p>
            <a:pPr algn="ctr"/>
            <a:r>
              <a:rPr lang="en-AU" sz="2400" b="1" dirty="0">
                <a:solidFill>
                  <a:schemeClr val="accent1">
                    <a:lumMod val="60000"/>
                    <a:lumOff val="40000"/>
                  </a:schemeClr>
                </a:solidFill>
              </a:rPr>
              <a:t>Wave 1</a:t>
            </a:r>
          </a:p>
          <a:p>
            <a:pPr algn="ctr"/>
            <a:r>
              <a:rPr lang="en-AU" sz="2000" dirty="0">
                <a:solidFill>
                  <a:schemeClr val="bg1"/>
                </a:solidFill>
              </a:rPr>
              <a:t>All </a:t>
            </a:r>
            <a:r>
              <a:rPr lang="en-AU" sz="2000" dirty="0" smtClean="0">
                <a:solidFill>
                  <a:schemeClr val="bg1"/>
                </a:solidFill>
              </a:rPr>
              <a:t>students</a:t>
            </a:r>
          </a:p>
          <a:p>
            <a:pPr algn="ctr"/>
            <a:r>
              <a:rPr lang="en-AU" sz="2000" dirty="0" smtClean="0">
                <a:solidFill>
                  <a:schemeClr val="bg1"/>
                </a:solidFill>
              </a:rPr>
              <a:t>all classrooms</a:t>
            </a:r>
            <a:endParaRPr lang="en-AU" sz="2000" dirty="0">
              <a:solidFill>
                <a:schemeClr val="bg1"/>
              </a:solidFill>
            </a:endParaRPr>
          </a:p>
          <a:p>
            <a:pPr algn="ctr"/>
            <a:endParaRPr lang="en-AU" sz="2000" dirty="0"/>
          </a:p>
        </p:txBody>
      </p:sp>
      <p:sp>
        <p:nvSpPr>
          <p:cNvPr id="11" name="TextBox 10"/>
          <p:cNvSpPr txBox="1"/>
          <p:nvPr/>
        </p:nvSpPr>
        <p:spPr>
          <a:xfrm>
            <a:off x="7295831" y="657792"/>
            <a:ext cx="3354389" cy="1384995"/>
          </a:xfrm>
          <a:prstGeom prst="rect">
            <a:avLst/>
          </a:prstGeom>
          <a:solidFill>
            <a:srgbClr val="000000"/>
          </a:solidFill>
          <a:effectLst>
            <a:outerShdw blurRad="50800" dist="38100" dir="5400000" algn="t" rotWithShape="0">
              <a:prstClr val="black">
                <a:alpha val="40000"/>
              </a:prstClr>
            </a:outerShdw>
          </a:effectLst>
        </p:spPr>
        <p:txBody>
          <a:bodyPr wrap="square" rtlCol="0">
            <a:spAutoFit/>
          </a:bodyPr>
          <a:lstStyle/>
          <a:p>
            <a:pPr algn="ctr"/>
            <a:r>
              <a:rPr lang="en-AU" sz="2400" b="1" dirty="0">
                <a:solidFill>
                  <a:schemeClr val="accent1">
                    <a:lumMod val="60000"/>
                    <a:lumOff val="40000"/>
                  </a:schemeClr>
                </a:solidFill>
              </a:rPr>
              <a:t>Wave 3 </a:t>
            </a:r>
          </a:p>
          <a:p>
            <a:pPr algn="ctr"/>
            <a:r>
              <a:rPr lang="en-AU" sz="2000" dirty="0">
                <a:solidFill>
                  <a:schemeClr val="bg1"/>
                </a:solidFill>
              </a:rPr>
              <a:t>Intensive Multisensory Intervention</a:t>
            </a:r>
          </a:p>
          <a:p>
            <a:pPr algn="ctr"/>
            <a:endParaRPr lang="en-AU" sz="2000" dirty="0"/>
          </a:p>
        </p:txBody>
      </p:sp>
      <p:sp>
        <p:nvSpPr>
          <p:cNvPr id="13" name="TextBox 12"/>
          <p:cNvSpPr txBox="1"/>
          <p:nvPr/>
        </p:nvSpPr>
        <p:spPr>
          <a:xfrm>
            <a:off x="7321235" y="2115473"/>
            <a:ext cx="1346199" cy="707886"/>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pPr algn="ctr"/>
            <a:r>
              <a:rPr lang="en-AU" sz="2000" b="1" dirty="0"/>
              <a:t>Alphabet work</a:t>
            </a:r>
            <a:endParaRPr lang="en-AU" sz="2000" dirty="0"/>
          </a:p>
        </p:txBody>
      </p:sp>
      <p:sp>
        <p:nvSpPr>
          <p:cNvPr id="14" name="TextBox 13"/>
          <p:cNvSpPr txBox="1"/>
          <p:nvPr/>
        </p:nvSpPr>
        <p:spPr>
          <a:xfrm>
            <a:off x="8660177" y="2136820"/>
            <a:ext cx="1930401" cy="707886"/>
          </a:xfrm>
          <a:prstGeom prst="rect">
            <a:avLst/>
          </a:prstGeom>
          <a:solidFill>
            <a:schemeClr val="bg1">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Phonological Awareness</a:t>
            </a:r>
            <a:endParaRPr lang="en-AU" sz="2000" dirty="0"/>
          </a:p>
        </p:txBody>
      </p:sp>
      <p:sp>
        <p:nvSpPr>
          <p:cNvPr id="16" name="TextBox 15"/>
          <p:cNvSpPr txBox="1"/>
          <p:nvPr/>
        </p:nvSpPr>
        <p:spPr>
          <a:xfrm>
            <a:off x="7803834" y="2981713"/>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Phonics Drills</a:t>
            </a:r>
            <a:endParaRPr lang="en-AU" sz="2000" dirty="0"/>
          </a:p>
          <a:p>
            <a:pPr algn="ctr"/>
            <a:r>
              <a:rPr lang="en-AU" dirty="0"/>
              <a:t>to structure</a:t>
            </a:r>
          </a:p>
        </p:txBody>
      </p:sp>
      <p:sp>
        <p:nvSpPr>
          <p:cNvPr id="23" name="TextBox 22"/>
          <p:cNvSpPr txBox="1"/>
          <p:nvPr/>
        </p:nvSpPr>
        <p:spPr>
          <a:xfrm>
            <a:off x="9770516" y="3810000"/>
            <a:ext cx="1875009" cy="923330"/>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b="1" dirty="0"/>
              <a:t>Grammar, spelling rules, morphology</a:t>
            </a:r>
          </a:p>
        </p:txBody>
      </p:sp>
      <p:sp>
        <p:nvSpPr>
          <p:cNvPr id="17" name="TextBox 16"/>
          <p:cNvSpPr txBox="1"/>
          <p:nvPr/>
        </p:nvSpPr>
        <p:spPr>
          <a:xfrm>
            <a:off x="7803834" y="3733800"/>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Concept Drill</a:t>
            </a:r>
            <a:endParaRPr lang="en-AU" sz="2000" dirty="0"/>
          </a:p>
          <a:p>
            <a:pPr algn="ctr"/>
            <a:r>
              <a:rPr lang="en-AU" dirty="0"/>
              <a:t>to structure</a:t>
            </a:r>
          </a:p>
        </p:txBody>
      </p:sp>
      <p:sp>
        <p:nvSpPr>
          <p:cNvPr id="26" name="TextBox 25"/>
          <p:cNvSpPr txBox="1"/>
          <p:nvPr/>
        </p:nvSpPr>
        <p:spPr>
          <a:xfrm>
            <a:off x="7803834" y="4481156"/>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Revision task</a:t>
            </a:r>
            <a:endParaRPr lang="en-AU" sz="2000" dirty="0"/>
          </a:p>
          <a:p>
            <a:pPr algn="ctr"/>
            <a:r>
              <a:rPr lang="en-AU" dirty="0"/>
              <a:t>to structure</a:t>
            </a:r>
          </a:p>
        </p:txBody>
      </p:sp>
      <p:sp>
        <p:nvSpPr>
          <p:cNvPr id="27" name="TextBox 26"/>
          <p:cNvSpPr txBox="1"/>
          <p:nvPr/>
        </p:nvSpPr>
        <p:spPr>
          <a:xfrm>
            <a:off x="7803834" y="5228512"/>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New Teaching</a:t>
            </a:r>
            <a:endParaRPr lang="en-AU" sz="2000" dirty="0"/>
          </a:p>
          <a:p>
            <a:pPr algn="ctr"/>
            <a:r>
              <a:rPr lang="en-AU" dirty="0"/>
              <a:t>to structure</a:t>
            </a:r>
          </a:p>
        </p:txBody>
      </p:sp>
      <p:sp>
        <p:nvSpPr>
          <p:cNvPr id="28" name="TextBox 27"/>
          <p:cNvSpPr txBox="1"/>
          <p:nvPr/>
        </p:nvSpPr>
        <p:spPr>
          <a:xfrm>
            <a:off x="7803834" y="5975868"/>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Game</a:t>
            </a:r>
            <a:endParaRPr lang="en-AU" sz="2000" dirty="0"/>
          </a:p>
          <a:p>
            <a:pPr algn="ctr"/>
            <a:r>
              <a:rPr lang="en-AU" dirty="0"/>
              <a:t>to structure</a:t>
            </a:r>
          </a:p>
        </p:txBody>
      </p:sp>
      <p:sp>
        <p:nvSpPr>
          <p:cNvPr id="33" name="TextBox 32"/>
          <p:cNvSpPr txBox="1"/>
          <p:nvPr/>
        </p:nvSpPr>
        <p:spPr>
          <a:xfrm>
            <a:off x="1743395" y="2115473"/>
            <a:ext cx="1346199" cy="707886"/>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pPr algn="ctr"/>
            <a:r>
              <a:rPr lang="en-AU" sz="2000" b="1" dirty="0"/>
              <a:t>Alphabet work</a:t>
            </a:r>
            <a:endParaRPr lang="en-AU" sz="2000" dirty="0"/>
          </a:p>
        </p:txBody>
      </p:sp>
      <p:sp>
        <p:nvSpPr>
          <p:cNvPr id="34" name="TextBox 33"/>
          <p:cNvSpPr txBox="1"/>
          <p:nvPr/>
        </p:nvSpPr>
        <p:spPr>
          <a:xfrm>
            <a:off x="3072357" y="2136820"/>
            <a:ext cx="1930401" cy="707886"/>
          </a:xfrm>
          <a:prstGeom prst="rect">
            <a:avLst/>
          </a:prstGeom>
          <a:solidFill>
            <a:schemeClr val="bg1">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Phonological Awareness</a:t>
            </a:r>
            <a:endParaRPr lang="en-AU" sz="2000" dirty="0"/>
          </a:p>
        </p:txBody>
      </p:sp>
      <p:sp>
        <p:nvSpPr>
          <p:cNvPr id="35" name="TextBox 34"/>
          <p:cNvSpPr txBox="1"/>
          <p:nvPr/>
        </p:nvSpPr>
        <p:spPr>
          <a:xfrm>
            <a:off x="1870393" y="2981713"/>
            <a:ext cx="2263322"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Phonics review</a:t>
            </a:r>
            <a:endParaRPr lang="en-AU" sz="2000" dirty="0"/>
          </a:p>
          <a:p>
            <a:pPr algn="ctr"/>
            <a:r>
              <a:rPr lang="en-AU" dirty="0"/>
              <a:t>to structure</a:t>
            </a:r>
          </a:p>
        </p:txBody>
      </p:sp>
      <p:sp>
        <p:nvSpPr>
          <p:cNvPr id="36" name="TextBox 35"/>
          <p:cNvSpPr txBox="1"/>
          <p:nvPr/>
        </p:nvSpPr>
        <p:spPr>
          <a:xfrm>
            <a:off x="4105430" y="3942603"/>
            <a:ext cx="1741487" cy="923330"/>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b="1" dirty="0"/>
              <a:t>Grammar, spelling rules, morphology</a:t>
            </a:r>
          </a:p>
        </p:txBody>
      </p:sp>
      <p:sp>
        <p:nvSpPr>
          <p:cNvPr id="37" name="TextBox 36"/>
          <p:cNvSpPr txBox="1"/>
          <p:nvPr/>
        </p:nvSpPr>
        <p:spPr>
          <a:xfrm>
            <a:off x="1870393" y="3733800"/>
            <a:ext cx="2263322"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Concepts review</a:t>
            </a:r>
            <a:endParaRPr lang="en-AU" sz="2000" dirty="0"/>
          </a:p>
          <a:p>
            <a:pPr algn="ctr"/>
            <a:r>
              <a:rPr lang="en-AU" dirty="0"/>
              <a:t>to structure</a:t>
            </a:r>
          </a:p>
        </p:txBody>
      </p:sp>
      <p:sp>
        <p:nvSpPr>
          <p:cNvPr id="38" name="TextBox 37"/>
          <p:cNvSpPr txBox="1"/>
          <p:nvPr/>
        </p:nvSpPr>
        <p:spPr>
          <a:xfrm>
            <a:off x="1870393" y="4481156"/>
            <a:ext cx="2263322"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Revision</a:t>
            </a:r>
            <a:endParaRPr lang="en-AU" sz="2000" dirty="0"/>
          </a:p>
          <a:p>
            <a:pPr algn="ctr"/>
            <a:r>
              <a:rPr lang="en-AU" dirty="0"/>
              <a:t>to structure</a:t>
            </a:r>
          </a:p>
        </p:txBody>
      </p:sp>
      <p:sp>
        <p:nvSpPr>
          <p:cNvPr id="39" name="TextBox 38"/>
          <p:cNvSpPr txBox="1"/>
          <p:nvPr/>
        </p:nvSpPr>
        <p:spPr>
          <a:xfrm>
            <a:off x="1870394" y="5228512"/>
            <a:ext cx="226332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New Teaching</a:t>
            </a:r>
            <a:endParaRPr lang="en-AU" sz="2000" dirty="0"/>
          </a:p>
          <a:p>
            <a:pPr algn="ctr"/>
            <a:r>
              <a:rPr lang="en-AU" dirty="0"/>
              <a:t>to structure</a:t>
            </a:r>
          </a:p>
        </p:txBody>
      </p:sp>
      <p:sp>
        <p:nvSpPr>
          <p:cNvPr id="40" name="TextBox 39"/>
          <p:cNvSpPr txBox="1"/>
          <p:nvPr/>
        </p:nvSpPr>
        <p:spPr>
          <a:xfrm rot="16200000">
            <a:off x="-342810" y="3845168"/>
            <a:ext cx="3816806" cy="400110"/>
          </a:xfrm>
          <a:prstGeom prst="rect">
            <a:avLst/>
          </a:prstGeom>
          <a:solidFill>
            <a:srgbClr val="00B0F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Explicit Direct Instruction</a:t>
            </a:r>
            <a:endParaRPr lang="en-AU" dirty="0"/>
          </a:p>
        </p:txBody>
      </p:sp>
      <p:sp>
        <p:nvSpPr>
          <p:cNvPr id="41" name="TextBox 40"/>
          <p:cNvSpPr txBox="1"/>
          <p:nvPr/>
        </p:nvSpPr>
        <p:spPr>
          <a:xfrm rot="16200000">
            <a:off x="5351357" y="4382877"/>
            <a:ext cx="4289062" cy="400110"/>
          </a:xfrm>
          <a:prstGeom prst="rect">
            <a:avLst/>
          </a:prstGeom>
          <a:solidFill>
            <a:srgbClr val="00B0F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Fine grained, diagnostic teaching</a:t>
            </a:r>
            <a:endParaRPr lang="en-AU" dirty="0"/>
          </a:p>
        </p:txBody>
      </p:sp>
      <p:grpSp>
        <p:nvGrpSpPr>
          <p:cNvPr id="3" name="Group 2"/>
          <p:cNvGrpSpPr/>
          <p:nvPr/>
        </p:nvGrpSpPr>
        <p:grpSpPr>
          <a:xfrm>
            <a:off x="4105434" y="3048001"/>
            <a:ext cx="1906748" cy="801052"/>
            <a:chOff x="4532154" y="3048001"/>
            <a:chExt cx="1906748" cy="801052"/>
          </a:xfrm>
        </p:grpSpPr>
        <p:sp>
          <p:nvSpPr>
            <p:cNvPr id="30" name="TextBox 29"/>
            <p:cNvSpPr txBox="1"/>
            <p:nvPr/>
          </p:nvSpPr>
          <p:spPr>
            <a:xfrm>
              <a:off x="4532154" y="3048001"/>
              <a:ext cx="1906748" cy="801052"/>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dirty="0"/>
                <a:t>Grapheme</a:t>
              </a:r>
            </a:p>
            <a:p>
              <a:pPr algn="ctr"/>
              <a:r>
                <a:rPr lang="en-AU" dirty="0"/>
                <a:t>Phoneme</a:t>
              </a:r>
            </a:p>
          </p:txBody>
        </p:sp>
        <p:sp>
          <p:nvSpPr>
            <p:cNvPr id="47" name="Curved Right Arrow 46"/>
            <p:cNvSpPr/>
            <p:nvPr/>
          </p:nvSpPr>
          <p:spPr bwMode="auto">
            <a:xfrm>
              <a:off x="4671617" y="3181283"/>
              <a:ext cx="287321" cy="400693"/>
            </a:xfrm>
            <a:prstGeom prst="curv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sp>
          <p:nvSpPr>
            <p:cNvPr id="49" name="Curved Right Arrow 48"/>
            <p:cNvSpPr/>
            <p:nvPr/>
          </p:nvSpPr>
          <p:spPr bwMode="auto">
            <a:xfrm rot="10800000">
              <a:off x="6005866" y="3155883"/>
              <a:ext cx="287321" cy="400693"/>
            </a:xfrm>
            <a:prstGeom prst="curv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grpSp>
      <p:sp>
        <p:nvSpPr>
          <p:cNvPr id="48" name="TextBox 47"/>
          <p:cNvSpPr txBox="1"/>
          <p:nvPr/>
        </p:nvSpPr>
        <p:spPr>
          <a:xfrm rot="5400000">
            <a:off x="2912844" y="3944901"/>
            <a:ext cx="2323229" cy="369332"/>
          </a:xfrm>
          <a:prstGeom prst="rect">
            <a:avLst/>
          </a:prstGeom>
          <a:solidFill>
            <a:srgbClr val="FF00FF"/>
          </a:solidFill>
          <a:ln>
            <a:noFill/>
          </a:ln>
          <a:effectLst>
            <a:outerShdw blurRad="63500" sx="102000" sy="102000" algn="ctr" rotWithShape="0">
              <a:prstClr val="black">
                <a:alpha val="40000"/>
              </a:prstClr>
            </a:outerShdw>
          </a:effectLst>
        </p:spPr>
        <p:txBody>
          <a:bodyPr wrap="square" rtlCol="0">
            <a:spAutoFit/>
          </a:bodyPr>
          <a:lstStyle/>
          <a:p>
            <a:pPr algn="ctr"/>
            <a:r>
              <a:rPr lang="en-AU" b="1" dirty="0"/>
              <a:t>Activate prior learning</a:t>
            </a:r>
            <a:endParaRPr lang="en-AU" dirty="0"/>
          </a:p>
        </p:txBody>
      </p:sp>
      <p:grpSp>
        <p:nvGrpSpPr>
          <p:cNvPr id="50" name="Group 49"/>
          <p:cNvGrpSpPr/>
          <p:nvPr/>
        </p:nvGrpSpPr>
        <p:grpSpPr>
          <a:xfrm>
            <a:off x="9738777" y="2946525"/>
            <a:ext cx="1906748" cy="801052"/>
            <a:chOff x="4532154" y="3048001"/>
            <a:chExt cx="1906748" cy="801052"/>
          </a:xfrm>
        </p:grpSpPr>
        <p:sp>
          <p:nvSpPr>
            <p:cNvPr id="51" name="TextBox 50"/>
            <p:cNvSpPr txBox="1"/>
            <p:nvPr/>
          </p:nvSpPr>
          <p:spPr>
            <a:xfrm>
              <a:off x="4532154" y="3048001"/>
              <a:ext cx="1906748" cy="801052"/>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dirty="0"/>
                <a:t>Grapheme</a:t>
              </a:r>
            </a:p>
            <a:p>
              <a:pPr algn="ctr"/>
              <a:r>
                <a:rPr lang="en-AU" dirty="0"/>
                <a:t>Phoneme</a:t>
              </a:r>
            </a:p>
          </p:txBody>
        </p:sp>
        <p:sp>
          <p:nvSpPr>
            <p:cNvPr id="52" name="Curved Right Arrow 51"/>
            <p:cNvSpPr/>
            <p:nvPr/>
          </p:nvSpPr>
          <p:spPr bwMode="auto">
            <a:xfrm>
              <a:off x="4671617" y="3181283"/>
              <a:ext cx="287321" cy="400693"/>
            </a:xfrm>
            <a:prstGeom prst="curv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sp>
          <p:nvSpPr>
            <p:cNvPr id="53" name="Curved Right Arrow 52"/>
            <p:cNvSpPr/>
            <p:nvPr/>
          </p:nvSpPr>
          <p:spPr bwMode="auto">
            <a:xfrm rot="10800000">
              <a:off x="6005866" y="3155883"/>
              <a:ext cx="287321" cy="400693"/>
            </a:xfrm>
            <a:prstGeom prst="curv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grpSp>
      <p:sp>
        <p:nvSpPr>
          <p:cNvPr id="43" name="TextBox 42"/>
          <p:cNvSpPr txBox="1"/>
          <p:nvPr/>
        </p:nvSpPr>
        <p:spPr>
          <a:xfrm rot="5400000">
            <a:off x="8538839" y="3866417"/>
            <a:ext cx="2309470" cy="369332"/>
          </a:xfrm>
          <a:prstGeom prst="rect">
            <a:avLst/>
          </a:prstGeom>
          <a:solidFill>
            <a:srgbClr val="FF00FF"/>
          </a:solidFill>
          <a:ln>
            <a:noFill/>
          </a:ln>
          <a:effectLst>
            <a:outerShdw blurRad="63500" sx="102000" sy="102000" algn="ctr" rotWithShape="0">
              <a:prstClr val="black">
                <a:alpha val="40000"/>
              </a:prstClr>
            </a:outerShdw>
          </a:effectLst>
        </p:spPr>
        <p:txBody>
          <a:bodyPr wrap="square" rtlCol="0">
            <a:spAutoFit/>
          </a:bodyPr>
          <a:lstStyle/>
          <a:p>
            <a:pPr algn="ctr"/>
            <a:r>
              <a:rPr lang="en-AU" b="1" dirty="0"/>
              <a:t>Activate prior learning</a:t>
            </a:r>
            <a:endParaRPr lang="en-AU" dirty="0"/>
          </a:p>
        </p:txBody>
      </p:sp>
      <p:grpSp>
        <p:nvGrpSpPr>
          <p:cNvPr id="46" name="Group 45"/>
          <p:cNvGrpSpPr/>
          <p:nvPr/>
        </p:nvGrpSpPr>
        <p:grpSpPr>
          <a:xfrm>
            <a:off x="3671198" y="360156"/>
            <a:ext cx="2900175" cy="2734103"/>
            <a:chOff x="12620980" y="312501"/>
            <a:chExt cx="6350946" cy="5987273"/>
          </a:xfrm>
        </p:grpSpPr>
        <p:pic>
          <p:nvPicPr>
            <p:cNvPr id="42" name="Picture 2" descr="Image result for super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0980" y="312501"/>
              <a:ext cx="5370708" cy="598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p:cNvSpPr txBox="1"/>
            <p:nvPr/>
          </p:nvSpPr>
          <p:spPr>
            <a:xfrm>
              <a:off x="13223158" y="2228621"/>
              <a:ext cx="5748768" cy="1145773"/>
            </a:xfrm>
            <a:prstGeom prst="rect">
              <a:avLst/>
            </a:prstGeom>
            <a:noFill/>
          </p:spPr>
          <p:txBody>
            <a:bodyPr wrap="square" rtlCol="0">
              <a:spAutoFit/>
            </a:bodyPr>
            <a:lstStyle/>
            <a:p>
              <a:r>
                <a:rPr lang="en-AU" sz="2800" b="1" dirty="0" smtClean="0">
                  <a:solidFill>
                    <a:schemeClr val="bg1"/>
                  </a:solidFill>
                </a:rPr>
                <a:t>MSL</a:t>
              </a:r>
              <a:endParaRPr lang="en-AU" sz="2800" b="1" dirty="0">
                <a:solidFill>
                  <a:schemeClr val="bg1"/>
                </a:solidFill>
              </a:endParaRPr>
            </a:p>
          </p:txBody>
        </p:sp>
      </p:grpSp>
      <p:sp>
        <p:nvSpPr>
          <p:cNvPr id="44" name="TextBox 43"/>
          <p:cNvSpPr txBox="1"/>
          <p:nvPr/>
        </p:nvSpPr>
        <p:spPr>
          <a:xfrm>
            <a:off x="218726" y="5983490"/>
            <a:ext cx="11807622" cy="646331"/>
          </a:xfrm>
          <a:prstGeom prst="rect">
            <a:avLst/>
          </a:prstGeom>
          <a:solidFill>
            <a:schemeClr val="tx1"/>
          </a:solidFill>
        </p:spPr>
        <p:txBody>
          <a:bodyPr wrap="square" rtlCol="0">
            <a:spAutoFit/>
          </a:bodyPr>
          <a:lstStyle/>
          <a:p>
            <a:r>
              <a:rPr lang="en-AU" sz="3600" dirty="0" smtClean="0">
                <a:solidFill>
                  <a:schemeClr val="bg1"/>
                </a:solidFill>
              </a:rPr>
              <a:t>Grapheme-Phoneme drills, concept drills: </a:t>
            </a:r>
            <a:r>
              <a:rPr lang="en-AU" sz="3600" dirty="0" smtClean="0">
                <a:solidFill>
                  <a:srgbClr val="FFFF00"/>
                </a:solidFill>
              </a:rPr>
              <a:t>quick-fire review</a:t>
            </a:r>
            <a:endParaRPr lang="en-AU" sz="3600" dirty="0">
              <a:solidFill>
                <a:srgbClr val="FFFF00"/>
              </a:solidFill>
            </a:endParaRPr>
          </a:p>
        </p:txBody>
      </p:sp>
    </p:spTree>
    <p:extLst>
      <p:ext uri="{BB962C8B-B14F-4D97-AF65-F5344CB8AC3E}">
        <p14:creationId xmlns:p14="http://schemas.microsoft.com/office/powerpoint/2010/main" val="125456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41"/>
                                        </p:tgtEl>
                                      </p:cBhvr>
                                    </p:animEffect>
                                    <p:set>
                                      <p:cBhvr>
                                        <p:cTn id="16" dur="1" fill="hold">
                                          <p:stCondLst>
                                            <p:cond delay="499"/>
                                          </p:stCondLst>
                                        </p:cTn>
                                        <p:tgtEl>
                                          <p:spTgt spid="4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40"/>
                                        </p:tgtEl>
                                      </p:cBhvr>
                                    </p:animEffect>
                                    <p:set>
                                      <p:cBhvr>
                                        <p:cTn id="19" dur="1" fill="hold">
                                          <p:stCondLst>
                                            <p:cond delay="499"/>
                                          </p:stCondLst>
                                        </p:cTn>
                                        <p:tgtEl>
                                          <p:spTgt spid="40"/>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33"/>
                                        </p:tgtEl>
                                      </p:cBhvr>
                                    </p:animEffect>
                                    <p:set>
                                      <p:cBhvr>
                                        <p:cTn id="28" dur="1" fill="hold">
                                          <p:stCondLst>
                                            <p:cond delay="499"/>
                                          </p:stCondLst>
                                        </p:cTn>
                                        <p:tgtEl>
                                          <p:spTgt spid="33"/>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nimBg="1"/>
      <p:bldP spid="27" grpId="0" animBg="1"/>
      <p:bldP spid="28" grpId="0" animBg="1"/>
      <p:bldP spid="33" grpId="0" animBg="1"/>
      <p:bldP spid="38" grpId="0" animBg="1"/>
      <p:bldP spid="39" grpId="0" animBg="1"/>
      <p:bldP spid="40" grpId="0" animBg="1"/>
      <p:bldP spid="4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Video File: 3. GPC Drills  (0:00-06.16)</a:t>
            </a:r>
            <a:endParaRPr lang="en-AU" dirty="0"/>
          </a:p>
        </p:txBody>
      </p:sp>
    </p:spTree>
    <p:extLst>
      <p:ext uri="{BB962C8B-B14F-4D97-AF65-F5344CB8AC3E}">
        <p14:creationId xmlns:p14="http://schemas.microsoft.com/office/powerpoint/2010/main" val="28899020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23734"/>
            <a:ext cx="9505950" cy="835025"/>
          </a:xfrm>
        </p:spPr>
        <p:txBody>
          <a:bodyPr/>
          <a:lstStyle/>
          <a:p>
            <a:r>
              <a:rPr lang="en-AU" dirty="0" smtClean="0">
                <a:solidFill>
                  <a:srgbClr val="FF0000"/>
                </a:solidFill>
              </a:rPr>
              <a:t>Did you keep up with the year 1s?</a:t>
            </a:r>
            <a:endParaRPr lang="en-AU" dirty="0">
              <a:solidFill>
                <a:srgbClr val="FF0000"/>
              </a:solidFill>
            </a:endParaRPr>
          </a:p>
        </p:txBody>
      </p:sp>
      <p:sp>
        <p:nvSpPr>
          <p:cNvPr id="3" name="Content Placeholder 2"/>
          <p:cNvSpPr>
            <a:spLocks noGrp="1"/>
          </p:cNvSpPr>
          <p:nvPr>
            <p:ph idx="1"/>
          </p:nvPr>
        </p:nvSpPr>
        <p:spPr>
          <a:xfrm>
            <a:off x="762000" y="1483745"/>
            <a:ext cx="5486400" cy="4351338"/>
          </a:xfrm>
        </p:spPr>
        <p:txBody>
          <a:bodyPr>
            <a:normAutofit fontScale="92500" lnSpcReduction="10000"/>
          </a:bodyPr>
          <a:lstStyle/>
          <a:p>
            <a:r>
              <a:rPr lang="en-AU" sz="1800" dirty="0" smtClean="0"/>
              <a:t>‘</a:t>
            </a:r>
            <a:r>
              <a:rPr lang="en-AU" sz="1800" dirty="0" err="1" smtClean="0"/>
              <a:t>eigh</a:t>
            </a:r>
            <a:r>
              <a:rPr lang="en-AU" sz="1800" dirty="0" smtClean="0"/>
              <a:t>’ for (ā) usually followed by ‘t’ like with ‘</a:t>
            </a:r>
            <a:r>
              <a:rPr lang="en-AU" sz="1800" dirty="0" err="1" smtClean="0"/>
              <a:t>igh</a:t>
            </a:r>
            <a:r>
              <a:rPr lang="en-AU" sz="1800" dirty="0" smtClean="0"/>
              <a:t>’</a:t>
            </a:r>
          </a:p>
          <a:p>
            <a:r>
              <a:rPr lang="en-AU" sz="1800" dirty="0" smtClean="0"/>
              <a:t>‘</a:t>
            </a:r>
            <a:r>
              <a:rPr lang="en-AU" sz="1800" dirty="0" err="1" smtClean="0"/>
              <a:t>th</a:t>
            </a:r>
            <a:r>
              <a:rPr lang="en-AU" sz="1800" dirty="0" smtClean="0"/>
              <a:t>’ voiced and unvoiced</a:t>
            </a:r>
          </a:p>
          <a:p>
            <a:r>
              <a:rPr lang="en-AU" sz="1800" dirty="0" smtClean="0"/>
              <a:t>‘</a:t>
            </a:r>
            <a:r>
              <a:rPr lang="en-AU" sz="1800" dirty="0" err="1" smtClean="0"/>
              <a:t>oe</a:t>
            </a:r>
            <a:r>
              <a:rPr lang="en-AU" sz="1800" dirty="0" smtClean="0"/>
              <a:t>’ spells (ō) on the end of short words</a:t>
            </a:r>
          </a:p>
          <a:p>
            <a:r>
              <a:rPr lang="en-AU" sz="1800" dirty="0" smtClean="0"/>
              <a:t>‘</a:t>
            </a:r>
            <a:r>
              <a:rPr lang="en-AU" sz="1800" dirty="0" err="1" smtClean="0"/>
              <a:t>i</a:t>
            </a:r>
            <a:r>
              <a:rPr lang="en-AU" sz="1800" dirty="0" smtClean="0"/>
              <a:t>’ spells (ī) on the end of open syllables</a:t>
            </a:r>
          </a:p>
          <a:p>
            <a:r>
              <a:rPr lang="en-AU" sz="1800" dirty="0" smtClean="0"/>
              <a:t>Suffix ‘</a:t>
            </a:r>
            <a:r>
              <a:rPr lang="en-AU" sz="1800" dirty="0" err="1" smtClean="0"/>
              <a:t>ed</a:t>
            </a:r>
            <a:r>
              <a:rPr lang="en-AU" sz="1800" dirty="0" smtClean="0"/>
              <a:t>’ forms past tense and has sounds (</a:t>
            </a:r>
            <a:r>
              <a:rPr lang="en-AU" sz="1200" b="1" dirty="0" err="1" smtClean="0"/>
              <a:t>Ə</a:t>
            </a:r>
            <a:r>
              <a:rPr lang="en-AU" sz="1800" dirty="0" err="1" smtClean="0"/>
              <a:t>d</a:t>
            </a:r>
            <a:r>
              <a:rPr lang="en-AU" sz="1800" dirty="0" smtClean="0"/>
              <a:t>), (t), (d)</a:t>
            </a:r>
          </a:p>
          <a:p>
            <a:r>
              <a:rPr lang="en-AU" sz="1800" dirty="0" smtClean="0"/>
              <a:t>‘k’ in front of e, </a:t>
            </a:r>
            <a:r>
              <a:rPr lang="en-AU" sz="1800" dirty="0" err="1" smtClean="0"/>
              <a:t>i</a:t>
            </a:r>
            <a:r>
              <a:rPr lang="en-AU" sz="1800" dirty="0" smtClean="0"/>
              <a:t>, or y</a:t>
            </a:r>
          </a:p>
          <a:p>
            <a:r>
              <a:rPr lang="en-AU" sz="1800" dirty="0" smtClean="0"/>
              <a:t>‘</a:t>
            </a:r>
            <a:r>
              <a:rPr lang="en-AU" sz="1800" dirty="0" err="1" smtClean="0"/>
              <a:t>ck</a:t>
            </a:r>
            <a:r>
              <a:rPr lang="en-AU" sz="1800" dirty="0" smtClean="0"/>
              <a:t>’, ‘</a:t>
            </a:r>
            <a:r>
              <a:rPr lang="en-AU" sz="1800" dirty="0" err="1" smtClean="0"/>
              <a:t>ff</a:t>
            </a:r>
            <a:r>
              <a:rPr lang="en-AU" sz="1800" dirty="0" smtClean="0"/>
              <a:t>’, ‘ll’, ‘</a:t>
            </a:r>
            <a:r>
              <a:rPr lang="en-AU" sz="1800" dirty="0" err="1" smtClean="0"/>
              <a:t>ss</a:t>
            </a:r>
            <a:r>
              <a:rPr lang="en-AU" sz="1800" dirty="0" smtClean="0"/>
              <a:t>’ after a short vowel and the ends of short words (floss)</a:t>
            </a:r>
          </a:p>
          <a:p>
            <a:r>
              <a:rPr lang="en-AU" sz="1800" dirty="0" smtClean="0"/>
              <a:t>‘</a:t>
            </a:r>
            <a:r>
              <a:rPr lang="en-AU" sz="1800" dirty="0" err="1" smtClean="0"/>
              <a:t>qu</a:t>
            </a:r>
            <a:r>
              <a:rPr lang="en-AU" sz="1800" dirty="0" smtClean="0"/>
              <a:t>’ best friends</a:t>
            </a:r>
          </a:p>
          <a:p>
            <a:r>
              <a:rPr lang="en-AU" sz="1800" dirty="0" smtClean="0"/>
              <a:t>‘</a:t>
            </a:r>
            <a:r>
              <a:rPr lang="en-AU" sz="1800" dirty="0" err="1" smtClean="0"/>
              <a:t>dge</a:t>
            </a:r>
            <a:r>
              <a:rPr lang="en-AU" sz="1800" dirty="0" smtClean="0"/>
              <a:t>’ spells (j) after short vowels on ends of short words</a:t>
            </a:r>
          </a:p>
          <a:p>
            <a:r>
              <a:rPr lang="en-AU" sz="1800" dirty="0" smtClean="0"/>
              <a:t>‘</a:t>
            </a:r>
            <a:r>
              <a:rPr lang="en-AU" sz="1800" dirty="0" err="1" smtClean="0"/>
              <a:t>tch</a:t>
            </a:r>
            <a:r>
              <a:rPr lang="en-AU" sz="1800" dirty="0" smtClean="0"/>
              <a:t>’ same right!!!</a:t>
            </a:r>
          </a:p>
          <a:p>
            <a:r>
              <a:rPr lang="en-AU" sz="1800" dirty="0" smtClean="0"/>
              <a:t>‘ay’ spells </a:t>
            </a:r>
            <a:r>
              <a:rPr lang="en-AU" sz="1800" dirty="0"/>
              <a:t>(ā) </a:t>
            </a:r>
            <a:r>
              <a:rPr lang="en-AU" sz="1800" dirty="0" smtClean="0"/>
              <a:t>on the end (positional frequency)</a:t>
            </a:r>
          </a:p>
          <a:p>
            <a:r>
              <a:rPr lang="en-AU" sz="1800" dirty="0" smtClean="0"/>
              <a:t>‘-</a:t>
            </a:r>
            <a:r>
              <a:rPr lang="en-AU" sz="1800" dirty="0" err="1" smtClean="0"/>
              <a:t>nk</a:t>
            </a:r>
            <a:r>
              <a:rPr lang="en-AU" sz="1800" dirty="0" smtClean="0"/>
              <a:t>’ </a:t>
            </a:r>
            <a:r>
              <a:rPr lang="en-AU" sz="1800" dirty="0" smtClean="0">
                <a:solidFill>
                  <a:srgbClr val="FF0000"/>
                </a:solidFill>
              </a:rPr>
              <a:t>with a PA task thanks very much</a:t>
            </a:r>
          </a:p>
          <a:p>
            <a:endParaRPr lang="en-AU" sz="1800" dirty="0" smtClean="0"/>
          </a:p>
          <a:p>
            <a:endParaRPr lang="en-AU" sz="1800" dirty="0"/>
          </a:p>
        </p:txBody>
      </p:sp>
      <p:sp>
        <p:nvSpPr>
          <p:cNvPr id="4" name="Content Placeholder 2"/>
          <p:cNvSpPr txBox="1">
            <a:spLocks/>
          </p:cNvSpPr>
          <p:nvPr/>
        </p:nvSpPr>
        <p:spPr>
          <a:xfrm>
            <a:off x="6419850" y="1483745"/>
            <a:ext cx="5486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smtClean="0"/>
              <a:t>‘ear’ h</a:t>
            </a:r>
            <a:r>
              <a:rPr lang="en-AU" sz="1800" u="sng" dirty="0" smtClean="0"/>
              <a:t>ear</a:t>
            </a:r>
            <a:r>
              <a:rPr lang="en-AU" sz="1800" dirty="0" smtClean="0"/>
              <a:t> the </a:t>
            </a:r>
            <a:r>
              <a:rPr lang="en-AU" sz="1800" u="sng" dirty="0" smtClean="0"/>
              <a:t>ear</a:t>
            </a:r>
            <a:r>
              <a:rPr lang="en-AU" sz="1800" dirty="0" smtClean="0"/>
              <a:t>th</a:t>
            </a:r>
          </a:p>
          <a:p>
            <a:r>
              <a:rPr lang="en-AU" sz="1800" dirty="0" smtClean="0"/>
              <a:t>‘g’ hard and soft sounds  with the rule!</a:t>
            </a:r>
          </a:p>
          <a:p>
            <a:r>
              <a:rPr lang="en-AU" sz="1800" dirty="0" smtClean="0"/>
              <a:t>Vowel consonant ‘e’ PA task:</a:t>
            </a:r>
          </a:p>
          <a:p>
            <a:pPr marL="457200" lvl="1" indent="0">
              <a:buNone/>
            </a:pPr>
            <a:endParaRPr lang="en-AU" sz="1400" dirty="0"/>
          </a:p>
        </p:txBody>
      </p:sp>
      <p:pic>
        <p:nvPicPr>
          <p:cNvPr id="8" name="Picture 7"/>
          <p:cNvPicPr>
            <a:picLocks noChangeAspect="1"/>
          </p:cNvPicPr>
          <p:nvPr/>
        </p:nvPicPr>
        <p:blipFill>
          <a:blip r:embed="rId3"/>
          <a:stretch>
            <a:fillRect/>
          </a:stretch>
        </p:blipFill>
        <p:spPr>
          <a:xfrm>
            <a:off x="7353300" y="3014663"/>
            <a:ext cx="4038600" cy="3276600"/>
          </a:xfrm>
          <a:prstGeom prst="rect">
            <a:avLst/>
          </a:prstGeom>
        </p:spPr>
      </p:pic>
    </p:spTree>
    <p:extLst>
      <p:ext uri="{BB962C8B-B14F-4D97-AF65-F5344CB8AC3E}">
        <p14:creationId xmlns:p14="http://schemas.microsoft.com/office/powerpoint/2010/main" val="29356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0" end="0"/>
                                            </p:txEl>
                                          </p:spTgt>
                                        </p:tgtEl>
                                        <p:attrNameLst>
                                          <p:attrName>style.visibility</p:attrName>
                                        </p:attrNameLst>
                                      </p:cBhvr>
                                      <p:to>
                                        <p:strVal val="visible"/>
                                      </p:to>
                                    </p:set>
                                    <p:animEffect transition="in" filter="fade">
                                      <p:cBhvr>
                                        <p:cTn id="67" dur="500"/>
                                        <p:tgtEl>
                                          <p:spTgt spid="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
                                            <p:txEl>
                                              <p:pRg st="1" end="1"/>
                                            </p:txEl>
                                          </p:spTgt>
                                        </p:tgtEl>
                                        <p:attrNameLst>
                                          <p:attrName>style.visibility</p:attrName>
                                        </p:attrNameLst>
                                      </p:cBhvr>
                                      <p:to>
                                        <p:strVal val="visible"/>
                                      </p:to>
                                    </p:set>
                                    <p:animEffect transition="in" filter="fade">
                                      <p:cBhvr>
                                        <p:cTn id="72" dur="500"/>
                                        <p:tgtEl>
                                          <p:spTgt spid="4">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xEl>
                                              <p:pRg st="2" end="2"/>
                                            </p:txEl>
                                          </p:spTgt>
                                        </p:tgtEl>
                                        <p:attrNameLst>
                                          <p:attrName>style.visibility</p:attrName>
                                        </p:attrNameLst>
                                      </p:cBhvr>
                                      <p:to>
                                        <p:strVal val="visible"/>
                                      </p:to>
                                    </p:set>
                                    <p:animEffect transition="in" filter="fade">
                                      <p:cBhvr>
                                        <p:cTn id="77" dur="500"/>
                                        <p:tgtEl>
                                          <p:spTgt spid="4">
                                            <p:txEl>
                                              <p:pRg st="2" end="2"/>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descr="http://mariasmovers.com/wp-content/uploads/2012/04/target-eco-umbrella.jpg"/>
          <p:cNvSpPr>
            <a:spLocks noChangeAspect="1" noChangeArrowheads="1"/>
          </p:cNvSpPr>
          <p:nvPr/>
        </p:nvSpPr>
        <p:spPr bwMode="auto">
          <a:xfrm>
            <a:off x="1679578" y="-1233488"/>
            <a:ext cx="4010025"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6" name="AutoShape 8" descr="http://3.bp.blogspot.com/-w41F59uWysw/TkVmkvHxEjI/AAAAAAAAB74/YwYruat-1YE/s1600/umbrella_001.jpg"/>
          <p:cNvSpPr>
            <a:spLocks noChangeAspect="1" noChangeArrowheads="1"/>
          </p:cNvSpPr>
          <p:nvPr/>
        </p:nvSpPr>
        <p:spPr bwMode="auto">
          <a:xfrm>
            <a:off x="1679575" y="-1233488"/>
            <a:ext cx="2571750"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pic>
        <p:nvPicPr>
          <p:cNvPr id="30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48005"/>
            <a:ext cx="8928992" cy="10849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86400" y="1044742"/>
            <a:ext cx="4982616" cy="1200329"/>
          </a:xfrm>
          <a:prstGeom prst="rect">
            <a:avLst/>
          </a:prstGeom>
        </p:spPr>
        <p:txBody>
          <a:bodyPr wrap="square">
            <a:spAutoFit/>
          </a:bodyPr>
          <a:lstStyle/>
          <a:p>
            <a:r>
              <a:rPr lang="en-AU" sz="2400" i="1" dirty="0">
                <a:solidFill>
                  <a:schemeClr val="bg1"/>
                </a:solidFill>
                <a:latin typeface="+mj-lt"/>
              </a:rPr>
              <a:t>1 in 5 are affected by some form of language-based or ‘Dyslexic </a:t>
            </a:r>
            <a:r>
              <a:rPr lang="en-AU" sz="2400" i="1" dirty="0" smtClean="0">
                <a:solidFill>
                  <a:schemeClr val="bg1"/>
                </a:solidFill>
                <a:latin typeface="+mj-lt"/>
              </a:rPr>
              <a:t>styled</a:t>
            </a:r>
            <a:r>
              <a:rPr lang="en-AU" sz="2400" i="1" dirty="0">
                <a:solidFill>
                  <a:schemeClr val="bg1"/>
                </a:solidFill>
                <a:latin typeface="+mj-lt"/>
              </a:rPr>
              <a:t>’ learning difficulty</a:t>
            </a:r>
          </a:p>
        </p:txBody>
      </p:sp>
      <p:sp>
        <p:nvSpPr>
          <p:cNvPr id="3" name="Rectangle 2"/>
          <p:cNvSpPr/>
          <p:nvPr/>
        </p:nvSpPr>
        <p:spPr>
          <a:xfrm>
            <a:off x="4514259" y="2699269"/>
            <a:ext cx="3558074" cy="1477328"/>
          </a:xfrm>
          <a:prstGeom prst="rect">
            <a:avLst/>
          </a:prstGeom>
        </p:spPr>
        <p:txBody>
          <a:bodyPr wrap="square">
            <a:spAutoFit/>
          </a:bodyPr>
          <a:lstStyle/>
          <a:p>
            <a:r>
              <a:rPr lang="en-AU" sz="2400" i="1" dirty="0">
                <a:solidFill>
                  <a:schemeClr val="bg1"/>
                </a:solidFill>
                <a:latin typeface="+mj-lt"/>
              </a:rPr>
              <a:t>Approximately 4% of the population are severely Dyslexic </a:t>
            </a:r>
          </a:p>
          <a:p>
            <a:endParaRPr lang="en-AU" u="sng" dirty="0">
              <a:solidFill>
                <a:schemeClr val="bg1"/>
              </a:solidFill>
              <a:latin typeface="+mj-lt"/>
            </a:endParaRPr>
          </a:p>
        </p:txBody>
      </p:sp>
      <p:sp>
        <p:nvSpPr>
          <p:cNvPr id="5" name="Rectangle 4"/>
          <p:cNvSpPr/>
          <p:nvPr/>
        </p:nvSpPr>
        <p:spPr>
          <a:xfrm>
            <a:off x="2819400" y="4176598"/>
            <a:ext cx="3048000" cy="1200329"/>
          </a:xfrm>
          <a:prstGeom prst="rect">
            <a:avLst/>
          </a:prstGeom>
        </p:spPr>
        <p:txBody>
          <a:bodyPr wrap="square">
            <a:spAutoFit/>
          </a:bodyPr>
          <a:lstStyle/>
          <a:p>
            <a:r>
              <a:rPr lang="en-AU" sz="2400" i="1" dirty="0">
                <a:solidFill>
                  <a:schemeClr val="bg1"/>
                </a:solidFill>
                <a:latin typeface="+mj-lt"/>
              </a:rPr>
              <a:t>4 males to 1 female are currently being identified as Dyslexic</a:t>
            </a:r>
          </a:p>
        </p:txBody>
      </p:sp>
    </p:spTree>
    <p:extLst>
      <p:ext uri="{BB962C8B-B14F-4D97-AF65-F5344CB8AC3E}">
        <p14:creationId xmlns:p14="http://schemas.microsoft.com/office/powerpoint/2010/main" val="376666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4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4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0"/>
                            </p:stCondLst>
                            <p:childTnLst>
                              <p:par>
                                <p:cTn id="13" presetID="10" presetClass="entr" presetSubtype="0" fill="hold" grpId="0" nodeType="afterEffect">
                                  <p:stCondLst>
                                    <p:cond delay="4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247872"/>
            <a:ext cx="10636045" cy="4722659"/>
          </a:xfrm>
          <a:ln>
            <a:solidFill>
              <a:schemeClr val="tx1"/>
            </a:solidFill>
          </a:ln>
        </p:spPr>
        <p:txBody>
          <a:bodyPr>
            <a:noAutofit/>
          </a:bodyPr>
          <a:lstStyle/>
          <a:p>
            <a:pPr marL="0" indent="0" algn="ctr">
              <a:buNone/>
            </a:pPr>
            <a:r>
              <a:rPr lang="en-AU" sz="6000" dirty="0" smtClean="0"/>
              <a:t>a - e</a:t>
            </a:r>
          </a:p>
          <a:p>
            <a:pPr marL="0" indent="0" algn="ctr">
              <a:buNone/>
            </a:pPr>
            <a:r>
              <a:rPr lang="en-AU" sz="6000" dirty="0" smtClean="0"/>
              <a:t>e - e</a:t>
            </a:r>
          </a:p>
          <a:p>
            <a:pPr marL="0" indent="0" algn="ctr">
              <a:buNone/>
            </a:pPr>
            <a:r>
              <a:rPr lang="en-AU" sz="6000" dirty="0" err="1" smtClean="0"/>
              <a:t>i</a:t>
            </a:r>
            <a:r>
              <a:rPr lang="en-AU" sz="6000" dirty="0" smtClean="0"/>
              <a:t> - e</a:t>
            </a:r>
          </a:p>
          <a:p>
            <a:pPr marL="0" indent="0" algn="ctr">
              <a:buNone/>
            </a:pPr>
            <a:r>
              <a:rPr lang="en-AU" sz="6000" dirty="0" smtClean="0"/>
              <a:t>o - e</a:t>
            </a:r>
          </a:p>
          <a:p>
            <a:pPr marL="0" indent="0" algn="ctr">
              <a:buNone/>
            </a:pPr>
            <a:r>
              <a:rPr lang="en-AU" sz="6000" dirty="0" smtClean="0"/>
              <a:t>u - e</a:t>
            </a:r>
          </a:p>
        </p:txBody>
      </p:sp>
      <p:pic>
        <p:nvPicPr>
          <p:cNvPr id="6" name="Picture 2" descr="A close up portrait of a black maned kalahari lion licking his lips while while he stares at the photographer on the reds sand of the kalahari desert in the Kgalagadi Transfrontier Park, South Africa."/>
          <p:cNvPicPr>
            <a:picLocks noChangeAspect="1" noChangeArrowheads="1"/>
          </p:cNvPicPr>
          <p:nvPr/>
        </p:nvPicPr>
        <p:blipFill rotWithShape="1">
          <a:blip r:embed="rId3">
            <a:extLst>
              <a:ext uri="{28A0092B-C50C-407E-A947-70E740481C1C}">
                <a14:useLocalDpi xmlns:a14="http://schemas.microsoft.com/office/drawing/2010/main" val="0"/>
              </a:ext>
            </a:extLst>
          </a:blip>
          <a:srcRect b="13571"/>
          <a:stretch/>
        </p:blipFill>
        <p:spPr bwMode="auto">
          <a:xfrm>
            <a:off x="1218637" y="4160571"/>
            <a:ext cx="1132540" cy="1584246"/>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1745152" y="1290219"/>
            <a:ext cx="2902226" cy="2405269"/>
          </a:xfrm>
          <a:prstGeom prst="cloudCallout">
            <a:avLst>
              <a:gd name="adj1" fmla="val -49492"/>
              <a:gd name="adj2" fmla="val 690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2115106" y="1985021"/>
            <a:ext cx="2162318" cy="1015663"/>
          </a:xfrm>
          <a:prstGeom prst="rect">
            <a:avLst/>
          </a:prstGeom>
          <a:noFill/>
        </p:spPr>
        <p:txBody>
          <a:bodyPr wrap="square" rtlCol="0">
            <a:spAutoFit/>
          </a:bodyPr>
          <a:lstStyle/>
          <a:p>
            <a:r>
              <a:rPr lang="en-AU" sz="2000" b="1" i="1" dirty="0" smtClean="0"/>
              <a:t>“</a:t>
            </a:r>
            <a:r>
              <a:rPr lang="en-AU" sz="2000" b="1" i="1" dirty="0" err="1" smtClean="0"/>
              <a:t>Dat’s</a:t>
            </a:r>
            <a:r>
              <a:rPr lang="en-AU" sz="2000" b="1" i="1" dirty="0" smtClean="0"/>
              <a:t> phoneme manipulation and blending </a:t>
            </a:r>
            <a:r>
              <a:rPr lang="en-AU" sz="2000" b="1" i="1" dirty="0" err="1" smtClean="0"/>
              <a:t>baybee</a:t>
            </a:r>
            <a:r>
              <a:rPr lang="en-AU" sz="2000" b="1" i="1" dirty="0" smtClean="0"/>
              <a:t>!”</a:t>
            </a:r>
            <a:endParaRPr lang="en-AU" sz="2000" b="1" i="1" dirty="0"/>
          </a:p>
        </p:txBody>
      </p:sp>
    </p:spTree>
    <p:extLst>
      <p:ext uri="{BB962C8B-B14F-4D97-AF65-F5344CB8AC3E}">
        <p14:creationId xmlns:p14="http://schemas.microsoft.com/office/powerpoint/2010/main" val="229481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378733"/>
            <a:ext cx="9505950" cy="835025"/>
          </a:xfrm>
        </p:spPr>
        <p:txBody>
          <a:bodyPr/>
          <a:lstStyle/>
          <a:p>
            <a:r>
              <a:rPr lang="en-AU" dirty="0" smtClean="0">
                <a:solidFill>
                  <a:srgbClr val="FF0000"/>
                </a:solidFill>
              </a:rPr>
              <a:t>Did you keep up with the year 1s?</a:t>
            </a:r>
            <a:endParaRPr lang="en-AU" dirty="0">
              <a:solidFill>
                <a:srgbClr val="FF0000"/>
              </a:solidFill>
            </a:endParaRPr>
          </a:p>
        </p:txBody>
      </p:sp>
      <p:sp>
        <p:nvSpPr>
          <p:cNvPr id="3" name="Content Placeholder 2"/>
          <p:cNvSpPr>
            <a:spLocks noGrp="1"/>
          </p:cNvSpPr>
          <p:nvPr>
            <p:ph idx="1"/>
          </p:nvPr>
        </p:nvSpPr>
        <p:spPr>
          <a:xfrm>
            <a:off x="742950" y="1538288"/>
            <a:ext cx="5486400" cy="4351338"/>
          </a:xfrm>
        </p:spPr>
        <p:txBody>
          <a:bodyPr>
            <a:normAutofit fontScale="92500" lnSpcReduction="10000"/>
          </a:bodyPr>
          <a:lstStyle/>
          <a:p>
            <a:r>
              <a:rPr lang="en-AU" sz="1800" dirty="0" smtClean="0"/>
              <a:t>‘</a:t>
            </a:r>
            <a:r>
              <a:rPr lang="en-AU" sz="1800" dirty="0" err="1" smtClean="0"/>
              <a:t>eigh</a:t>
            </a:r>
            <a:r>
              <a:rPr lang="en-AU" sz="1800" dirty="0" smtClean="0"/>
              <a:t>’ for (ā) usually followed by ‘t’ like with ‘</a:t>
            </a:r>
            <a:r>
              <a:rPr lang="en-AU" sz="1800" dirty="0" err="1" smtClean="0"/>
              <a:t>igh</a:t>
            </a:r>
            <a:r>
              <a:rPr lang="en-AU" sz="1800" dirty="0" smtClean="0"/>
              <a:t>’</a:t>
            </a:r>
          </a:p>
          <a:p>
            <a:r>
              <a:rPr lang="en-AU" sz="1800" dirty="0" smtClean="0"/>
              <a:t>‘</a:t>
            </a:r>
            <a:r>
              <a:rPr lang="en-AU" sz="1800" dirty="0" err="1" smtClean="0"/>
              <a:t>th</a:t>
            </a:r>
            <a:r>
              <a:rPr lang="en-AU" sz="1800" dirty="0" smtClean="0"/>
              <a:t>’ voiced and unvoiced</a:t>
            </a:r>
          </a:p>
          <a:p>
            <a:r>
              <a:rPr lang="en-AU" sz="1800" dirty="0" smtClean="0"/>
              <a:t>‘</a:t>
            </a:r>
            <a:r>
              <a:rPr lang="en-AU" sz="1800" dirty="0" err="1" smtClean="0"/>
              <a:t>oe</a:t>
            </a:r>
            <a:r>
              <a:rPr lang="en-AU" sz="1800" dirty="0" smtClean="0"/>
              <a:t>’ spells (ō) on the end of short words</a:t>
            </a:r>
          </a:p>
          <a:p>
            <a:r>
              <a:rPr lang="en-AU" sz="1800" dirty="0" smtClean="0"/>
              <a:t>‘</a:t>
            </a:r>
            <a:r>
              <a:rPr lang="en-AU" sz="1800" dirty="0" err="1" smtClean="0"/>
              <a:t>i</a:t>
            </a:r>
            <a:r>
              <a:rPr lang="en-AU" sz="1800" dirty="0" smtClean="0"/>
              <a:t>’ spells (ī) on the end of open syllables</a:t>
            </a:r>
          </a:p>
          <a:p>
            <a:r>
              <a:rPr lang="en-AU" sz="1800" dirty="0" smtClean="0"/>
              <a:t>Suffix ‘</a:t>
            </a:r>
            <a:r>
              <a:rPr lang="en-AU" sz="1800" dirty="0" err="1" smtClean="0"/>
              <a:t>ed</a:t>
            </a:r>
            <a:r>
              <a:rPr lang="en-AU" sz="1800" dirty="0" smtClean="0"/>
              <a:t>’ forms past tense and has sounds (</a:t>
            </a:r>
            <a:r>
              <a:rPr lang="en-AU" sz="1200" b="1" dirty="0" err="1" smtClean="0"/>
              <a:t>Ə</a:t>
            </a:r>
            <a:r>
              <a:rPr lang="en-AU" sz="1800" dirty="0" err="1" smtClean="0"/>
              <a:t>d</a:t>
            </a:r>
            <a:r>
              <a:rPr lang="en-AU" sz="1800" dirty="0" smtClean="0"/>
              <a:t>), (t), (d)</a:t>
            </a:r>
          </a:p>
          <a:p>
            <a:r>
              <a:rPr lang="en-AU" sz="1800" dirty="0" smtClean="0"/>
              <a:t>‘k’ in front of e, </a:t>
            </a:r>
            <a:r>
              <a:rPr lang="en-AU" sz="1800" dirty="0" err="1" smtClean="0"/>
              <a:t>i</a:t>
            </a:r>
            <a:r>
              <a:rPr lang="en-AU" sz="1800" dirty="0" smtClean="0"/>
              <a:t>, or y</a:t>
            </a:r>
          </a:p>
          <a:p>
            <a:r>
              <a:rPr lang="en-AU" sz="1800" dirty="0" smtClean="0"/>
              <a:t>‘</a:t>
            </a:r>
            <a:r>
              <a:rPr lang="en-AU" sz="1800" dirty="0" err="1" smtClean="0"/>
              <a:t>ck</a:t>
            </a:r>
            <a:r>
              <a:rPr lang="en-AU" sz="1800" dirty="0" smtClean="0"/>
              <a:t>’, ‘</a:t>
            </a:r>
            <a:r>
              <a:rPr lang="en-AU" sz="1800" dirty="0" err="1" smtClean="0"/>
              <a:t>ff</a:t>
            </a:r>
            <a:r>
              <a:rPr lang="en-AU" sz="1800" dirty="0" smtClean="0"/>
              <a:t>’, ‘ll’, ‘</a:t>
            </a:r>
            <a:r>
              <a:rPr lang="en-AU" sz="1800" dirty="0" err="1" smtClean="0"/>
              <a:t>ss</a:t>
            </a:r>
            <a:r>
              <a:rPr lang="en-AU" sz="1800" dirty="0" smtClean="0"/>
              <a:t>’ after a short vowel and the ends of short words (floss)</a:t>
            </a:r>
          </a:p>
          <a:p>
            <a:r>
              <a:rPr lang="en-AU" sz="1800" dirty="0" smtClean="0"/>
              <a:t>‘</a:t>
            </a:r>
            <a:r>
              <a:rPr lang="en-AU" sz="1800" dirty="0" err="1" smtClean="0"/>
              <a:t>qu</a:t>
            </a:r>
            <a:r>
              <a:rPr lang="en-AU" sz="1800" dirty="0" smtClean="0"/>
              <a:t>’ best friends</a:t>
            </a:r>
          </a:p>
          <a:p>
            <a:r>
              <a:rPr lang="en-AU" sz="1800" dirty="0" smtClean="0"/>
              <a:t>‘</a:t>
            </a:r>
            <a:r>
              <a:rPr lang="en-AU" sz="1800" dirty="0" err="1" smtClean="0"/>
              <a:t>dge</a:t>
            </a:r>
            <a:r>
              <a:rPr lang="en-AU" sz="1800" dirty="0" smtClean="0"/>
              <a:t>’ spells (j) after short vowels on ends of short words</a:t>
            </a:r>
          </a:p>
          <a:p>
            <a:r>
              <a:rPr lang="en-AU" sz="1800" dirty="0" smtClean="0"/>
              <a:t>‘</a:t>
            </a:r>
            <a:r>
              <a:rPr lang="en-AU" sz="1800" dirty="0" err="1" smtClean="0"/>
              <a:t>tch</a:t>
            </a:r>
            <a:r>
              <a:rPr lang="en-AU" sz="1800" dirty="0" smtClean="0"/>
              <a:t>’ same!</a:t>
            </a:r>
          </a:p>
          <a:p>
            <a:r>
              <a:rPr lang="en-AU" sz="1800" dirty="0" smtClean="0"/>
              <a:t>‘ay’ spells </a:t>
            </a:r>
            <a:r>
              <a:rPr lang="en-AU" sz="1800" dirty="0"/>
              <a:t>(ā) </a:t>
            </a:r>
            <a:r>
              <a:rPr lang="en-AU" sz="1800" dirty="0" smtClean="0"/>
              <a:t>on the end (positional frequency)</a:t>
            </a:r>
          </a:p>
          <a:p>
            <a:r>
              <a:rPr lang="en-AU" sz="1800" dirty="0" smtClean="0"/>
              <a:t>‘-</a:t>
            </a:r>
            <a:r>
              <a:rPr lang="en-AU" sz="1800" dirty="0" err="1" smtClean="0"/>
              <a:t>nk</a:t>
            </a:r>
            <a:r>
              <a:rPr lang="en-AU" sz="1800" dirty="0" smtClean="0"/>
              <a:t>’ </a:t>
            </a:r>
            <a:r>
              <a:rPr lang="en-AU" sz="1800" dirty="0" smtClean="0">
                <a:solidFill>
                  <a:srgbClr val="FF0000"/>
                </a:solidFill>
              </a:rPr>
              <a:t>with a PA task thanks very much</a:t>
            </a:r>
          </a:p>
          <a:p>
            <a:endParaRPr lang="en-AU" sz="1800" dirty="0" smtClean="0"/>
          </a:p>
          <a:p>
            <a:endParaRPr lang="en-AU" sz="1800" dirty="0"/>
          </a:p>
        </p:txBody>
      </p:sp>
      <p:sp>
        <p:nvSpPr>
          <p:cNvPr id="4" name="Content Placeholder 2"/>
          <p:cNvSpPr txBox="1">
            <a:spLocks/>
          </p:cNvSpPr>
          <p:nvPr/>
        </p:nvSpPr>
        <p:spPr>
          <a:xfrm>
            <a:off x="6276975" y="1514137"/>
            <a:ext cx="5486400" cy="2793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smtClean="0"/>
              <a:t>‘ear’ h</a:t>
            </a:r>
            <a:r>
              <a:rPr lang="en-AU" sz="1800" u="sng" dirty="0" smtClean="0"/>
              <a:t>ear</a:t>
            </a:r>
            <a:r>
              <a:rPr lang="en-AU" sz="1800" dirty="0" smtClean="0"/>
              <a:t> the </a:t>
            </a:r>
            <a:r>
              <a:rPr lang="en-AU" sz="1800" u="sng" dirty="0" smtClean="0"/>
              <a:t>ear</a:t>
            </a:r>
            <a:r>
              <a:rPr lang="en-AU" sz="1800" dirty="0" smtClean="0"/>
              <a:t>th</a:t>
            </a:r>
          </a:p>
          <a:p>
            <a:r>
              <a:rPr lang="en-AU" sz="1800" dirty="0" smtClean="0"/>
              <a:t>‘g’ hard and soft sounds  with the rule!</a:t>
            </a:r>
          </a:p>
          <a:p>
            <a:r>
              <a:rPr lang="en-AU" sz="1800" dirty="0" smtClean="0">
                <a:solidFill>
                  <a:srgbClr val="FF0000"/>
                </a:solidFill>
              </a:rPr>
              <a:t>Vowel consonant ‘e’ PA task:</a:t>
            </a:r>
          </a:p>
          <a:p>
            <a:r>
              <a:rPr lang="en-AU" sz="1800" dirty="0" smtClean="0"/>
              <a:t>Hard and soft ‘c’</a:t>
            </a:r>
          </a:p>
          <a:p>
            <a:r>
              <a:rPr lang="en-AU" sz="1800" dirty="0" smtClean="0"/>
              <a:t>‘e’ long and short (it’s long in an open syllable)</a:t>
            </a:r>
          </a:p>
          <a:p>
            <a:r>
              <a:rPr lang="en-AU" sz="1800" dirty="0" smtClean="0"/>
              <a:t>‘y’ consonant and vowel sounds: (ĭ) on the end of long words, (ī) on the end of short words!</a:t>
            </a:r>
          </a:p>
          <a:p>
            <a:pPr marL="0" indent="0">
              <a:buNone/>
            </a:pPr>
            <a:endParaRPr lang="en-AU" sz="1800" dirty="0" smtClean="0"/>
          </a:p>
          <a:p>
            <a:endParaRPr lang="en-AU" sz="1800" dirty="0"/>
          </a:p>
        </p:txBody>
      </p:sp>
      <p:pic>
        <p:nvPicPr>
          <p:cNvPr id="5" name="Picture 4"/>
          <p:cNvPicPr>
            <a:picLocks noChangeAspect="1"/>
          </p:cNvPicPr>
          <p:nvPr/>
        </p:nvPicPr>
        <p:blipFill>
          <a:blip r:embed="rId3"/>
          <a:stretch>
            <a:fillRect/>
          </a:stretch>
        </p:blipFill>
        <p:spPr>
          <a:xfrm>
            <a:off x="9913938" y="278719"/>
            <a:ext cx="1813605" cy="1441584"/>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5957661" y="4553749"/>
                <a:ext cx="5805714" cy="8476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BR" i="1" smtClean="0">
                          <a:latin typeface="Cambria Math" panose="02040503050406030204" pitchFamily="18" charset="0"/>
                        </a:rPr>
                        <m:t>𝑓</m:t>
                      </m:r>
                      <m:d>
                        <m:dPr>
                          <m:ctrlPr>
                            <a:rPr lang="pt-BR" i="1" smtClean="0">
                              <a:latin typeface="Cambria Math" panose="02040503050406030204" pitchFamily="18" charset="0"/>
                            </a:rPr>
                          </m:ctrlPr>
                        </m:dPr>
                        <m:e>
                          <m:r>
                            <a:rPr lang="pt-BR" i="1" smtClean="0">
                              <a:latin typeface="Cambria Math" panose="02040503050406030204" pitchFamily="18" charset="0"/>
                            </a:rPr>
                            <m:t>𝑥</m:t>
                          </m:r>
                        </m:e>
                      </m:d>
                      <m:r>
                        <a:rPr lang="pt-BR" i="1" smtClean="0">
                          <a:latin typeface="Cambria Math" panose="02040503050406030204" pitchFamily="18" charset="0"/>
                        </a:rPr>
                        <m:t>=</m:t>
                      </m:r>
                      <m:sSub>
                        <m:sSubPr>
                          <m:ctrlPr>
                            <a:rPr lang="pt-BR" i="1" smtClean="0">
                              <a:latin typeface="Cambria Math" panose="02040503050406030204" pitchFamily="18" charset="0"/>
                            </a:rPr>
                          </m:ctrlPr>
                        </m:sSubPr>
                        <m:e>
                          <m:r>
                            <a:rPr lang="pt-BR" i="1" smtClean="0">
                              <a:latin typeface="Cambria Math" panose="02040503050406030204" pitchFamily="18" charset="0"/>
                            </a:rPr>
                            <m:t>𝑎</m:t>
                          </m:r>
                        </m:e>
                        <m:sub>
                          <m:r>
                            <a:rPr lang="pt-BR" i="1" smtClean="0">
                              <a:latin typeface="Cambria Math" panose="02040503050406030204" pitchFamily="18" charset="0"/>
                            </a:rPr>
                            <m:t>0</m:t>
                          </m:r>
                        </m:sub>
                      </m:sSub>
                      <m:r>
                        <a:rPr lang="pt-BR" i="1" smtClean="0">
                          <a:latin typeface="Cambria Math" panose="02040503050406030204" pitchFamily="18" charset="0"/>
                        </a:rPr>
                        <m:t>+</m:t>
                      </m:r>
                      <m:nary>
                        <m:naryPr>
                          <m:chr m:val="∑"/>
                          <m:ctrlPr>
                            <a:rPr lang="pt-BR" i="1" smtClean="0">
                              <a:latin typeface="Cambria Math" panose="02040503050406030204" pitchFamily="18" charset="0"/>
                            </a:rPr>
                          </m:ctrlPr>
                        </m:naryPr>
                        <m:sub>
                          <m:r>
                            <a:rPr lang="pt-BR" i="1" smtClean="0">
                              <a:latin typeface="Cambria Math" panose="02040503050406030204" pitchFamily="18" charset="0"/>
                            </a:rPr>
                            <m:t>𝑛</m:t>
                          </m:r>
                          <m:r>
                            <a:rPr lang="pt-BR" i="1" smtClean="0">
                              <a:latin typeface="Cambria Math" panose="02040503050406030204" pitchFamily="18" charset="0"/>
                            </a:rPr>
                            <m:t>=1</m:t>
                          </m:r>
                        </m:sub>
                        <m:sup>
                          <m:r>
                            <a:rPr lang="pt-BR" i="1" smtClean="0">
                              <a:latin typeface="Cambria Math" panose="02040503050406030204" pitchFamily="18" charset="0"/>
                            </a:rPr>
                            <m:t>∞</m:t>
                          </m:r>
                        </m:sup>
                        <m:e>
                          <m:d>
                            <m:dPr>
                              <m:ctrlPr>
                                <a:rPr lang="pt-BR" i="1" smtClean="0">
                                  <a:latin typeface="Cambria Math" panose="02040503050406030204" pitchFamily="18" charset="0"/>
                                </a:rPr>
                              </m:ctrlPr>
                            </m:dPr>
                            <m:e>
                              <m:sSub>
                                <m:sSubPr>
                                  <m:ctrlPr>
                                    <a:rPr lang="pt-BR" i="1" smtClean="0">
                                      <a:latin typeface="Cambria Math" panose="02040503050406030204" pitchFamily="18" charset="0"/>
                                    </a:rPr>
                                  </m:ctrlPr>
                                </m:sSubPr>
                                <m:e>
                                  <m:r>
                                    <a:rPr lang="pt-BR" i="1" smtClean="0">
                                      <a:latin typeface="Cambria Math" panose="02040503050406030204" pitchFamily="18" charset="0"/>
                                    </a:rPr>
                                    <m:t>𝑎</m:t>
                                  </m:r>
                                </m:e>
                                <m:sub>
                                  <m:r>
                                    <a:rPr lang="pt-BR" i="1" smtClean="0">
                                      <a:latin typeface="Cambria Math" panose="02040503050406030204" pitchFamily="18" charset="0"/>
                                    </a:rPr>
                                    <m:t>𝑛</m:t>
                                  </m:r>
                                </m:sub>
                              </m:sSub>
                              <m:func>
                                <m:funcPr>
                                  <m:ctrlPr>
                                    <a:rPr lang="pt-BR" i="1" smtClean="0">
                                      <a:latin typeface="Cambria Math" panose="02040503050406030204" pitchFamily="18" charset="0"/>
                                    </a:rPr>
                                  </m:ctrlPr>
                                </m:funcPr>
                                <m:fName>
                                  <m:r>
                                    <m:rPr>
                                      <m:sty m:val="p"/>
                                    </m:rPr>
                                    <a:rPr lang="pt-BR" i="0" smtClean="0">
                                      <a:latin typeface="Cambria Math" panose="02040503050406030204" pitchFamily="18" charset="0"/>
                                    </a:rPr>
                                    <m:t>cos</m:t>
                                  </m:r>
                                </m:fName>
                                <m:e>
                                  <m:f>
                                    <m:fPr>
                                      <m:ctrlPr>
                                        <a:rPr lang="pt-BR" i="1" smtClean="0">
                                          <a:latin typeface="Cambria Math" panose="02040503050406030204" pitchFamily="18" charset="0"/>
                                        </a:rPr>
                                      </m:ctrlPr>
                                    </m:fPr>
                                    <m:num>
                                      <m:r>
                                        <a:rPr lang="pt-BR" i="1" smtClean="0">
                                          <a:latin typeface="Cambria Math" panose="02040503050406030204" pitchFamily="18" charset="0"/>
                                        </a:rPr>
                                        <m:t>𝑛</m:t>
                                      </m:r>
                                      <m:r>
                                        <a:rPr lang="pt-BR" i="1" smtClean="0">
                                          <a:latin typeface="Cambria Math" panose="02040503050406030204" pitchFamily="18" charset="0"/>
                                        </a:rPr>
                                        <m:t>𝜋</m:t>
                                      </m:r>
                                      <m:r>
                                        <a:rPr lang="pt-BR" i="1" smtClean="0">
                                          <a:latin typeface="Cambria Math" panose="02040503050406030204" pitchFamily="18" charset="0"/>
                                        </a:rPr>
                                        <m:t>𝑥</m:t>
                                      </m:r>
                                    </m:num>
                                    <m:den>
                                      <m:r>
                                        <a:rPr lang="pt-BR" i="1" smtClean="0">
                                          <a:latin typeface="Cambria Math" panose="02040503050406030204" pitchFamily="18" charset="0"/>
                                        </a:rPr>
                                        <m:t>𝐿</m:t>
                                      </m:r>
                                    </m:den>
                                  </m:f>
                                </m:e>
                              </m:func>
                              <m:r>
                                <a:rPr lang="pt-BR" i="1" smtClean="0">
                                  <a:latin typeface="Cambria Math" panose="02040503050406030204" pitchFamily="18" charset="0"/>
                                </a:rPr>
                                <m:t>+</m:t>
                              </m:r>
                              <m:sSub>
                                <m:sSubPr>
                                  <m:ctrlPr>
                                    <a:rPr lang="pt-BR" i="1" smtClean="0">
                                      <a:latin typeface="Cambria Math" panose="02040503050406030204" pitchFamily="18" charset="0"/>
                                    </a:rPr>
                                  </m:ctrlPr>
                                </m:sSubPr>
                                <m:e>
                                  <m:r>
                                    <a:rPr lang="pt-BR" i="1" smtClean="0">
                                      <a:latin typeface="Cambria Math" panose="02040503050406030204" pitchFamily="18" charset="0"/>
                                    </a:rPr>
                                    <m:t>𝑏</m:t>
                                  </m:r>
                                </m:e>
                                <m:sub>
                                  <m:r>
                                    <a:rPr lang="pt-BR" i="1" smtClean="0">
                                      <a:latin typeface="Cambria Math" panose="02040503050406030204" pitchFamily="18" charset="0"/>
                                    </a:rPr>
                                    <m:t>𝑛</m:t>
                                  </m:r>
                                </m:sub>
                              </m:sSub>
                              <m:func>
                                <m:funcPr>
                                  <m:ctrlPr>
                                    <a:rPr lang="pt-BR" i="1" smtClean="0">
                                      <a:latin typeface="Cambria Math" panose="02040503050406030204" pitchFamily="18" charset="0"/>
                                    </a:rPr>
                                  </m:ctrlPr>
                                </m:funcPr>
                                <m:fName>
                                  <m:r>
                                    <m:rPr>
                                      <m:sty m:val="p"/>
                                    </m:rPr>
                                    <a:rPr lang="pt-BR" i="0" smtClean="0">
                                      <a:latin typeface="Cambria Math" panose="02040503050406030204" pitchFamily="18" charset="0"/>
                                    </a:rPr>
                                    <m:t>sin</m:t>
                                  </m:r>
                                </m:fName>
                                <m:e>
                                  <m:f>
                                    <m:fPr>
                                      <m:ctrlPr>
                                        <a:rPr lang="pt-BR" i="1" smtClean="0">
                                          <a:latin typeface="Cambria Math" panose="02040503050406030204" pitchFamily="18" charset="0"/>
                                        </a:rPr>
                                      </m:ctrlPr>
                                    </m:fPr>
                                    <m:num>
                                      <m:r>
                                        <a:rPr lang="pt-BR" i="1" smtClean="0">
                                          <a:latin typeface="Cambria Math" panose="02040503050406030204" pitchFamily="18" charset="0"/>
                                        </a:rPr>
                                        <m:t>𝑛</m:t>
                                      </m:r>
                                      <m:r>
                                        <a:rPr lang="pt-BR" i="1" smtClean="0">
                                          <a:latin typeface="Cambria Math" panose="02040503050406030204" pitchFamily="18" charset="0"/>
                                        </a:rPr>
                                        <m:t>𝜋</m:t>
                                      </m:r>
                                      <m:r>
                                        <a:rPr lang="pt-BR" i="1" smtClean="0">
                                          <a:latin typeface="Cambria Math" panose="02040503050406030204" pitchFamily="18" charset="0"/>
                                        </a:rPr>
                                        <m:t>𝑥</m:t>
                                      </m:r>
                                    </m:num>
                                    <m:den>
                                      <m:r>
                                        <a:rPr lang="pt-BR" i="1" smtClean="0">
                                          <a:latin typeface="Cambria Math" panose="02040503050406030204" pitchFamily="18" charset="0"/>
                                        </a:rPr>
                                        <m:t>𝐿</m:t>
                                      </m:r>
                                    </m:den>
                                  </m:f>
                                </m:e>
                              </m:func>
                            </m:e>
                          </m:d>
                        </m:e>
                      </m:nary>
                    </m:oMath>
                  </m:oMathPara>
                </a14:m>
                <a:endParaRPr lang="en-AU" dirty="0"/>
              </a:p>
            </p:txBody>
          </p:sp>
        </mc:Choice>
        <mc:Fallback xmlns="">
          <p:sp>
            <p:nvSpPr>
              <p:cNvPr id="6" name="TextBox 5"/>
              <p:cNvSpPr txBox="1">
                <a:spLocks noRot="1" noChangeAspect="1" noMove="1" noResize="1" noEditPoints="1" noAdjustHandles="1" noChangeArrowheads="1" noChangeShapeType="1" noTextEdit="1"/>
              </p:cNvSpPr>
              <p:nvPr/>
            </p:nvSpPr>
            <p:spPr>
              <a:xfrm>
                <a:off x="5957661" y="4553749"/>
                <a:ext cx="5805714" cy="847604"/>
              </a:xfrm>
              <a:prstGeom prst="rect">
                <a:avLst/>
              </a:prstGeom>
              <a:blipFill>
                <a:blip r:embed="rId4"/>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45777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1648D0-0554-47EE-891A-66F2D4EA58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0095" y="457200"/>
            <a:ext cx="7535554" cy="593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278949" y="2257990"/>
            <a:ext cx="5686422" cy="4064738"/>
          </a:xfrm>
          <a:prstGeom prst="rect">
            <a:avLst/>
          </a:prstGeom>
        </p:spPr>
      </p:pic>
      <p:sp>
        <p:nvSpPr>
          <p:cNvPr id="7" name="TextBox 6"/>
          <p:cNvSpPr txBox="1"/>
          <p:nvPr/>
        </p:nvSpPr>
        <p:spPr>
          <a:xfrm>
            <a:off x="278949" y="423052"/>
            <a:ext cx="4438194" cy="1384995"/>
          </a:xfrm>
          <a:prstGeom prst="rect">
            <a:avLst/>
          </a:prstGeom>
          <a:noFill/>
        </p:spPr>
        <p:txBody>
          <a:bodyPr wrap="square" rtlCol="0">
            <a:spAutoFit/>
          </a:bodyPr>
          <a:lstStyle/>
          <a:p>
            <a:r>
              <a:rPr lang="en-AU" sz="2800" dirty="0" smtClean="0"/>
              <a:t>Positional frequency of long vowel spellings – </a:t>
            </a:r>
            <a:r>
              <a:rPr lang="en-AU" sz="2800" dirty="0" err="1" smtClean="0"/>
              <a:t>heeps</a:t>
            </a:r>
            <a:r>
              <a:rPr lang="en-AU" sz="2800" dirty="0" smtClean="0"/>
              <a:t> worth </a:t>
            </a:r>
            <a:r>
              <a:rPr lang="en-AU" sz="2800" dirty="0" err="1" smtClean="0"/>
              <a:t>teeching</a:t>
            </a:r>
            <a:endParaRPr lang="en-AU" sz="2800" dirty="0"/>
          </a:p>
        </p:txBody>
      </p:sp>
      <p:sp>
        <p:nvSpPr>
          <p:cNvPr id="2" name="Rectangle 1"/>
          <p:cNvSpPr/>
          <p:nvPr/>
        </p:nvSpPr>
        <p:spPr>
          <a:xfrm>
            <a:off x="10577849" y="88900"/>
            <a:ext cx="1447800" cy="368300"/>
          </a:xfrm>
          <a:prstGeom prst="rect">
            <a:avLst/>
          </a:prstGeom>
        </p:spPr>
        <p:txBody>
          <a:bodyPr wrap="none">
            <a:spAutoFit/>
          </a:bodyPr>
          <a:lstStyle/>
          <a:p>
            <a:r>
              <a:rPr lang="en-AU" dirty="0">
                <a:solidFill>
                  <a:srgbClr val="000000"/>
                </a:solidFill>
                <a:latin typeface="Calibri" panose="020F0502020204030204" pitchFamily="34" charset="0"/>
              </a:rPr>
              <a:t>10:40:30 AM</a:t>
            </a:r>
            <a:r>
              <a:rPr lang="en-AU" dirty="0"/>
              <a:t> </a:t>
            </a:r>
          </a:p>
        </p:txBody>
      </p:sp>
    </p:spTree>
    <p:extLst>
      <p:ext uri="{BB962C8B-B14F-4D97-AF65-F5344CB8AC3E}">
        <p14:creationId xmlns:p14="http://schemas.microsoft.com/office/powerpoint/2010/main" val="42861161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Video File: 3.GPC Drills  (06.16 - end)</a:t>
            </a:r>
            <a:endParaRPr lang="en-AU" dirty="0"/>
          </a:p>
        </p:txBody>
      </p:sp>
    </p:spTree>
    <p:extLst>
      <p:ext uri="{BB962C8B-B14F-4D97-AF65-F5344CB8AC3E}">
        <p14:creationId xmlns:p14="http://schemas.microsoft.com/office/powerpoint/2010/main" val="15737721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278" y="349599"/>
            <a:ext cx="8229600" cy="1143000"/>
          </a:xfrm>
        </p:spPr>
        <p:txBody>
          <a:bodyPr>
            <a:noAutofit/>
          </a:bodyPr>
          <a:lstStyle/>
          <a:p>
            <a:r>
              <a:rPr lang="en-AU" sz="4000" dirty="0" smtClean="0"/>
              <a:t>Tier 3 Reading </a:t>
            </a:r>
            <a:r>
              <a:rPr lang="en-AU" sz="4000" dirty="0"/>
              <a:t>Card Drill </a:t>
            </a:r>
            <a:br>
              <a:rPr lang="en-AU" sz="4000" dirty="0"/>
            </a:br>
            <a:r>
              <a:rPr lang="en-AU" sz="4000" dirty="0">
                <a:solidFill>
                  <a:srgbClr val="FF0000"/>
                </a:solidFill>
              </a:rPr>
              <a:t>Grapheme(s) to Phoneme(s)</a:t>
            </a:r>
          </a:p>
        </p:txBody>
      </p:sp>
      <p:pic>
        <p:nvPicPr>
          <p:cNvPr id="4" name="Picture 3">
            <a:extLst>
              <a:ext uri="{FF2B5EF4-FFF2-40B4-BE49-F238E27FC236}">
                <a16:creationId xmlns:a16="http://schemas.microsoft.com/office/drawing/2014/main" id="{B8C06CFA-30B8-4CBF-AE53-BE7F7EE3BA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8380" y="2545289"/>
            <a:ext cx="1666528" cy="241141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957377" y="5234717"/>
            <a:ext cx="2088232" cy="830997"/>
          </a:xfrm>
          <a:prstGeom prst="rect">
            <a:avLst/>
          </a:prstGeom>
          <a:noFill/>
        </p:spPr>
        <p:txBody>
          <a:bodyPr wrap="square" rtlCol="0">
            <a:spAutoFit/>
          </a:bodyPr>
          <a:lstStyle/>
          <a:p>
            <a:r>
              <a:rPr lang="en-AU" sz="2400" dirty="0"/>
              <a:t>See Grapheme </a:t>
            </a:r>
          </a:p>
          <a:p>
            <a:r>
              <a:rPr lang="en-AU" sz="2400" dirty="0"/>
              <a:t>/ Phonogram</a:t>
            </a:r>
          </a:p>
        </p:txBody>
      </p:sp>
      <p:pic>
        <p:nvPicPr>
          <p:cNvPr id="6" name="Picture 5"/>
          <p:cNvPicPr>
            <a:picLocks noChangeAspect="1"/>
          </p:cNvPicPr>
          <p:nvPr/>
        </p:nvPicPr>
        <p:blipFill>
          <a:blip r:embed="rId4"/>
          <a:stretch>
            <a:fillRect/>
          </a:stretch>
        </p:blipFill>
        <p:spPr>
          <a:xfrm>
            <a:off x="9305173" y="2671207"/>
            <a:ext cx="895350" cy="885825"/>
          </a:xfrm>
          <a:prstGeom prst="rect">
            <a:avLst/>
          </a:prstGeom>
        </p:spPr>
      </p:pic>
      <p:pic>
        <p:nvPicPr>
          <p:cNvPr id="1028" name="Picture 4" descr="Audio Icon #398573 - Free Icons Libra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2099" y="2559339"/>
            <a:ext cx="1109558" cy="110955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657627" y="5199086"/>
            <a:ext cx="3542897" cy="1200329"/>
          </a:xfrm>
          <a:prstGeom prst="rect">
            <a:avLst/>
          </a:prstGeom>
          <a:noFill/>
        </p:spPr>
        <p:txBody>
          <a:bodyPr wrap="square" rtlCol="0">
            <a:spAutoFit/>
          </a:bodyPr>
          <a:lstStyle/>
          <a:p>
            <a:pPr algn="ctr"/>
            <a:r>
              <a:rPr lang="en-AU" sz="2400" dirty="0"/>
              <a:t>Produce clue words and isolate and articulate the target phoneme(s)</a:t>
            </a:r>
          </a:p>
        </p:txBody>
      </p:sp>
      <p:pic>
        <p:nvPicPr>
          <p:cNvPr id="10" name="Picture 9"/>
          <p:cNvPicPr>
            <a:picLocks noChangeAspect="1"/>
          </p:cNvPicPr>
          <p:nvPr/>
        </p:nvPicPr>
        <p:blipFill>
          <a:blip r:embed="rId6"/>
          <a:stretch>
            <a:fillRect/>
          </a:stretch>
        </p:blipFill>
        <p:spPr>
          <a:xfrm>
            <a:off x="9301657" y="3991894"/>
            <a:ext cx="898866" cy="765990"/>
          </a:xfrm>
          <a:prstGeom prst="rect">
            <a:avLst/>
          </a:prstGeom>
        </p:spPr>
      </p:pic>
      <p:pic>
        <p:nvPicPr>
          <p:cNvPr id="12" name="Picture 4" descr="Audio Icon #398573 - Free Icons Libra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2099" y="3841095"/>
            <a:ext cx="1109558" cy="11095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572D5A53-4681-487D-ABD1-50FF74C047A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12025" y="2516837"/>
            <a:ext cx="1639104" cy="253020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p:cNvSpPr/>
          <p:nvPr/>
        </p:nvSpPr>
        <p:spPr>
          <a:xfrm>
            <a:off x="4045610" y="3008553"/>
            <a:ext cx="2050391" cy="13206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178252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949" y="345738"/>
            <a:ext cx="8229600" cy="1143000"/>
          </a:xfrm>
        </p:spPr>
        <p:txBody>
          <a:bodyPr>
            <a:noAutofit/>
          </a:bodyPr>
          <a:lstStyle/>
          <a:p>
            <a:r>
              <a:rPr lang="en-AU" sz="4000" dirty="0" smtClean="0"/>
              <a:t>Tier 3 Spelling </a:t>
            </a:r>
            <a:r>
              <a:rPr lang="en-AU" sz="4000" dirty="0"/>
              <a:t>Card Drill </a:t>
            </a:r>
            <a:br>
              <a:rPr lang="en-AU" sz="4000" dirty="0"/>
            </a:br>
            <a:r>
              <a:rPr lang="en-AU" sz="4000" dirty="0">
                <a:solidFill>
                  <a:srgbClr val="FF0000"/>
                </a:solidFill>
              </a:rPr>
              <a:t>Phoneme(s) to Grapheme(s)</a:t>
            </a:r>
          </a:p>
        </p:txBody>
      </p:sp>
      <p:sp>
        <p:nvSpPr>
          <p:cNvPr id="5" name="TextBox 4"/>
          <p:cNvSpPr txBox="1"/>
          <p:nvPr/>
        </p:nvSpPr>
        <p:spPr>
          <a:xfrm>
            <a:off x="7260442" y="5070101"/>
            <a:ext cx="2952328" cy="1200329"/>
          </a:xfrm>
          <a:prstGeom prst="rect">
            <a:avLst/>
          </a:prstGeom>
          <a:noFill/>
        </p:spPr>
        <p:txBody>
          <a:bodyPr wrap="square" rtlCol="0">
            <a:spAutoFit/>
          </a:bodyPr>
          <a:lstStyle/>
          <a:p>
            <a:r>
              <a:rPr lang="en-AU" sz="2400" dirty="0"/>
              <a:t>Repeat target phoneme, match to graphemes and write</a:t>
            </a:r>
          </a:p>
        </p:txBody>
      </p:sp>
      <p:sp>
        <p:nvSpPr>
          <p:cNvPr id="9" name="TextBox 8"/>
          <p:cNvSpPr txBox="1"/>
          <p:nvPr/>
        </p:nvSpPr>
        <p:spPr>
          <a:xfrm>
            <a:off x="1746083" y="5670266"/>
            <a:ext cx="3542897" cy="461665"/>
          </a:xfrm>
          <a:prstGeom prst="rect">
            <a:avLst/>
          </a:prstGeom>
          <a:noFill/>
        </p:spPr>
        <p:txBody>
          <a:bodyPr wrap="square" rtlCol="0">
            <a:spAutoFit/>
          </a:bodyPr>
          <a:lstStyle/>
          <a:p>
            <a:pPr algn="ctr"/>
            <a:r>
              <a:rPr lang="en-AU" sz="2400" dirty="0"/>
              <a:t>Hear target phoneme</a:t>
            </a:r>
          </a:p>
        </p:txBody>
      </p:sp>
      <p:pic>
        <p:nvPicPr>
          <p:cNvPr id="10" name="Picture 9"/>
          <p:cNvPicPr>
            <a:picLocks noChangeAspect="1"/>
          </p:cNvPicPr>
          <p:nvPr/>
        </p:nvPicPr>
        <p:blipFill>
          <a:blip r:embed="rId2"/>
          <a:stretch>
            <a:fillRect/>
          </a:stretch>
        </p:blipFill>
        <p:spPr>
          <a:xfrm>
            <a:off x="3068097" y="4475324"/>
            <a:ext cx="898866" cy="765990"/>
          </a:xfrm>
          <a:prstGeom prst="rect">
            <a:avLst/>
          </a:prstGeom>
        </p:spPr>
      </p:pic>
      <p:pic>
        <p:nvPicPr>
          <p:cNvPr id="12" name="Picture 4" descr="Audio Icon #398573 - Free Icons Libra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5826" y="4303541"/>
            <a:ext cx="1109558" cy="1109559"/>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p:cNvSpPr/>
          <p:nvPr/>
        </p:nvSpPr>
        <p:spPr>
          <a:xfrm>
            <a:off x="4957650" y="2662933"/>
            <a:ext cx="2050391" cy="13206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p:cNvSpPr txBox="1"/>
          <p:nvPr/>
        </p:nvSpPr>
        <p:spPr>
          <a:xfrm>
            <a:off x="7411503" y="2966611"/>
            <a:ext cx="3106688" cy="461665"/>
          </a:xfrm>
          <a:prstGeom prst="rect">
            <a:avLst/>
          </a:prstGeom>
          <a:noFill/>
        </p:spPr>
        <p:txBody>
          <a:bodyPr wrap="square" rtlCol="0">
            <a:spAutoFit/>
          </a:bodyPr>
          <a:lstStyle/>
          <a:p>
            <a:r>
              <a:rPr lang="en-AU" sz="2400" dirty="0"/>
              <a:t>ī is ‘</a:t>
            </a:r>
            <a:r>
              <a:rPr lang="en-AU" sz="2400" dirty="0" err="1"/>
              <a:t>i</a:t>
            </a:r>
            <a:r>
              <a:rPr lang="en-AU" sz="2400" dirty="0"/>
              <a:t>’ </a:t>
            </a:r>
            <a:r>
              <a:rPr lang="en-AU" sz="2400" i="1" dirty="0"/>
              <a:t>consonant</a:t>
            </a:r>
            <a:r>
              <a:rPr lang="en-AU" sz="2400" dirty="0"/>
              <a:t> ‘e’ </a:t>
            </a:r>
          </a:p>
        </p:txBody>
      </p:sp>
      <p:sp>
        <p:nvSpPr>
          <p:cNvPr id="15" name="TextBox 14"/>
          <p:cNvSpPr txBox="1"/>
          <p:nvPr/>
        </p:nvSpPr>
        <p:spPr>
          <a:xfrm>
            <a:off x="7411504" y="2452488"/>
            <a:ext cx="811569" cy="461665"/>
          </a:xfrm>
          <a:prstGeom prst="rect">
            <a:avLst/>
          </a:prstGeom>
          <a:noFill/>
        </p:spPr>
        <p:txBody>
          <a:bodyPr wrap="none" rtlCol="0">
            <a:spAutoFit/>
          </a:bodyPr>
          <a:lstStyle/>
          <a:p>
            <a:r>
              <a:rPr lang="en-AU" sz="2400" dirty="0"/>
              <a:t>ī is ‘</a:t>
            </a:r>
            <a:r>
              <a:rPr lang="en-AU" sz="2400" dirty="0" err="1"/>
              <a:t>i</a:t>
            </a:r>
            <a:r>
              <a:rPr lang="en-AU" sz="2400" dirty="0"/>
              <a:t>’</a:t>
            </a:r>
          </a:p>
        </p:txBody>
      </p:sp>
      <p:sp>
        <p:nvSpPr>
          <p:cNvPr id="16" name="TextBox 15"/>
          <p:cNvSpPr txBox="1"/>
          <p:nvPr/>
        </p:nvSpPr>
        <p:spPr>
          <a:xfrm>
            <a:off x="7411503" y="3480734"/>
            <a:ext cx="3106688" cy="461665"/>
          </a:xfrm>
          <a:prstGeom prst="rect">
            <a:avLst/>
          </a:prstGeom>
          <a:noFill/>
        </p:spPr>
        <p:txBody>
          <a:bodyPr wrap="square" rtlCol="0">
            <a:spAutoFit/>
          </a:bodyPr>
          <a:lstStyle/>
          <a:p>
            <a:r>
              <a:rPr lang="en-AU" sz="2400" dirty="0"/>
              <a:t>ī is ‘y’</a:t>
            </a:r>
          </a:p>
        </p:txBody>
      </p:sp>
      <p:pic>
        <p:nvPicPr>
          <p:cNvPr id="7" name="Picture 6"/>
          <p:cNvPicPr>
            <a:picLocks noChangeAspect="1"/>
          </p:cNvPicPr>
          <p:nvPr/>
        </p:nvPicPr>
        <p:blipFill>
          <a:blip r:embed="rId4"/>
          <a:stretch>
            <a:fillRect/>
          </a:stretch>
        </p:blipFill>
        <p:spPr>
          <a:xfrm>
            <a:off x="8544272" y="1981362"/>
            <a:ext cx="1095184" cy="994708"/>
          </a:xfrm>
          <a:prstGeom prst="rect">
            <a:avLst/>
          </a:prstGeom>
        </p:spPr>
      </p:pic>
      <p:pic>
        <p:nvPicPr>
          <p:cNvPr id="2052" name="Picture 4" descr="Writing Icon Png Blue Clipart , Png Download - Hand With Pen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3960" y="3467179"/>
            <a:ext cx="1275809" cy="82482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981200" y="2587267"/>
            <a:ext cx="2257400" cy="1501798"/>
            <a:chOff x="1981200" y="2587267"/>
            <a:chExt cx="2257400" cy="1501798"/>
          </a:xfrm>
        </p:grpSpPr>
        <p:grpSp>
          <p:nvGrpSpPr>
            <p:cNvPr id="8" name="Group 7"/>
            <p:cNvGrpSpPr/>
            <p:nvPr/>
          </p:nvGrpSpPr>
          <p:grpSpPr>
            <a:xfrm>
              <a:off x="1981200" y="2587267"/>
              <a:ext cx="2257400" cy="1501798"/>
              <a:chOff x="1981200" y="2587267"/>
              <a:chExt cx="2257400" cy="1501798"/>
            </a:xfrm>
          </p:grpSpPr>
          <p:pic>
            <p:nvPicPr>
              <p:cNvPr id="14" name="Picture 1">
                <a:extLst>
                  <a:ext uri="{FF2B5EF4-FFF2-40B4-BE49-F238E27FC236}">
                    <a16:creationId xmlns:a16="http://schemas.microsoft.com/office/drawing/2014/main" id="{208359E1-1B60-4546-962B-298AA5A8EEAD}"/>
                  </a:ext>
                </a:extLst>
              </p:cNvPr>
              <p:cNvPicPr>
                <a:picLocks noChangeAspect="1"/>
              </p:cNvPicPr>
              <p:nvPr/>
            </p:nvPicPr>
            <p:blipFill>
              <a:blip r:embed="rId6">
                <a:extLst>
                  <a:ext uri="{28A0092B-C50C-407E-A947-70E740481C1C}">
                    <a14:useLocalDpi xmlns:a14="http://schemas.microsoft.com/office/drawing/2010/main" val="0"/>
                  </a:ext>
                </a:extLst>
              </a:blip>
              <a:srcRect r="970"/>
              <a:stretch>
                <a:fillRect/>
              </a:stretch>
            </p:blipFill>
            <p:spPr bwMode="auto">
              <a:xfrm>
                <a:off x="1981200" y="2587267"/>
                <a:ext cx="2257400" cy="150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7"/>
              <a:stretch>
                <a:fillRect/>
              </a:stretch>
            </p:blipFill>
            <p:spPr>
              <a:xfrm>
                <a:off x="2532300" y="3030860"/>
                <a:ext cx="639410" cy="397416"/>
              </a:xfrm>
              <a:prstGeom prst="rect">
                <a:avLst/>
              </a:prstGeom>
            </p:spPr>
          </p:pic>
        </p:grpSp>
        <p:sp>
          <p:nvSpPr>
            <p:cNvPr id="17" name="TextBox 16"/>
            <p:cNvSpPr txBox="1"/>
            <p:nvPr/>
          </p:nvSpPr>
          <p:spPr>
            <a:xfrm>
              <a:off x="2532300" y="3062289"/>
              <a:ext cx="596663" cy="307777"/>
            </a:xfrm>
            <a:prstGeom prst="rect">
              <a:avLst/>
            </a:prstGeom>
            <a:noFill/>
          </p:spPr>
          <p:txBody>
            <a:bodyPr wrap="square" rtlCol="0">
              <a:spAutoFit/>
            </a:bodyPr>
            <a:lstStyle/>
            <a:p>
              <a:r>
                <a:rPr lang="en-AU" sz="1400" dirty="0" err="1" smtClean="0"/>
                <a:t>ipad</a:t>
              </a:r>
              <a:endParaRPr lang="en-AU" sz="1400" dirty="0"/>
            </a:p>
          </p:txBody>
        </p:sp>
      </p:grpSp>
      <p:sp>
        <p:nvSpPr>
          <p:cNvPr id="19" name="Rectangle 18"/>
          <p:cNvSpPr/>
          <p:nvPr/>
        </p:nvSpPr>
        <p:spPr>
          <a:xfrm>
            <a:off x="10518191" y="36364"/>
            <a:ext cx="1447800" cy="368300"/>
          </a:xfrm>
          <a:prstGeom prst="rect">
            <a:avLst/>
          </a:prstGeom>
        </p:spPr>
        <p:txBody>
          <a:bodyPr wrap="none">
            <a:spAutoFit/>
          </a:bodyPr>
          <a:lstStyle/>
          <a:p>
            <a:r>
              <a:rPr lang="en-AU" dirty="0">
                <a:solidFill>
                  <a:srgbClr val="000000"/>
                </a:solidFill>
                <a:latin typeface="Calibri" panose="020F0502020204030204" pitchFamily="34" charset="0"/>
              </a:rPr>
              <a:t>10:45:30 AM</a:t>
            </a:r>
            <a:r>
              <a:rPr lang="en-AU" dirty="0"/>
              <a:t> </a:t>
            </a:r>
          </a:p>
        </p:txBody>
      </p:sp>
    </p:spTree>
    <p:extLst>
      <p:ext uri="{BB962C8B-B14F-4D97-AF65-F5344CB8AC3E}">
        <p14:creationId xmlns:p14="http://schemas.microsoft.com/office/powerpoint/2010/main" val="23818683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301" y="661172"/>
            <a:ext cx="3601456" cy="1384995"/>
          </a:xfrm>
          <a:prstGeom prst="rect">
            <a:avLst/>
          </a:prstGeom>
          <a:solidFill>
            <a:srgbClr val="000000"/>
          </a:solidFill>
          <a:effectLst>
            <a:outerShdw blurRad="50800" dist="38100" dir="5400000" algn="t" rotWithShape="0">
              <a:prstClr val="black">
                <a:alpha val="40000"/>
              </a:prstClr>
            </a:outerShdw>
          </a:effectLst>
        </p:spPr>
        <p:txBody>
          <a:bodyPr wrap="square" rtlCol="0">
            <a:spAutoFit/>
          </a:bodyPr>
          <a:lstStyle/>
          <a:p>
            <a:pPr algn="ctr"/>
            <a:r>
              <a:rPr lang="en-AU" sz="2400" b="1" dirty="0">
                <a:solidFill>
                  <a:schemeClr val="accent1">
                    <a:lumMod val="60000"/>
                    <a:lumOff val="40000"/>
                  </a:schemeClr>
                </a:solidFill>
              </a:rPr>
              <a:t>Wave 1</a:t>
            </a:r>
          </a:p>
          <a:p>
            <a:pPr algn="ctr"/>
            <a:r>
              <a:rPr lang="en-AU" sz="2000" dirty="0">
                <a:solidFill>
                  <a:schemeClr val="bg1"/>
                </a:solidFill>
              </a:rPr>
              <a:t>All </a:t>
            </a:r>
            <a:r>
              <a:rPr lang="en-AU" sz="2000" dirty="0" smtClean="0">
                <a:solidFill>
                  <a:schemeClr val="bg1"/>
                </a:solidFill>
              </a:rPr>
              <a:t>students</a:t>
            </a:r>
          </a:p>
          <a:p>
            <a:pPr algn="ctr"/>
            <a:r>
              <a:rPr lang="en-AU" sz="2000" dirty="0" smtClean="0">
                <a:solidFill>
                  <a:schemeClr val="bg1"/>
                </a:solidFill>
              </a:rPr>
              <a:t>all classrooms</a:t>
            </a:r>
            <a:endParaRPr lang="en-AU" sz="2000" dirty="0">
              <a:solidFill>
                <a:schemeClr val="bg1"/>
              </a:solidFill>
            </a:endParaRPr>
          </a:p>
          <a:p>
            <a:pPr algn="ctr"/>
            <a:endParaRPr lang="en-AU" sz="2000" dirty="0"/>
          </a:p>
        </p:txBody>
      </p:sp>
      <p:sp>
        <p:nvSpPr>
          <p:cNvPr id="11" name="TextBox 10"/>
          <p:cNvSpPr txBox="1"/>
          <p:nvPr/>
        </p:nvSpPr>
        <p:spPr>
          <a:xfrm>
            <a:off x="7295831" y="657792"/>
            <a:ext cx="3354389" cy="1384995"/>
          </a:xfrm>
          <a:prstGeom prst="rect">
            <a:avLst/>
          </a:prstGeom>
          <a:solidFill>
            <a:srgbClr val="000000"/>
          </a:solidFill>
          <a:effectLst>
            <a:outerShdw blurRad="50800" dist="38100" dir="5400000" algn="t" rotWithShape="0">
              <a:prstClr val="black">
                <a:alpha val="40000"/>
              </a:prstClr>
            </a:outerShdw>
          </a:effectLst>
        </p:spPr>
        <p:txBody>
          <a:bodyPr wrap="square" rtlCol="0">
            <a:spAutoFit/>
          </a:bodyPr>
          <a:lstStyle/>
          <a:p>
            <a:pPr algn="ctr"/>
            <a:r>
              <a:rPr lang="en-AU" sz="2400" b="1" dirty="0">
                <a:solidFill>
                  <a:schemeClr val="accent1">
                    <a:lumMod val="60000"/>
                    <a:lumOff val="40000"/>
                  </a:schemeClr>
                </a:solidFill>
              </a:rPr>
              <a:t>Wave 3 </a:t>
            </a:r>
          </a:p>
          <a:p>
            <a:pPr algn="ctr"/>
            <a:r>
              <a:rPr lang="en-AU" sz="2000" dirty="0">
                <a:solidFill>
                  <a:schemeClr val="bg1"/>
                </a:solidFill>
              </a:rPr>
              <a:t>Intensive Multisensory Intervention</a:t>
            </a:r>
          </a:p>
          <a:p>
            <a:pPr algn="ctr"/>
            <a:endParaRPr lang="en-AU" sz="2000" dirty="0"/>
          </a:p>
        </p:txBody>
      </p:sp>
      <p:sp>
        <p:nvSpPr>
          <p:cNvPr id="13" name="TextBox 12"/>
          <p:cNvSpPr txBox="1"/>
          <p:nvPr/>
        </p:nvSpPr>
        <p:spPr>
          <a:xfrm>
            <a:off x="7321235" y="2115473"/>
            <a:ext cx="1346199" cy="707886"/>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pPr algn="ctr"/>
            <a:r>
              <a:rPr lang="en-AU" sz="2000" b="1" dirty="0"/>
              <a:t>Alphabet work</a:t>
            </a:r>
            <a:endParaRPr lang="en-AU" sz="2000" dirty="0"/>
          </a:p>
        </p:txBody>
      </p:sp>
      <p:sp>
        <p:nvSpPr>
          <p:cNvPr id="14" name="TextBox 13"/>
          <p:cNvSpPr txBox="1"/>
          <p:nvPr/>
        </p:nvSpPr>
        <p:spPr>
          <a:xfrm>
            <a:off x="8660177" y="2136820"/>
            <a:ext cx="1930401" cy="707886"/>
          </a:xfrm>
          <a:prstGeom prst="rect">
            <a:avLst/>
          </a:prstGeom>
          <a:solidFill>
            <a:schemeClr val="bg1">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Phonological Awareness</a:t>
            </a:r>
            <a:endParaRPr lang="en-AU" sz="2000" dirty="0"/>
          </a:p>
        </p:txBody>
      </p:sp>
      <p:sp>
        <p:nvSpPr>
          <p:cNvPr id="16" name="TextBox 15"/>
          <p:cNvSpPr txBox="1"/>
          <p:nvPr/>
        </p:nvSpPr>
        <p:spPr>
          <a:xfrm>
            <a:off x="7803834" y="2981713"/>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Phonics Drills</a:t>
            </a:r>
            <a:endParaRPr lang="en-AU" sz="2000" dirty="0"/>
          </a:p>
          <a:p>
            <a:pPr algn="ctr"/>
            <a:r>
              <a:rPr lang="en-AU" dirty="0"/>
              <a:t>to structure</a:t>
            </a:r>
          </a:p>
        </p:txBody>
      </p:sp>
      <p:sp>
        <p:nvSpPr>
          <p:cNvPr id="23" name="TextBox 22"/>
          <p:cNvSpPr txBox="1"/>
          <p:nvPr/>
        </p:nvSpPr>
        <p:spPr>
          <a:xfrm>
            <a:off x="9770516" y="3810000"/>
            <a:ext cx="1875009" cy="923330"/>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b="1" dirty="0"/>
              <a:t>Grammar, spelling rules, morphology</a:t>
            </a:r>
          </a:p>
        </p:txBody>
      </p:sp>
      <p:sp>
        <p:nvSpPr>
          <p:cNvPr id="17" name="TextBox 16"/>
          <p:cNvSpPr txBox="1"/>
          <p:nvPr/>
        </p:nvSpPr>
        <p:spPr>
          <a:xfrm>
            <a:off x="7803834" y="3733800"/>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Concept Drill</a:t>
            </a:r>
            <a:endParaRPr lang="en-AU" sz="2000" dirty="0"/>
          </a:p>
          <a:p>
            <a:pPr algn="ctr"/>
            <a:r>
              <a:rPr lang="en-AU" dirty="0"/>
              <a:t>to structure</a:t>
            </a:r>
          </a:p>
        </p:txBody>
      </p:sp>
      <p:sp>
        <p:nvSpPr>
          <p:cNvPr id="26" name="TextBox 25"/>
          <p:cNvSpPr txBox="1"/>
          <p:nvPr/>
        </p:nvSpPr>
        <p:spPr>
          <a:xfrm>
            <a:off x="7803834" y="4481156"/>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Revision task</a:t>
            </a:r>
            <a:endParaRPr lang="en-AU" sz="2000" dirty="0"/>
          </a:p>
          <a:p>
            <a:pPr algn="ctr"/>
            <a:r>
              <a:rPr lang="en-AU" dirty="0"/>
              <a:t>to structure</a:t>
            </a:r>
          </a:p>
        </p:txBody>
      </p:sp>
      <p:sp>
        <p:nvSpPr>
          <p:cNvPr id="27" name="TextBox 26"/>
          <p:cNvSpPr txBox="1"/>
          <p:nvPr/>
        </p:nvSpPr>
        <p:spPr>
          <a:xfrm>
            <a:off x="7803834" y="5228512"/>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New Teaching</a:t>
            </a:r>
            <a:endParaRPr lang="en-AU" sz="2000" dirty="0"/>
          </a:p>
          <a:p>
            <a:pPr algn="ctr"/>
            <a:r>
              <a:rPr lang="en-AU" dirty="0"/>
              <a:t>to structure</a:t>
            </a:r>
          </a:p>
        </p:txBody>
      </p:sp>
      <p:sp>
        <p:nvSpPr>
          <p:cNvPr id="28" name="TextBox 27"/>
          <p:cNvSpPr txBox="1"/>
          <p:nvPr/>
        </p:nvSpPr>
        <p:spPr>
          <a:xfrm>
            <a:off x="7803834" y="5975868"/>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Game</a:t>
            </a:r>
            <a:endParaRPr lang="en-AU" sz="2000" dirty="0"/>
          </a:p>
          <a:p>
            <a:pPr algn="ctr"/>
            <a:r>
              <a:rPr lang="en-AU" dirty="0"/>
              <a:t>to structure</a:t>
            </a:r>
          </a:p>
        </p:txBody>
      </p:sp>
      <p:sp>
        <p:nvSpPr>
          <p:cNvPr id="33" name="TextBox 32"/>
          <p:cNvSpPr txBox="1"/>
          <p:nvPr/>
        </p:nvSpPr>
        <p:spPr>
          <a:xfrm>
            <a:off x="1743395" y="2115473"/>
            <a:ext cx="1346199" cy="707886"/>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pPr algn="ctr"/>
            <a:r>
              <a:rPr lang="en-AU" sz="2000" b="1" dirty="0"/>
              <a:t>Alphabet work</a:t>
            </a:r>
            <a:endParaRPr lang="en-AU" sz="2000" dirty="0"/>
          </a:p>
        </p:txBody>
      </p:sp>
      <p:sp>
        <p:nvSpPr>
          <p:cNvPr id="34" name="TextBox 33"/>
          <p:cNvSpPr txBox="1"/>
          <p:nvPr/>
        </p:nvSpPr>
        <p:spPr>
          <a:xfrm>
            <a:off x="3072357" y="2136820"/>
            <a:ext cx="1930401" cy="707886"/>
          </a:xfrm>
          <a:prstGeom prst="rect">
            <a:avLst/>
          </a:prstGeom>
          <a:solidFill>
            <a:schemeClr val="bg1">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Phonological Awareness</a:t>
            </a:r>
            <a:endParaRPr lang="en-AU" sz="2000" dirty="0"/>
          </a:p>
        </p:txBody>
      </p:sp>
      <p:sp>
        <p:nvSpPr>
          <p:cNvPr id="35" name="TextBox 34"/>
          <p:cNvSpPr txBox="1"/>
          <p:nvPr/>
        </p:nvSpPr>
        <p:spPr>
          <a:xfrm>
            <a:off x="1870393" y="2981713"/>
            <a:ext cx="2263322"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Phonics review</a:t>
            </a:r>
            <a:endParaRPr lang="en-AU" sz="2000" dirty="0"/>
          </a:p>
          <a:p>
            <a:pPr algn="ctr"/>
            <a:r>
              <a:rPr lang="en-AU" dirty="0"/>
              <a:t>to structure</a:t>
            </a:r>
          </a:p>
        </p:txBody>
      </p:sp>
      <p:sp>
        <p:nvSpPr>
          <p:cNvPr id="36" name="TextBox 35"/>
          <p:cNvSpPr txBox="1"/>
          <p:nvPr/>
        </p:nvSpPr>
        <p:spPr>
          <a:xfrm>
            <a:off x="4105430" y="4041993"/>
            <a:ext cx="1741487" cy="923330"/>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dirty="0"/>
              <a:t>Grammar, spelling rules, morphology</a:t>
            </a:r>
          </a:p>
        </p:txBody>
      </p:sp>
      <p:sp>
        <p:nvSpPr>
          <p:cNvPr id="37" name="TextBox 36"/>
          <p:cNvSpPr txBox="1"/>
          <p:nvPr/>
        </p:nvSpPr>
        <p:spPr>
          <a:xfrm>
            <a:off x="1870393" y="3733800"/>
            <a:ext cx="2263322"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Concepts review</a:t>
            </a:r>
            <a:endParaRPr lang="en-AU" sz="2000" dirty="0"/>
          </a:p>
          <a:p>
            <a:pPr algn="ctr"/>
            <a:r>
              <a:rPr lang="en-AU" dirty="0"/>
              <a:t>to structure</a:t>
            </a:r>
          </a:p>
        </p:txBody>
      </p:sp>
      <p:sp>
        <p:nvSpPr>
          <p:cNvPr id="38" name="TextBox 37"/>
          <p:cNvSpPr txBox="1"/>
          <p:nvPr/>
        </p:nvSpPr>
        <p:spPr>
          <a:xfrm>
            <a:off x="1870393" y="4481156"/>
            <a:ext cx="2263322"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Revision</a:t>
            </a:r>
            <a:endParaRPr lang="en-AU" sz="2000" dirty="0"/>
          </a:p>
          <a:p>
            <a:pPr algn="ctr"/>
            <a:r>
              <a:rPr lang="en-AU" dirty="0"/>
              <a:t>to structure</a:t>
            </a:r>
          </a:p>
        </p:txBody>
      </p:sp>
      <p:sp>
        <p:nvSpPr>
          <p:cNvPr id="39" name="TextBox 38"/>
          <p:cNvSpPr txBox="1"/>
          <p:nvPr/>
        </p:nvSpPr>
        <p:spPr>
          <a:xfrm>
            <a:off x="1870394" y="5228512"/>
            <a:ext cx="226332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New Teaching</a:t>
            </a:r>
            <a:endParaRPr lang="en-AU" sz="2000" dirty="0"/>
          </a:p>
          <a:p>
            <a:pPr algn="ctr"/>
            <a:r>
              <a:rPr lang="en-AU" dirty="0"/>
              <a:t>to structure</a:t>
            </a:r>
          </a:p>
        </p:txBody>
      </p:sp>
      <p:sp>
        <p:nvSpPr>
          <p:cNvPr id="40" name="TextBox 39"/>
          <p:cNvSpPr txBox="1"/>
          <p:nvPr/>
        </p:nvSpPr>
        <p:spPr>
          <a:xfrm rot="16200000">
            <a:off x="-342810" y="3845168"/>
            <a:ext cx="3816806" cy="400110"/>
          </a:xfrm>
          <a:prstGeom prst="rect">
            <a:avLst/>
          </a:prstGeom>
          <a:solidFill>
            <a:srgbClr val="00B0F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Explicit Direct Instruction</a:t>
            </a:r>
            <a:endParaRPr lang="en-AU" dirty="0"/>
          </a:p>
        </p:txBody>
      </p:sp>
      <p:sp>
        <p:nvSpPr>
          <p:cNvPr id="41" name="TextBox 40"/>
          <p:cNvSpPr txBox="1"/>
          <p:nvPr/>
        </p:nvSpPr>
        <p:spPr>
          <a:xfrm rot="16200000">
            <a:off x="5351357" y="4382877"/>
            <a:ext cx="4289062" cy="400110"/>
          </a:xfrm>
          <a:prstGeom prst="rect">
            <a:avLst/>
          </a:prstGeom>
          <a:solidFill>
            <a:srgbClr val="00B0F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Fine grained, diagnostic teaching</a:t>
            </a:r>
            <a:endParaRPr lang="en-AU" dirty="0"/>
          </a:p>
        </p:txBody>
      </p:sp>
      <p:grpSp>
        <p:nvGrpSpPr>
          <p:cNvPr id="3" name="Group 2"/>
          <p:cNvGrpSpPr/>
          <p:nvPr/>
        </p:nvGrpSpPr>
        <p:grpSpPr>
          <a:xfrm>
            <a:off x="4105434" y="3048001"/>
            <a:ext cx="1906748" cy="801052"/>
            <a:chOff x="4532154" y="3048001"/>
            <a:chExt cx="1906748" cy="801052"/>
          </a:xfrm>
        </p:grpSpPr>
        <p:sp>
          <p:nvSpPr>
            <p:cNvPr id="30" name="TextBox 29"/>
            <p:cNvSpPr txBox="1"/>
            <p:nvPr/>
          </p:nvSpPr>
          <p:spPr>
            <a:xfrm>
              <a:off x="4532154" y="3048001"/>
              <a:ext cx="1906748" cy="801052"/>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dirty="0"/>
                <a:t>Grapheme</a:t>
              </a:r>
            </a:p>
            <a:p>
              <a:pPr algn="ctr"/>
              <a:r>
                <a:rPr lang="en-AU" dirty="0"/>
                <a:t>Phoneme</a:t>
              </a:r>
            </a:p>
          </p:txBody>
        </p:sp>
        <p:sp>
          <p:nvSpPr>
            <p:cNvPr id="47" name="Curved Right Arrow 46"/>
            <p:cNvSpPr/>
            <p:nvPr/>
          </p:nvSpPr>
          <p:spPr bwMode="auto">
            <a:xfrm>
              <a:off x="4671617" y="3181283"/>
              <a:ext cx="287321" cy="400693"/>
            </a:xfrm>
            <a:prstGeom prst="curv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sp>
          <p:nvSpPr>
            <p:cNvPr id="49" name="Curved Right Arrow 48"/>
            <p:cNvSpPr/>
            <p:nvPr/>
          </p:nvSpPr>
          <p:spPr bwMode="auto">
            <a:xfrm rot="10800000">
              <a:off x="6005866" y="3155883"/>
              <a:ext cx="287321" cy="400693"/>
            </a:xfrm>
            <a:prstGeom prst="curv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grpSp>
      <p:sp>
        <p:nvSpPr>
          <p:cNvPr id="48" name="TextBox 47"/>
          <p:cNvSpPr txBox="1"/>
          <p:nvPr/>
        </p:nvSpPr>
        <p:spPr>
          <a:xfrm rot="5400000">
            <a:off x="2912844" y="3944901"/>
            <a:ext cx="2323229" cy="369332"/>
          </a:xfrm>
          <a:prstGeom prst="rect">
            <a:avLst/>
          </a:prstGeom>
          <a:solidFill>
            <a:srgbClr val="FF00FF"/>
          </a:solidFill>
          <a:ln>
            <a:noFill/>
          </a:ln>
          <a:effectLst>
            <a:outerShdw blurRad="63500" sx="102000" sy="102000" algn="ctr" rotWithShape="0">
              <a:prstClr val="black">
                <a:alpha val="40000"/>
              </a:prstClr>
            </a:outerShdw>
          </a:effectLst>
        </p:spPr>
        <p:txBody>
          <a:bodyPr wrap="square" rtlCol="0">
            <a:spAutoFit/>
          </a:bodyPr>
          <a:lstStyle/>
          <a:p>
            <a:pPr algn="ctr"/>
            <a:r>
              <a:rPr lang="en-AU" b="1" dirty="0"/>
              <a:t>Activate prior learning</a:t>
            </a:r>
            <a:endParaRPr lang="en-AU" dirty="0"/>
          </a:p>
        </p:txBody>
      </p:sp>
      <p:grpSp>
        <p:nvGrpSpPr>
          <p:cNvPr id="50" name="Group 49"/>
          <p:cNvGrpSpPr/>
          <p:nvPr/>
        </p:nvGrpSpPr>
        <p:grpSpPr>
          <a:xfrm>
            <a:off x="9738777" y="2946525"/>
            <a:ext cx="1906748" cy="801052"/>
            <a:chOff x="4532154" y="3048001"/>
            <a:chExt cx="1906748" cy="801052"/>
          </a:xfrm>
        </p:grpSpPr>
        <p:sp>
          <p:nvSpPr>
            <p:cNvPr id="51" name="TextBox 50"/>
            <p:cNvSpPr txBox="1"/>
            <p:nvPr/>
          </p:nvSpPr>
          <p:spPr>
            <a:xfrm>
              <a:off x="4532154" y="3048001"/>
              <a:ext cx="1906748" cy="801052"/>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dirty="0"/>
                <a:t>Grapheme</a:t>
              </a:r>
            </a:p>
            <a:p>
              <a:pPr algn="ctr"/>
              <a:r>
                <a:rPr lang="en-AU" dirty="0"/>
                <a:t>Phoneme</a:t>
              </a:r>
            </a:p>
          </p:txBody>
        </p:sp>
        <p:sp>
          <p:nvSpPr>
            <p:cNvPr id="52" name="Curved Right Arrow 51"/>
            <p:cNvSpPr/>
            <p:nvPr/>
          </p:nvSpPr>
          <p:spPr bwMode="auto">
            <a:xfrm>
              <a:off x="4671617" y="3181283"/>
              <a:ext cx="287321" cy="400693"/>
            </a:xfrm>
            <a:prstGeom prst="curv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sp>
          <p:nvSpPr>
            <p:cNvPr id="53" name="Curved Right Arrow 52"/>
            <p:cNvSpPr/>
            <p:nvPr/>
          </p:nvSpPr>
          <p:spPr bwMode="auto">
            <a:xfrm rot="10800000">
              <a:off x="6005866" y="3155883"/>
              <a:ext cx="287321" cy="400693"/>
            </a:xfrm>
            <a:prstGeom prst="curv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grpSp>
      <p:sp>
        <p:nvSpPr>
          <p:cNvPr id="43" name="TextBox 42"/>
          <p:cNvSpPr txBox="1"/>
          <p:nvPr/>
        </p:nvSpPr>
        <p:spPr>
          <a:xfrm rot="5400000">
            <a:off x="8538839" y="3866417"/>
            <a:ext cx="2309470" cy="369332"/>
          </a:xfrm>
          <a:prstGeom prst="rect">
            <a:avLst/>
          </a:prstGeom>
          <a:solidFill>
            <a:srgbClr val="FF00FF"/>
          </a:solidFill>
          <a:ln>
            <a:noFill/>
          </a:ln>
          <a:effectLst>
            <a:outerShdw blurRad="63500" sx="102000" sy="102000" algn="ctr" rotWithShape="0">
              <a:prstClr val="black">
                <a:alpha val="40000"/>
              </a:prstClr>
            </a:outerShdw>
          </a:effectLst>
        </p:spPr>
        <p:txBody>
          <a:bodyPr wrap="square" rtlCol="0">
            <a:spAutoFit/>
          </a:bodyPr>
          <a:lstStyle/>
          <a:p>
            <a:pPr algn="ctr"/>
            <a:r>
              <a:rPr lang="en-AU" b="1" dirty="0"/>
              <a:t>Activate prior learning</a:t>
            </a:r>
            <a:endParaRPr lang="en-AU" dirty="0"/>
          </a:p>
        </p:txBody>
      </p:sp>
      <p:grpSp>
        <p:nvGrpSpPr>
          <p:cNvPr id="46" name="Group 45"/>
          <p:cNvGrpSpPr/>
          <p:nvPr/>
        </p:nvGrpSpPr>
        <p:grpSpPr>
          <a:xfrm>
            <a:off x="3671198" y="360156"/>
            <a:ext cx="2900175" cy="2734103"/>
            <a:chOff x="12620980" y="312501"/>
            <a:chExt cx="6350946" cy="5987273"/>
          </a:xfrm>
        </p:grpSpPr>
        <p:pic>
          <p:nvPicPr>
            <p:cNvPr id="42" name="Picture 2" descr="Image result for super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0980" y="312501"/>
              <a:ext cx="5370708" cy="598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p:cNvSpPr txBox="1"/>
            <p:nvPr/>
          </p:nvSpPr>
          <p:spPr>
            <a:xfrm>
              <a:off x="13223158" y="2228621"/>
              <a:ext cx="5748768" cy="1145773"/>
            </a:xfrm>
            <a:prstGeom prst="rect">
              <a:avLst/>
            </a:prstGeom>
            <a:noFill/>
          </p:spPr>
          <p:txBody>
            <a:bodyPr wrap="square" rtlCol="0">
              <a:spAutoFit/>
            </a:bodyPr>
            <a:lstStyle/>
            <a:p>
              <a:r>
                <a:rPr lang="en-AU" sz="2800" b="1" dirty="0" smtClean="0">
                  <a:solidFill>
                    <a:schemeClr val="bg1"/>
                  </a:solidFill>
                </a:rPr>
                <a:t>MSL</a:t>
              </a:r>
              <a:endParaRPr lang="en-AU" sz="2800" b="1" dirty="0">
                <a:solidFill>
                  <a:schemeClr val="bg1"/>
                </a:solidFill>
              </a:endParaRPr>
            </a:p>
          </p:txBody>
        </p:sp>
      </p:grpSp>
      <p:sp>
        <p:nvSpPr>
          <p:cNvPr id="44" name="TextBox 43"/>
          <p:cNvSpPr txBox="1"/>
          <p:nvPr/>
        </p:nvSpPr>
        <p:spPr>
          <a:xfrm>
            <a:off x="218726" y="5983490"/>
            <a:ext cx="2347493" cy="830997"/>
          </a:xfrm>
          <a:prstGeom prst="rect">
            <a:avLst/>
          </a:prstGeom>
          <a:solidFill>
            <a:schemeClr val="tx1"/>
          </a:solidFill>
        </p:spPr>
        <p:txBody>
          <a:bodyPr wrap="square" rtlCol="0">
            <a:spAutoFit/>
          </a:bodyPr>
          <a:lstStyle/>
          <a:p>
            <a:r>
              <a:rPr lang="en-AU" sz="4800" dirty="0" smtClean="0">
                <a:solidFill>
                  <a:schemeClr val="bg1"/>
                </a:solidFill>
              </a:rPr>
              <a:t>Revision </a:t>
            </a:r>
            <a:endParaRPr lang="en-AU" sz="4800" dirty="0">
              <a:solidFill>
                <a:schemeClr val="bg1"/>
              </a:solidFill>
            </a:endParaRPr>
          </a:p>
        </p:txBody>
      </p:sp>
    </p:spTree>
    <p:extLst>
      <p:ext uri="{BB962C8B-B14F-4D97-AF65-F5344CB8AC3E}">
        <p14:creationId xmlns:p14="http://schemas.microsoft.com/office/powerpoint/2010/main" val="364163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4"/>
                                        </p:tgtEl>
                                      </p:cBhvr>
                                    </p:animEffect>
                                    <p:set>
                                      <p:cBhvr>
                                        <p:cTn id="10" dur="1" fill="hold">
                                          <p:stCondLst>
                                            <p:cond delay="499"/>
                                          </p:stCondLst>
                                        </p:cTn>
                                        <p:tgtEl>
                                          <p:spTgt spid="3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5"/>
                                        </p:tgtEl>
                                      </p:cBhvr>
                                    </p:animEffect>
                                    <p:set>
                                      <p:cBhvr>
                                        <p:cTn id="19" dur="1" fill="hold">
                                          <p:stCondLst>
                                            <p:cond delay="499"/>
                                          </p:stCondLst>
                                        </p:cTn>
                                        <p:tgtEl>
                                          <p:spTgt spid="35"/>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39"/>
                                        </p:tgtEl>
                                      </p:cBhvr>
                                    </p:animEffect>
                                    <p:set>
                                      <p:cBhvr>
                                        <p:cTn id="31" dur="1" fill="hold">
                                          <p:stCondLst>
                                            <p:cond delay="499"/>
                                          </p:stCondLst>
                                        </p:cTn>
                                        <p:tgtEl>
                                          <p:spTgt spid="39"/>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P spid="27" grpId="0" animBg="1"/>
      <p:bldP spid="28" grpId="0" animBg="1"/>
      <p:bldP spid="33" grpId="0" animBg="1"/>
      <p:bldP spid="34" grpId="0" animBg="1"/>
      <p:bldP spid="35" grpId="0" animBg="1"/>
      <p:bldP spid="37" grpId="0" animBg="1"/>
      <p:bldP spid="3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Video File: 4.Revision</a:t>
            </a:r>
            <a:endParaRPr lang="en-AU" dirty="0"/>
          </a:p>
        </p:txBody>
      </p:sp>
      <p:sp>
        <p:nvSpPr>
          <p:cNvPr id="3" name="Content Placeholder 2"/>
          <p:cNvSpPr>
            <a:spLocks noGrp="1"/>
          </p:cNvSpPr>
          <p:nvPr>
            <p:ph idx="1"/>
          </p:nvPr>
        </p:nvSpPr>
        <p:spPr/>
        <p:txBody>
          <a:bodyPr/>
          <a:lstStyle/>
          <a:p>
            <a:pPr marL="0" indent="0">
              <a:buNone/>
            </a:pPr>
            <a:r>
              <a:rPr lang="en-AU" dirty="0" smtClean="0"/>
              <a:t>10:32</a:t>
            </a:r>
            <a:endParaRPr lang="en-AU" dirty="0"/>
          </a:p>
        </p:txBody>
      </p:sp>
    </p:spTree>
    <p:extLst>
      <p:ext uri="{BB962C8B-B14F-4D97-AF65-F5344CB8AC3E}">
        <p14:creationId xmlns:p14="http://schemas.microsoft.com/office/powerpoint/2010/main" val="36897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72997" y="372014"/>
            <a:ext cx="1468464" cy="916322"/>
          </a:xfrm>
          <a:prstGeom prst="rect">
            <a:avLst/>
          </a:prstGeom>
        </p:spPr>
      </p:pic>
      <p:sp>
        <p:nvSpPr>
          <p:cNvPr id="5" name="Content Placeholder 2"/>
          <p:cNvSpPr>
            <a:spLocks noGrp="1"/>
          </p:cNvSpPr>
          <p:nvPr>
            <p:ph idx="1"/>
          </p:nvPr>
        </p:nvSpPr>
        <p:spPr>
          <a:xfrm>
            <a:off x="353683" y="1476638"/>
            <a:ext cx="11516263" cy="5130640"/>
          </a:xfrm>
          <a:solidFill>
            <a:schemeClr val="bg2">
              <a:lumMod val="10000"/>
            </a:schemeClr>
          </a:solidFill>
        </p:spPr>
        <p:txBody>
          <a:bodyPr>
            <a:normAutofit/>
          </a:bodyPr>
          <a:lstStyle/>
          <a:p>
            <a:pPr marL="0" indent="0">
              <a:lnSpc>
                <a:spcPct val="100000"/>
              </a:lnSpc>
              <a:buNone/>
            </a:pPr>
            <a:r>
              <a:rPr lang="en-AU" sz="2000" b="1" dirty="0" smtClean="0">
                <a:solidFill>
                  <a:srgbClr val="FFFF00"/>
                </a:solidFill>
              </a:rPr>
              <a:t>Archie</a:t>
            </a:r>
            <a:r>
              <a:rPr lang="en-AU" sz="2000" dirty="0" smtClean="0">
                <a:solidFill>
                  <a:schemeClr val="bg1"/>
                </a:solidFill>
              </a:rPr>
              <a:t> – Patterning, dividing and coding activity: </a:t>
            </a:r>
            <a:r>
              <a:rPr lang="en-AU" sz="2000" dirty="0">
                <a:solidFill>
                  <a:schemeClr val="bg1"/>
                </a:solidFill>
              </a:rPr>
              <a:t>w</a:t>
            </a:r>
            <a:r>
              <a:rPr lang="en-AU" sz="2000" dirty="0" smtClean="0">
                <a:solidFill>
                  <a:schemeClr val="bg1"/>
                </a:solidFill>
              </a:rPr>
              <a:t>ord study that trains the brain to identify syllable divisions through the common patterns (VC.CV, V.CV, VC.V and V.V) and to code vowel sounds using diacritical markings</a:t>
            </a:r>
            <a:endParaRPr lang="en-AU" sz="1000" dirty="0">
              <a:solidFill>
                <a:schemeClr val="bg1"/>
              </a:solidFill>
            </a:endParaRPr>
          </a:p>
          <a:p>
            <a:pPr marL="0" indent="0">
              <a:lnSpc>
                <a:spcPct val="100000"/>
              </a:lnSpc>
              <a:buNone/>
            </a:pPr>
            <a:endParaRPr lang="en-AU" sz="800" b="1" dirty="0">
              <a:solidFill>
                <a:srgbClr val="FFFF00"/>
              </a:solidFill>
            </a:endParaRPr>
          </a:p>
          <a:p>
            <a:pPr marL="0" indent="0">
              <a:lnSpc>
                <a:spcPct val="100000"/>
              </a:lnSpc>
              <a:buNone/>
            </a:pPr>
            <a:r>
              <a:rPr lang="en-AU" sz="2000" b="1" dirty="0" smtClean="0">
                <a:solidFill>
                  <a:srgbClr val="FFFF00"/>
                </a:solidFill>
              </a:rPr>
              <a:t>Ava</a:t>
            </a:r>
            <a:r>
              <a:rPr lang="en-AU" sz="2000" b="1" dirty="0" smtClean="0">
                <a:solidFill>
                  <a:schemeClr val="bg1"/>
                </a:solidFill>
              </a:rPr>
              <a:t> </a:t>
            </a:r>
            <a:r>
              <a:rPr lang="en-AU" sz="2000" dirty="0" smtClean="0">
                <a:solidFill>
                  <a:schemeClr val="bg1"/>
                </a:solidFill>
              </a:rPr>
              <a:t>– practising two different graphemes for the sound (k</a:t>
            </a:r>
            <a:r>
              <a:rPr lang="en-AU" sz="2000" dirty="0">
                <a:solidFill>
                  <a:schemeClr val="bg1"/>
                </a:solidFill>
              </a:rPr>
              <a:t>)</a:t>
            </a:r>
            <a:r>
              <a:rPr lang="en-AU" sz="2000" dirty="0" smtClean="0">
                <a:solidFill>
                  <a:schemeClr val="bg1"/>
                </a:solidFill>
              </a:rPr>
              <a:t> using her spelling rules for ‘c’, and ‘k’</a:t>
            </a:r>
            <a:endParaRPr lang="en-AU" sz="1000" b="1" dirty="0" smtClean="0">
              <a:solidFill>
                <a:schemeClr val="bg1"/>
              </a:solidFill>
            </a:endParaRPr>
          </a:p>
          <a:p>
            <a:pPr marL="0" indent="0">
              <a:lnSpc>
                <a:spcPct val="100000"/>
              </a:lnSpc>
              <a:buNone/>
            </a:pPr>
            <a:endParaRPr lang="en-AU" sz="800" b="1" dirty="0" smtClean="0">
              <a:solidFill>
                <a:srgbClr val="FFFF00"/>
              </a:solidFill>
            </a:endParaRPr>
          </a:p>
          <a:p>
            <a:pPr marL="0" indent="0">
              <a:lnSpc>
                <a:spcPct val="100000"/>
              </a:lnSpc>
              <a:buNone/>
            </a:pPr>
            <a:r>
              <a:rPr lang="en-AU" sz="2000" b="1" dirty="0" smtClean="0">
                <a:solidFill>
                  <a:srgbClr val="FFFF00"/>
                </a:solidFill>
              </a:rPr>
              <a:t>Archie</a:t>
            </a:r>
            <a:r>
              <a:rPr lang="en-AU" sz="2000" b="1" dirty="0" smtClean="0">
                <a:solidFill>
                  <a:schemeClr val="bg1"/>
                </a:solidFill>
              </a:rPr>
              <a:t> – </a:t>
            </a:r>
            <a:r>
              <a:rPr lang="en-AU" sz="2000" dirty="0" smtClean="0">
                <a:solidFill>
                  <a:schemeClr val="bg1"/>
                </a:solidFill>
              </a:rPr>
              <a:t>Using The Word Cracker to embed morphology concepts</a:t>
            </a:r>
          </a:p>
          <a:p>
            <a:pPr marL="0" indent="0">
              <a:lnSpc>
                <a:spcPct val="100000"/>
              </a:lnSpc>
              <a:buNone/>
            </a:pPr>
            <a:endParaRPr lang="en-AU" sz="800" b="1" dirty="0" smtClean="0">
              <a:solidFill>
                <a:srgbClr val="FFFF00"/>
              </a:solidFill>
            </a:endParaRPr>
          </a:p>
          <a:p>
            <a:pPr marL="0" indent="0">
              <a:lnSpc>
                <a:spcPct val="100000"/>
              </a:lnSpc>
              <a:buNone/>
            </a:pPr>
            <a:r>
              <a:rPr lang="en-AU" sz="2000" b="1" dirty="0" smtClean="0">
                <a:solidFill>
                  <a:srgbClr val="FFFF00"/>
                </a:solidFill>
              </a:rPr>
              <a:t>Jake</a:t>
            </a:r>
            <a:r>
              <a:rPr lang="en-AU" sz="2000" b="1" dirty="0" smtClean="0">
                <a:solidFill>
                  <a:schemeClr val="bg1"/>
                </a:solidFill>
              </a:rPr>
              <a:t> </a:t>
            </a:r>
            <a:r>
              <a:rPr lang="en-AU" sz="2000" dirty="0" smtClean="0">
                <a:solidFill>
                  <a:schemeClr val="bg1"/>
                </a:solidFill>
              </a:rPr>
              <a:t>– practising orthographic choice with ‘o’ and ‘o-e’ for long (ō</a:t>
            </a:r>
            <a:r>
              <a:rPr lang="en-AU" sz="2000" dirty="0">
                <a:solidFill>
                  <a:schemeClr val="bg1"/>
                </a:solidFill>
              </a:rPr>
              <a:t>) with a Playberry</a:t>
            </a:r>
            <a:r>
              <a:rPr lang="en-AU" sz="800" dirty="0">
                <a:solidFill>
                  <a:schemeClr val="bg1"/>
                </a:solidFill>
              </a:rPr>
              <a:t>©</a:t>
            </a:r>
            <a:r>
              <a:rPr lang="en-AU" sz="2000" dirty="0">
                <a:solidFill>
                  <a:schemeClr val="bg1"/>
                </a:solidFill>
              </a:rPr>
              <a:t> </a:t>
            </a:r>
            <a:r>
              <a:rPr lang="en-AU" sz="2000" dirty="0" smtClean="0">
                <a:solidFill>
                  <a:schemeClr val="bg1"/>
                </a:solidFill>
              </a:rPr>
              <a:t>tutor sheet </a:t>
            </a:r>
            <a:r>
              <a:rPr lang="en-AU" sz="2000" dirty="0">
                <a:solidFill>
                  <a:schemeClr val="bg1"/>
                </a:solidFill>
              </a:rPr>
              <a:t>and </a:t>
            </a:r>
            <a:r>
              <a:rPr lang="en-AU" sz="2000" dirty="0" smtClean="0">
                <a:solidFill>
                  <a:schemeClr val="bg1"/>
                </a:solidFill>
              </a:rPr>
              <a:t>doing a reading exercise where he’s learning to quickly read a-e and closed syllables with the short (ă) phoneme.</a:t>
            </a:r>
            <a:endParaRPr lang="en-AU" sz="2000" b="1" dirty="0" smtClean="0">
              <a:solidFill>
                <a:schemeClr val="bg1"/>
              </a:solidFill>
            </a:endParaRPr>
          </a:p>
          <a:p>
            <a:pPr marL="0" indent="0">
              <a:lnSpc>
                <a:spcPct val="100000"/>
              </a:lnSpc>
              <a:buNone/>
            </a:pPr>
            <a:endParaRPr lang="en-AU" sz="800" b="1" dirty="0" smtClean="0">
              <a:solidFill>
                <a:srgbClr val="FFFF00"/>
              </a:solidFill>
            </a:endParaRPr>
          </a:p>
          <a:p>
            <a:pPr marL="0" indent="0">
              <a:lnSpc>
                <a:spcPct val="100000"/>
              </a:lnSpc>
              <a:buNone/>
            </a:pPr>
            <a:r>
              <a:rPr lang="en-AU" sz="2000" b="1" dirty="0" smtClean="0">
                <a:solidFill>
                  <a:srgbClr val="FFFF00"/>
                </a:solidFill>
              </a:rPr>
              <a:t>Kim’s Receptions </a:t>
            </a:r>
            <a:r>
              <a:rPr lang="en-AU" sz="2000" dirty="0" smtClean="0">
                <a:solidFill>
                  <a:schemeClr val="bg1"/>
                </a:solidFill>
              </a:rPr>
              <a:t>– reviewing ‘</a:t>
            </a:r>
            <a:r>
              <a:rPr lang="en-AU" sz="2000" dirty="0" err="1" smtClean="0">
                <a:solidFill>
                  <a:schemeClr val="bg1"/>
                </a:solidFill>
              </a:rPr>
              <a:t>sh</a:t>
            </a:r>
            <a:r>
              <a:rPr lang="en-AU" sz="2000" dirty="0" smtClean="0">
                <a:solidFill>
                  <a:schemeClr val="bg1"/>
                </a:solidFill>
              </a:rPr>
              <a:t>’ </a:t>
            </a:r>
          </a:p>
          <a:p>
            <a:pPr marL="0" indent="0">
              <a:lnSpc>
                <a:spcPct val="100000"/>
              </a:lnSpc>
              <a:buNone/>
            </a:pPr>
            <a:r>
              <a:rPr lang="en-AU" sz="2000" b="1" dirty="0" smtClean="0">
                <a:solidFill>
                  <a:srgbClr val="FFFF00"/>
                </a:solidFill>
              </a:rPr>
              <a:t>Anthea’s 4/5s </a:t>
            </a:r>
            <a:r>
              <a:rPr lang="en-AU" sz="2000" b="1" dirty="0" smtClean="0">
                <a:solidFill>
                  <a:schemeClr val="bg1"/>
                </a:solidFill>
              </a:rPr>
              <a:t>– </a:t>
            </a:r>
            <a:r>
              <a:rPr lang="en-AU" sz="2000" dirty="0" smtClean="0">
                <a:solidFill>
                  <a:schemeClr val="bg1"/>
                </a:solidFill>
              </a:rPr>
              <a:t>reviewing ‘or’ r-controlled spellings</a:t>
            </a:r>
          </a:p>
          <a:p>
            <a:pPr marL="0" indent="0">
              <a:lnSpc>
                <a:spcPct val="100000"/>
              </a:lnSpc>
              <a:buNone/>
            </a:pPr>
            <a:endParaRPr lang="en-AU" sz="800" dirty="0" smtClean="0">
              <a:solidFill>
                <a:schemeClr val="bg1"/>
              </a:solidFill>
            </a:endParaRPr>
          </a:p>
          <a:p>
            <a:pPr marL="0" indent="0">
              <a:lnSpc>
                <a:spcPct val="100000"/>
              </a:lnSpc>
              <a:buNone/>
            </a:pPr>
            <a:r>
              <a:rPr lang="en-AU" sz="2000" b="1" dirty="0" smtClean="0">
                <a:solidFill>
                  <a:srgbClr val="FFFF00"/>
                </a:solidFill>
              </a:rPr>
              <a:t>Tara (wave 3) </a:t>
            </a:r>
            <a:r>
              <a:rPr lang="en-AU" sz="2000" b="1" dirty="0" smtClean="0">
                <a:solidFill>
                  <a:schemeClr val="bg1"/>
                </a:solidFill>
              </a:rPr>
              <a:t>– </a:t>
            </a:r>
            <a:r>
              <a:rPr lang="en-AU" sz="2000" dirty="0" smtClean="0">
                <a:solidFill>
                  <a:schemeClr val="bg1"/>
                </a:solidFill>
              </a:rPr>
              <a:t>practising blending of previously taught phonograms and ‘</a:t>
            </a:r>
            <a:r>
              <a:rPr lang="en-AU" sz="2000" dirty="0" err="1" smtClean="0">
                <a:solidFill>
                  <a:schemeClr val="bg1"/>
                </a:solidFill>
              </a:rPr>
              <a:t>wa</a:t>
            </a:r>
            <a:r>
              <a:rPr lang="en-AU" sz="2000" dirty="0" smtClean="0">
                <a:solidFill>
                  <a:schemeClr val="bg1"/>
                </a:solidFill>
              </a:rPr>
              <a:t>’ words</a:t>
            </a:r>
            <a:endParaRPr lang="en-AU" sz="2000" dirty="0">
              <a:solidFill>
                <a:schemeClr val="bg1"/>
              </a:solidFill>
            </a:endParaRPr>
          </a:p>
        </p:txBody>
      </p:sp>
      <p:pic>
        <p:nvPicPr>
          <p:cNvPr id="7" name="Picture 6"/>
          <p:cNvPicPr>
            <a:picLocks noChangeAspect="1"/>
          </p:cNvPicPr>
          <p:nvPr/>
        </p:nvPicPr>
        <p:blipFill>
          <a:blip r:embed="rId4"/>
          <a:stretch>
            <a:fillRect/>
          </a:stretch>
        </p:blipFill>
        <p:spPr>
          <a:xfrm>
            <a:off x="2139050" y="365024"/>
            <a:ext cx="1468102" cy="923312"/>
          </a:xfrm>
          <a:prstGeom prst="rect">
            <a:avLst/>
          </a:prstGeom>
        </p:spPr>
      </p:pic>
      <p:pic>
        <p:nvPicPr>
          <p:cNvPr id="8" name="Picture 7"/>
          <p:cNvPicPr>
            <a:picLocks noChangeAspect="1"/>
          </p:cNvPicPr>
          <p:nvPr/>
        </p:nvPicPr>
        <p:blipFill rotWithShape="1">
          <a:blip r:embed="rId5"/>
          <a:srcRect b="20130"/>
          <a:stretch/>
        </p:blipFill>
        <p:spPr>
          <a:xfrm>
            <a:off x="3816642" y="365024"/>
            <a:ext cx="1377265" cy="917724"/>
          </a:xfrm>
          <a:prstGeom prst="rect">
            <a:avLst/>
          </a:prstGeom>
        </p:spPr>
      </p:pic>
      <p:pic>
        <p:nvPicPr>
          <p:cNvPr id="9" name="Picture 8"/>
          <p:cNvPicPr>
            <a:picLocks noChangeAspect="1"/>
          </p:cNvPicPr>
          <p:nvPr/>
        </p:nvPicPr>
        <p:blipFill rotWithShape="1">
          <a:blip r:embed="rId6"/>
          <a:srcRect b="17221"/>
          <a:stretch/>
        </p:blipFill>
        <p:spPr>
          <a:xfrm>
            <a:off x="5410742" y="365024"/>
            <a:ext cx="1422183" cy="923312"/>
          </a:xfrm>
          <a:prstGeom prst="rect">
            <a:avLst/>
          </a:prstGeom>
        </p:spPr>
      </p:pic>
      <p:pic>
        <p:nvPicPr>
          <p:cNvPr id="10" name="Picture 9"/>
          <p:cNvPicPr>
            <a:picLocks noChangeAspect="1"/>
          </p:cNvPicPr>
          <p:nvPr/>
        </p:nvPicPr>
        <p:blipFill rotWithShape="1">
          <a:blip r:embed="rId7"/>
          <a:srcRect t="11435" b="7265"/>
          <a:stretch/>
        </p:blipFill>
        <p:spPr>
          <a:xfrm>
            <a:off x="7140601" y="363410"/>
            <a:ext cx="1330300" cy="919877"/>
          </a:xfrm>
          <a:prstGeom prst="rect">
            <a:avLst/>
          </a:prstGeom>
        </p:spPr>
      </p:pic>
      <p:pic>
        <p:nvPicPr>
          <p:cNvPr id="11" name="Picture 10"/>
          <p:cNvPicPr>
            <a:picLocks noChangeAspect="1"/>
          </p:cNvPicPr>
          <p:nvPr/>
        </p:nvPicPr>
        <p:blipFill>
          <a:blip r:embed="rId8"/>
          <a:stretch>
            <a:fillRect/>
          </a:stretch>
        </p:blipFill>
        <p:spPr>
          <a:xfrm>
            <a:off x="8753177" y="372014"/>
            <a:ext cx="1398774" cy="910734"/>
          </a:xfrm>
          <a:prstGeom prst="rect">
            <a:avLst/>
          </a:prstGeom>
        </p:spPr>
      </p:pic>
      <p:pic>
        <p:nvPicPr>
          <p:cNvPr id="12" name="Picture 11"/>
          <p:cNvPicPr>
            <a:picLocks noChangeAspect="1"/>
          </p:cNvPicPr>
          <p:nvPr/>
        </p:nvPicPr>
        <p:blipFill>
          <a:blip r:embed="rId9"/>
          <a:stretch>
            <a:fillRect/>
          </a:stretch>
        </p:blipFill>
        <p:spPr>
          <a:xfrm>
            <a:off x="10483836" y="363410"/>
            <a:ext cx="1386110" cy="919338"/>
          </a:xfrm>
          <a:prstGeom prst="rect">
            <a:avLst/>
          </a:prstGeom>
        </p:spPr>
      </p:pic>
    </p:spTree>
    <p:extLst>
      <p:ext uri="{BB962C8B-B14F-4D97-AF65-F5344CB8AC3E}">
        <p14:creationId xmlns:p14="http://schemas.microsoft.com/office/powerpoint/2010/main" val="405771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fade">
                                      <p:cBhvr>
                                        <p:cTn id="39" dur="500"/>
                                        <p:tgtEl>
                                          <p:spTgt spid="5">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fade">
                                      <p:cBhvr>
                                        <p:cTn id="47" dur="500"/>
                                        <p:tgtEl>
                                          <p:spTgt spid="5">
                                            <p:txEl>
                                              <p:pRg st="9" end="9"/>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
                                            <p:txEl>
                                              <p:pRg st="11" end="11"/>
                                            </p:txEl>
                                          </p:spTgt>
                                        </p:tgtEl>
                                        <p:attrNameLst>
                                          <p:attrName>style.visibility</p:attrName>
                                        </p:attrNameLst>
                                      </p:cBhvr>
                                      <p:to>
                                        <p:strVal val="visible"/>
                                      </p:to>
                                    </p:set>
                                    <p:animEffect transition="in" filter="fade">
                                      <p:cBhvr>
                                        <p:cTn id="55" dur="500"/>
                                        <p:tgtEl>
                                          <p:spTgt spid="5">
                                            <p:txEl>
                                              <p:pRg st="11" end="11"/>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bbinghaus curve Archives - The Universe Of Mem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83051"/>
            <a:ext cx="8753278" cy="54939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209550"/>
            <a:ext cx="10458450" cy="830997"/>
          </a:xfrm>
          <a:prstGeom prst="rect">
            <a:avLst/>
          </a:prstGeom>
          <a:noFill/>
        </p:spPr>
        <p:txBody>
          <a:bodyPr wrap="square" rtlCol="0">
            <a:spAutoFit/>
          </a:bodyPr>
          <a:lstStyle/>
          <a:p>
            <a:r>
              <a:rPr lang="en-AU" sz="4800" dirty="0" smtClean="0"/>
              <a:t>Spaced, Interleaved Retrieval Practice</a:t>
            </a:r>
            <a:endParaRPr lang="en-AU" sz="4800" dirty="0"/>
          </a:p>
        </p:txBody>
      </p:sp>
      <p:pic>
        <p:nvPicPr>
          <p:cNvPr id="1028" name="Picture 4" descr="https://scontent-syd2-1.xx.fbcdn.net/v/t1.0-9/118121266_938767670284023_1150934241677061563_o.png?_nc_cat=111&amp;_nc_sid=2c4854&amp;_nc_ohc=u4qTyHIMetcAX9psqQY&amp;_nc_ht=scontent-syd2-1.xx&amp;oh=15e3941433fa190297615274fe47cef5&amp;oe=5F916C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0537" y="1814048"/>
            <a:ext cx="7116103" cy="35580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derstanding How We Learn: A Visual Guide — OliC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4237" y="2087084"/>
            <a:ext cx="2130425" cy="30119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ermann Ebbinghaus | German psychologist | Britannic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93706" y="138290"/>
            <a:ext cx="1340218" cy="181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57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fade">
                                      <p:cBhvr>
                                        <p:cTn id="10"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FC15B246-3CA4-4A7C-A32E-B7CADA357020}"/>
              </a:ext>
            </a:extLst>
          </p:cNvPr>
          <p:cNvSpPr>
            <a:spLocks noGrp="1" noChangeArrowheads="1"/>
          </p:cNvSpPr>
          <p:nvPr>
            <p:ph type="title"/>
          </p:nvPr>
        </p:nvSpPr>
        <p:spPr>
          <a:xfrm>
            <a:off x="2286001" y="357188"/>
            <a:ext cx="8099425" cy="493712"/>
          </a:xfrm>
        </p:spPr>
        <p:txBody>
          <a:bodyPr>
            <a:normAutofit fontScale="90000"/>
          </a:bodyPr>
          <a:lstStyle/>
          <a:p>
            <a:pPr>
              <a:defRPr/>
            </a:pPr>
            <a:r>
              <a:rPr lang="en-US" sz="3000" dirty="0"/>
              <a:t/>
            </a:r>
            <a:br>
              <a:rPr lang="en-US" sz="3000" dirty="0"/>
            </a:br>
            <a:r>
              <a:rPr lang="en-US" sz="2800" b="1" dirty="0"/>
              <a:t>The 4 subcomponents of Dyslexia </a:t>
            </a:r>
            <a:r>
              <a:rPr lang="en-US" sz="2800" dirty="0"/>
              <a:t>- </a:t>
            </a:r>
            <a:r>
              <a:rPr lang="en-US" sz="2800" i="1" dirty="0"/>
              <a:t>the </a:t>
            </a:r>
            <a:r>
              <a:rPr lang="en-AU" sz="2800" i="1" dirty="0"/>
              <a:t>core issues</a:t>
            </a:r>
            <a:r>
              <a:rPr lang="en-AU" sz="2800" dirty="0"/>
              <a:t/>
            </a:r>
            <a:br>
              <a:rPr lang="en-AU" sz="2800" dirty="0"/>
            </a:br>
            <a:endParaRPr lang="en-US" sz="2800" dirty="0"/>
          </a:p>
        </p:txBody>
      </p:sp>
      <p:sp>
        <p:nvSpPr>
          <p:cNvPr id="38921" name="_s3081">
            <a:extLst>
              <a:ext uri="{FF2B5EF4-FFF2-40B4-BE49-F238E27FC236}">
                <a16:creationId xmlns:a16="http://schemas.microsoft.com/office/drawing/2014/main" id="{F9BE6A8A-8277-497F-9413-BFC0C8EDF258}"/>
              </a:ext>
            </a:extLst>
          </p:cNvPr>
          <p:cNvSpPr>
            <a:spLocks noChangeArrowheads="1"/>
          </p:cNvSpPr>
          <p:nvPr/>
        </p:nvSpPr>
        <p:spPr bwMode="auto">
          <a:xfrm>
            <a:off x="2286001" y="5257800"/>
            <a:ext cx="1786751" cy="1471804"/>
          </a:xfrm>
          <a:prstGeom prst="roundRect">
            <a:avLst>
              <a:gd name="adj" fmla="val 16667"/>
            </a:avLst>
          </a:prstGeom>
          <a:solidFill>
            <a:srgbClr val="FF505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solidFill>
                  <a:srgbClr val="FFFF00"/>
                </a:solidFill>
                <a:latin typeface="+mj-lt"/>
                <a:cs typeface="Arial" panose="020B0604020202020204" pitchFamily="34" charset="0"/>
              </a:rPr>
              <a:t>Phonological </a:t>
            </a:r>
          </a:p>
          <a:p>
            <a:pPr algn="ctr">
              <a:defRPr/>
            </a:pPr>
            <a:r>
              <a:rPr lang="en-US" sz="2000" b="1" dirty="0">
                <a:solidFill>
                  <a:srgbClr val="FFFF00"/>
                </a:solidFill>
                <a:latin typeface="+mj-lt"/>
                <a:cs typeface="Arial" panose="020B0604020202020204" pitchFamily="34" charset="0"/>
              </a:rPr>
              <a:t>awareness</a:t>
            </a:r>
          </a:p>
        </p:txBody>
      </p:sp>
      <p:sp>
        <p:nvSpPr>
          <p:cNvPr id="38922" name="_s3082">
            <a:extLst>
              <a:ext uri="{FF2B5EF4-FFF2-40B4-BE49-F238E27FC236}">
                <a16:creationId xmlns:a16="http://schemas.microsoft.com/office/drawing/2014/main" id="{AE0AC163-41ED-43D5-9883-BA83A6706A35}"/>
              </a:ext>
            </a:extLst>
          </p:cNvPr>
          <p:cNvSpPr>
            <a:spLocks noChangeArrowheads="1"/>
          </p:cNvSpPr>
          <p:nvPr/>
        </p:nvSpPr>
        <p:spPr bwMode="auto">
          <a:xfrm>
            <a:off x="4331928" y="5257800"/>
            <a:ext cx="1558666" cy="1471804"/>
          </a:xfrm>
          <a:prstGeom prst="roundRect">
            <a:avLst>
              <a:gd name="adj" fmla="val 16667"/>
            </a:avLst>
          </a:prstGeom>
          <a:solidFill>
            <a:srgbClr val="FFFF0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latin typeface="+mj-lt"/>
                <a:cs typeface="Arial" panose="020B0604020202020204" pitchFamily="34" charset="0"/>
              </a:rPr>
              <a:t>Rapid </a:t>
            </a:r>
          </a:p>
          <a:p>
            <a:pPr algn="ctr">
              <a:defRPr/>
            </a:pPr>
            <a:r>
              <a:rPr lang="en-US" sz="2000" b="1" dirty="0">
                <a:latin typeface="+mj-lt"/>
                <a:cs typeface="Arial" panose="020B0604020202020204" pitchFamily="34" charset="0"/>
              </a:rPr>
              <a:t>Automatized</a:t>
            </a:r>
          </a:p>
          <a:p>
            <a:pPr algn="ctr">
              <a:defRPr/>
            </a:pPr>
            <a:r>
              <a:rPr lang="en-US" sz="2000" b="1" dirty="0">
                <a:latin typeface="+mj-lt"/>
                <a:cs typeface="Arial" panose="020B0604020202020204" pitchFamily="34" charset="0"/>
              </a:rPr>
              <a:t>Naming</a:t>
            </a:r>
          </a:p>
          <a:p>
            <a:pPr algn="ctr">
              <a:defRPr/>
            </a:pPr>
            <a:r>
              <a:rPr lang="en-US" sz="2000" b="1" dirty="0">
                <a:latin typeface="+mj-lt"/>
                <a:cs typeface="Arial" panose="020B0604020202020204" pitchFamily="34" charset="0"/>
              </a:rPr>
              <a:t>(RAN)</a:t>
            </a:r>
          </a:p>
        </p:txBody>
      </p:sp>
      <p:sp>
        <p:nvSpPr>
          <p:cNvPr id="38923" name="_s3083">
            <a:extLst>
              <a:ext uri="{FF2B5EF4-FFF2-40B4-BE49-F238E27FC236}">
                <a16:creationId xmlns:a16="http://schemas.microsoft.com/office/drawing/2014/main" id="{8FB457C0-9A03-4EEB-A337-1C59239932C6}"/>
              </a:ext>
            </a:extLst>
          </p:cNvPr>
          <p:cNvSpPr>
            <a:spLocks noChangeArrowheads="1"/>
          </p:cNvSpPr>
          <p:nvPr/>
        </p:nvSpPr>
        <p:spPr bwMode="auto">
          <a:xfrm>
            <a:off x="6149771" y="5257800"/>
            <a:ext cx="1538792" cy="1471804"/>
          </a:xfrm>
          <a:prstGeom prst="roundRect">
            <a:avLst>
              <a:gd name="adj" fmla="val 16667"/>
            </a:avLst>
          </a:prstGeom>
          <a:solidFill>
            <a:srgbClr val="0099FF"/>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AU" sz="1400" dirty="0">
                <a:cs typeface="Arial" panose="020B0604020202020204" pitchFamily="34" charset="0"/>
              </a:rPr>
              <a:t>  </a:t>
            </a:r>
            <a:r>
              <a:rPr lang="en-AU" sz="2000" b="1" dirty="0">
                <a:latin typeface="+mj-lt"/>
                <a:cs typeface="Arial" panose="020B0604020202020204" pitchFamily="34" charset="0"/>
              </a:rPr>
              <a:t>Auditory</a:t>
            </a:r>
            <a:r>
              <a:rPr lang="en-AU" sz="1400" b="1" dirty="0">
                <a:cs typeface="Arial" panose="020B0604020202020204" pitchFamily="34" charset="0"/>
              </a:rPr>
              <a:t> </a:t>
            </a:r>
          </a:p>
          <a:p>
            <a:pPr algn="ctr">
              <a:defRPr/>
            </a:pPr>
            <a:r>
              <a:rPr lang="en-AU" sz="2000" b="1" dirty="0">
                <a:latin typeface="+mj-lt"/>
                <a:cs typeface="Arial" panose="020B0604020202020204" pitchFamily="34" charset="0"/>
              </a:rPr>
              <a:t>working </a:t>
            </a:r>
          </a:p>
          <a:p>
            <a:pPr algn="ctr">
              <a:defRPr/>
            </a:pPr>
            <a:r>
              <a:rPr lang="en-AU" sz="2000" b="1" dirty="0">
                <a:latin typeface="+mj-lt"/>
                <a:cs typeface="Arial" panose="020B0604020202020204" pitchFamily="34" charset="0"/>
              </a:rPr>
              <a:t>Memory</a:t>
            </a:r>
            <a:endParaRPr lang="en-US" sz="2000" b="1" dirty="0">
              <a:latin typeface="+mj-lt"/>
              <a:cs typeface="Arial" panose="020B0604020202020204" pitchFamily="34" charset="0"/>
            </a:endParaRPr>
          </a:p>
        </p:txBody>
      </p:sp>
      <p:sp>
        <p:nvSpPr>
          <p:cNvPr id="38924" name="_s3084">
            <a:extLst>
              <a:ext uri="{FF2B5EF4-FFF2-40B4-BE49-F238E27FC236}">
                <a16:creationId xmlns:a16="http://schemas.microsoft.com/office/drawing/2014/main" id="{478B48BA-3673-4A56-9F80-6D292A4BE367}"/>
              </a:ext>
            </a:extLst>
          </p:cNvPr>
          <p:cNvSpPr>
            <a:spLocks noChangeArrowheads="1"/>
          </p:cNvSpPr>
          <p:nvPr/>
        </p:nvSpPr>
        <p:spPr bwMode="auto">
          <a:xfrm>
            <a:off x="7968128" y="5308064"/>
            <a:ext cx="1556873" cy="1421540"/>
          </a:xfrm>
          <a:prstGeom prst="roundRect">
            <a:avLst>
              <a:gd name="adj" fmla="val 16667"/>
            </a:avLst>
          </a:prstGeom>
          <a:solidFill>
            <a:srgbClr val="00FF0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latin typeface="+mj-lt"/>
                <a:cs typeface="Arial" panose="020B0604020202020204" pitchFamily="34" charset="0"/>
              </a:rPr>
              <a:t>O</a:t>
            </a:r>
            <a:r>
              <a:rPr lang="en-US" sz="2000" b="1" dirty="0" smtClean="0">
                <a:latin typeface="+mj-lt"/>
                <a:cs typeface="Arial" panose="020B0604020202020204" pitchFamily="34" charset="0"/>
              </a:rPr>
              <a:t>rthographic</a:t>
            </a:r>
            <a:endParaRPr lang="en-US" sz="2000" b="1" dirty="0">
              <a:latin typeface="+mj-lt"/>
              <a:cs typeface="Arial" panose="020B0604020202020204" pitchFamily="34" charset="0"/>
            </a:endParaRPr>
          </a:p>
          <a:p>
            <a:pPr algn="ctr">
              <a:defRPr/>
            </a:pPr>
            <a:r>
              <a:rPr lang="en-US" sz="2000" b="1" dirty="0">
                <a:latin typeface="+mj-lt"/>
                <a:cs typeface="Arial" panose="020B0604020202020204" pitchFamily="34" charset="0"/>
              </a:rPr>
              <a:t>processing</a:t>
            </a:r>
          </a:p>
        </p:txBody>
      </p:sp>
      <p:sp>
        <p:nvSpPr>
          <p:cNvPr id="19471" name="Line Callout 2 2"/>
          <p:cNvSpPr>
            <a:spLocks/>
          </p:cNvSpPr>
          <p:nvPr/>
        </p:nvSpPr>
        <p:spPr bwMode="auto">
          <a:xfrm>
            <a:off x="9048750" y="3984626"/>
            <a:ext cx="914400" cy="460375"/>
          </a:xfrm>
          <a:prstGeom prst="borderCallout2">
            <a:avLst>
              <a:gd name="adj1" fmla="val 18750"/>
              <a:gd name="adj2" fmla="val -8333"/>
              <a:gd name="adj3" fmla="val 18750"/>
              <a:gd name="adj4" fmla="val -16667"/>
              <a:gd name="adj5" fmla="val 89338"/>
              <a:gd name="adj6" fmla="val -94944"/>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buFontTx/>
              <a:buNone/>
            </a:pPr>
            <a:endParaRPr lang="en-AU" altLang="en-US" sz="2400">
              <a:solidFill>
                <a:srgbClr val="663300"/>
              </a:solidFill>
            </a:endParaRPr>
          </a:p>
        </p:txBody>
      </p:sp>
      <p:sp>
        <p:nvSpPr>
          <p:cNvPr id="4" name="Line Callout 2 3">
            <a:extLst>
              <a:ext uri="{FF2B5EF4-FFF2-40B4-BE49-F238E27FC236}">
                <a16:creationId xmlns:a16="http://schemas.microsoft.com/office/drawing/2014/main" id="{D3864302-EBDC-46C6-AD12-26FB853930DD}"/>
              </a:ext>
            </a:extLst>
          </p:cNvPr>
          <p:cNvSpPr/>
          <p:nvPr/>
        </p:nvSpPr>
        <p:spPr bwMode="auto">
          <a:xfrm rot="192786" flipH="1">
            <a:off x="4590457" y="503371"/>
            <a:ext cx="5296534" cy="2866112"/>
          </a:xfrm>
          <a:prstGeom prst="borderCallout2">
            <a:avLst>
              <a:gd name="adj1" fmla="val 20402"/>
              <a:gd name="adj2" fmla="val -2117"/>
              <a:gd name="adj3" fmla="val 137399"/>
              <a:gd name="adj4" fmla="val -3287"/>
              <a:gd name="adj5" fmla="val 136491"/>
              <a:gd name="adj6" fmla="val -2462"/>
            </a:avLst>
          </a:prstGeom>
          <a:solidFill>
            <a:srgbClr val="66FF33"/>
          </a:solidFill>
          <a:ln w="3175" cap="flat" cmpd="sng" algn="ctr">
            <a:solidFill>
              <a:schemeClr val="tx1"/>
            </a:solidFill>
            <a:prstDash val="solid"/>
            <a:round/>
            <a:headEnd type="none" w="med" len="med"/>
            <a:tailEnd type="none" w="med" len="med"/>
          </a:ln>
          <a:effectLst>
            <a:innerShdw blurRad="63500" dist="50800" dir="13500000">
              <a:prstClr val="black">
                <a:alpha val="50000"/>
              </a:prstClr>
            </a:innerShdw>
          </a:effectLst>
          <a:scene3d>
            <a:camera prst="perspectiveHeroicExtremeLeftFacing"/>
            <a:lightRig rig="threePt" dir="t"/>
          </a:scene3d>
        </p:spPr>
        <p:txBody>
          <a:bodyPr wrap="square">
            <a:spAutoFit/>
          </a:bodyPr>
          <a:lstStyle/>
          <a:p>
            <a:pPr>
              <a:defRPr/>
            </a:pPr>
            <a:r>
              <a:rPr lang="en-AU" dirty="0">
                <a:latin typeface="+mj-lt"/>
                <a:cs typeface="Arial" panose="020B0604020202020204" pitchFamily="34" charset="0"/>
              </a:rPr>
              <a:t>The capacity to rapidly and accurately form images of the individual letters and spelling patterns of our language in memory. This includes letter  form and orientation, common letter combinations and syllable types.</a:t>
            </a:r>
          </a:p>
          <a:p>
            <a:pPr>
              <a:defRPr/>
            </a:pPr>
            <a:endParaRPr lang="en-AU" dirty="0">
              <a:latin typeface="+mj-lt"/>
              <a:cs typeface="Arial" panose="020B0604020202020204" pitchFamily="34" charset="0"/>
            </a:endParaRPr>
          </a:p>
          <a:p>
            <a:pPr>
              <a:defRPr/>
            </a:pPr>
            <a:r>
              <a:rPr lang="en-AU" dirty="0">
                <a:latin typeface="+mj-lt"/>
                <a:cs typeface="Arial" panose="020B0604020202020204" pitchFamily="34" charset="0"/>
              </a:rPr>
              <a:t>Does a word</a:t>
            </a:r>
          </a:p>
          <a:p>
            <a:pPr>
              <a:defRPr/>
            </a:pPr>
            <a:r>
              <a:rPr lang="en-AU" dirty="0">
                <a:latin typeface="+mj-lt"/>
                <a:cs typeface="Arial" panose="020B0604020202020204" pitchFamily="34" charset="0"/>
              </a:rPr>
              <a:t> look right …</a:t>
            </a:r>
            <a:r>
              <a:rPr lang="en-AU" b="1" dirty="0">
                <a:solidFill>
                  <a:srgbClr val="FF0000"/>
                </a:solidFill>
                <a:latin typeface="+mj-lt"/>
                <a:cs typeface="Arial" panose="020B0604020202020204" pitchFamily="34" charset="0"/>
              </a:rPr>
              <a:t>smoke</a:t>
            </a:r>
            <a:r>
              <a:rPr lang="en-AU" dirty="0">
                <a:solidFill>
                  <a:srgbClr val="FF0000"/>
                </a:solidFill>
                <a:latin typeface="+mj-lt"/>
                <a:cs typeface="Arial" panose="020B0604020202020204" pitchFamily="34" charset="0"/>
              </a:rPr>
              <a:t> </a:t>
            </a:r>
            <a:r>
              <a:rPr lang="en-AU" dirty="0">
                <a:latin typeface="+mj-lt"/>
                <a:cs typeface="Arial" panose="020B0604020202020204" pitchFamily="34" charset="0"/>
              </a:rPr>
              <a:t>and </a:t>
            </a:r>
            <a:r>
              <a:rPr lang="en-AU" b="1" dirty="0" err="1">
                <a:solidFill>
                  <a:srgbClr val="FF0000"/>
                </a:solidFill>
                <a:latin typeface="+mj-lt"/>
                <a:cs typeface="Arial" panose="020B0604020202020204" pitchFamily="34" charset="0"/>
              </a:rPr>
              <a:t>smoak</a:t>
            </a:r>
            <a:r>
              <a:rPr lang="en-AU" dirty="0">
                <a:latin typeface="+mj-lt"/>
                <a:cs typeface="Arial" panose="020B0604020202020204" pitchFamily="34" charset="0"/>
              </a:rPr>
              <a:t>?</a:t>
            </a:r>
          </a:p>
          <a:p>
            <a:pPr>
              <a:defRPr/>
            </a:pPr>
            <a:r>
              <a:rPr lang="en-AU" dirty="0">
                <a:latin typeface="+mj-lt"/>
                <a:cs typeface="Arial" panose="020B0604020202020204" pitchFamily="34" charset="0"/>
              </a:rPr>
              <a:t>Only a stable orthographic image of the word smoke will help as both are phonologically right</a:t>
            </a:r>
          </a:p>
        </p:txBody>
      </p:sp>
      <p:sp>
        <p:nvSpPr>
          <p:cNvPr id="21" name="Line Callout 2 20">
            <a:extLst>
              <a:ext uri="{FF2B5EF4-FFF2-40B4-BE49-F238E27FC236}">
                <a16:creationId xmlns:a16="http://schemas.microsoft.com/office/drawing/2014/main" id="{93FB592A-C21D-4EA5-B97C-61083682AAA4}"/>
              </a:ext>
            </a:extLst>
          </p:cNvPr>
          <p:cNvSpPr/>
          <p:nvPr/>
        </p:nvSpPr>
        <p:spPr bwMode="auto">
          <a:xfrm flipH="1">
            <a:off x="4770648" y="3854834"/>
            <a:ext cx="4277680" cy="1323439"/>
          </a:xfrm>
          <a:prstGeom prst="borderCallout2">
            <a:avLst>
              <a:gd name="adj1" fmla="val 101799"/>
              <a:gd name="adj2" fmla="val 45902"/>
              <a:gd name="adj3" fmla="val 108677"/>
              <a:gd name="adj4" fmla="val 49070"/>
              <a:gd name="adj5" fmla="val 121286"/>
              <a:gd name="adj6" fmla="val 57096"/>
            </a:avLst>
          </a:prstGeom>
          <a:solidFill>
            <a:srgbClr val="0099FF"/>
          </a:solidFill>
          <a:ln w="3175" cap="flat" cmpd="sng" algn="ctr">
            <a:solidFill>
              <a:schemeClr val="tx1"/>
            </a:solidFill>
            <a:prstDash val="solid"/>
            <a:round/>
            <a:headEnd type="none" w="med" len="med"/>
            <a:tailEnd type="none" w="med" len="med"/>
          </a:ln>
          <a:effectLst>
            <a:innerShdw blurRad="63500" dist="50800" dir="13500000">
              <a:prstClr val="black">
                <a:alpha val="50000"/>
              </a:prstClr>
            </a:innerShdw>
          </a:effectLst>
          <a:scene3d>
            <a:camera prst="perspectiveHeroicExtremeLeftFacing"/>
            <a:lightRig rig="threePt" dir="t"/>
          </a:scene3d>
        </p:spPr>
        <p:txBody>
          <a:bodyPr>
            <a:spAutoFit/>
          </a:bodyPr>
          <a:lstStyle/>
          <a:p>
            <a:pPr>
              <a:defRPr/>
            </a:pPr>
            <a:r>
              <a:rPr lang="en-AU" sz="2000" dirty="0">
                <a:solidFill>
                  <a:schemeClr val="bg1"/>
                </a:solidFill>
                <a:cs typeface="Arial" panose="020B0604020202020204" pitchFamily="34" charset="0"/>
              </a:rPr>
              <a:t>The remembering of instructions or bits of information (including phonemes) given in the auditory mode (the sound recorder in your head)</a:t>
            </a:r>
          </a:p>
        </p:txBody>
      </p:sp>
      <p:sp>
        <p:nvSpPr>
          <p:cNvPr id="22" name="Line Callout 2 21">
            <a:extLst>
              <a:ext uri="{FF2B5EF4-FFF2-40B4-BE49-F238E27FC236}">
                <a16:creationId xmlns:a16="http://schemas.microsoft.com/office/drawing/2014/main" id="{2E3652DF-835B-43F8-9176-3B5B2608EAC1}"/>
              </a:ext>
            </a:extLst>
          </p:cNvPr>
          <p:cNvSpPr/>
          <p:nvPr/>
        </p:nvSpPr>
        <p:spPr bwMode="auto">
          <a:xfrm rot="21265816">
            <a:off x="1578350" y="1266657"/>
            <a:ext cx="4182686" cy="1323439"/>
          </a:xfrm>
          <a:prstGeom prst="borderCallout2">
            <a:avLst>
              <a:gd name="adj1" fmla="val 14706"/>
              <a:gd name="adj2" fmla="val -2320"/>
              <a:gd name="adj3" fmla="val 30333"/>
              <a:gd name="adj4" fmla="val -13010"/>
              <a:gd name="adj5" fmla="val 305086"/>
              <a:gd name="adj6" fmla="val 24722"/>
            </a:avLst>
          </a:prstGeom>
          <a:solidFill>
            <a:srgbClr val="FF5050"/>
          </a:solidFill>
          <a:ln w="3175" cap="flat" cmpd="sng" algn="ctr">
            <a:solidFill>
              <a:schemeClr val="tx1"/>
            </a:solidFill>
            <a:prstDash val="solid"/>
            <a:round/>
            <a:headEnd type="none" w="med" len="med"/>
            <a:tailEnd type="none" w="med" len="med"/>
          </a:ln>
          <a:effectLst>
            <a:innerShdw blurRad="63500" dist="50800" dir="13500000">
              <a:prstClr val="black">
                <a:alpha val="50000"/>
              </a:prstClr>
            </a:innerShdw>
          </a:effectLst>
          <a:scene3d>
            <a:camera prst="perspectiveContrastingRightFacing"/>
            <a:lightRig rig="threePt" dir="t"/>
          </a:scene3d>
        </p:spPr>
        <p:txBody>
          <a:bodyPr>
            <a:spAutoFit/>
          </a:bodyPr>
          <a:lstStyle/>
          <a:p>
            <a:pPr>
              <a:defRPr/>
            </a:pPr>
            <a:r>
              <a:rPr lang="en-AU" sz="2000" dirty="0">
                <a:solidFill>
                  <a:srgbClr val="FFFF00"/>
                </a:solidFill>
                <a:latin typeface="+mj-lt"/>
                <a:cs typeface="Arial" panose="020B0604020202020204" pitchFamily="34" charset="0"/>
              </a:rPr>
              <a:t>Ability to break words down into sounds, to hear the sounds and syllables, be able to discriminate these sounds, and to manipulate them</a:t>
            </a:r>
          </a:p>
        </p:txBody>
      </p:sp>
      <p:sp>
        <p:nvSpPr>
          <p:cNvPr id="23" name="Line Callout 2 22">
            <a:extLst>
              <a:ext uri="{FF2B5EF4-FFF2-40B4-BE49-F238E27FC236}">
                <a16:creationId xmlns:a16="http://schemas.microsoft.com/office/drawing/2014/main" id="{C9D54D96-7265-4874-807E-215E6833831B}"/>
              </a:ext>
            </a:extLst>
          </p:cNvPr>
          <p:cNvSpPr/>
          <p:nvPr/>
        </p:nvSpPr>
        <p:spPr bwMode="auto">
          <a:xfrm>
            <a:off x="1831827" y="3193115"/>
            <a:ext cx="3983560" cy="1323439"/>
          </a:xfrm>
          <a:prstGeom prst="borderCallout2">
            <a:avLst>
              <a:gd name="adj1" fmla="val 102390"/>
              <a:gd name="adj2" fmla="val 59550"/>
              <a:gd name="adj3" fmla="val 134485"/>
              <a:gd name="adj4" fmla="val 51124"/>
              <a:gd name="adj5" fmla="val 178047"/>
              <a:gd name="adj6" fmla="val 62741"/>
            </a:avLst>
          </a:prstGeom>
          <a:solidFill>
            <a:srgbClr val="FFFF00"/>
          </a:solidFill>
          <a:ln w="3175" cap="flat" cmpd="sng" algn="ctr">
            <a:solidFill>
              <a:schemeClr val="tx1"/>
            </a:solidFill>
            <a:prstDash val="solid"/>
            <a:round/>
            <a:headEnd type="none" w="med" len="med"/>
            <a:tailEnd type="none" w="med" len="med"/>
          </a:ln>
          <a:effectLst>
            <a:innerShdw blurRad="63500" dist="50800" dir="13500000">
              <a:prstClr val="black">
                <a:alpha val="50000"/>
              </a:prstClr>
            </a:innerShdw>
          </a:effectLst>
          <a:scene3d>
            <a:camera prst="perspectiveContrastingRightFacing"/>
            <a:lightRig rig="threePt" dir="t"/>
          </a:scene3d>
        </p:spPr>
        <p:txBody>
          <a:bodyPr>
            <a:spAutoFit/>
          </a:bodyPr>
          <a:lstStyle/>
          <a:p>
            <a:pPr>
              <a:defRPr/>
            </a:pPr>
            <a:r>
              <a:rPr lang="en-AU" sz="2000" dirty="0">
                <a:latin typeface="+mj-lt"/>
                <a:cs typeface="Arial" panose="020B0604020202020204" pitchFamily="34" charset="0"/>
              </a:rPr>
              <a:t>How fast objects, pictures, colours, letters or numbers can be recalled aloud - RAN time is a strong predictor about reading ability</a:t>
            </a:r>
          </a:p>
        </p:txBody>
      </p:sp>
    </p:spTree>
    <p:extLst>
      <p:ext uri="{BB962C8B-B14F-4D97-AF65-F5344CB8AC3E}">
        <p14:creationId xmlns:p14="http://schemas.microsoft.com/office/powerpoint/2010/main" val="158416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2000"/>
                                        <p:tgtEl>
                                          <p:spTgt spid="38914"/>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3000"/>
                                        <p:tgtEl>
                                          <p:spTgt spid="22"/>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3000"/>
                                        <p:tgtEl>
                                          <p:spTgt spid="23"/>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3000"/>
                                        <p:tgtEl>
                                          <p:spTgt spid="21"/>
                                        </p:tgtEl>
                                      </p:cBhvr>
                                    </p:animEffect>
                                  </p:childTnLst>
                                </p:cTn>
                              </p:par>
                            </p:childTnLst>
                          </p:cTn>
                        </p:par>
                      </p:childTnLst>
                    </p:cTn>
                  </p:par>
                  <p:par>
                    <p:cTn id="23" fill="hold">
                      <p:stCondLst>
                        <p:cond delay="indefinite"/>
                      </p:stCondLst>
                      <p:childTnLst>
                        <p:par>
                          <p:cTn id="24" fill="hold" nodeType="after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Scotsman, a photo from Highland, Scotland | Trek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952500"/>
            <a:ext cx="12192000" cy="8077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08277" y="0"/>
            <a:ext cx="5410200" cy="1325563"/>
          </a:xfrm>
        </p:spPr>
        <p:txBody>
          <a:bodyPr/>
          <a:lstStyle/>
          <a:p>
            <a:r>
              <a:rPr lang="en-AU" b="1" dirty="0" smtClean="0">
                <a:solidFill>
                  <a:schemeClr val="bg1"/>
                </a:solidFill>
              </a:rPr>
              <a:t>Time for ‘wee’ break</a:t>
            </a:r>
            <a:endParaRPr lang="en-AU" b="1" dirty="0">
              <a:solidFill>
                <a:schemeClr val="bg1"/>
              </a:solidFill>
            </a:endParaRPr>
          </a:p>
        </p:txBody>
      </p:sp>
      <p:sp>
        <p:nvSpPr>
          <p:cNvPr id="5" name="Title 1"/>
          <p:cNvSpPr txBox="1">
            <a:spLocks/>
          </p:cNvSpPr>
          <p:nvPr/>
        </p:nvSpPr>
        <p:spPr>
          <a:xfrm>
            <a:off x="1790700" y="5341937"/>
            <a:ext cx="5410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smtClean="0">
                <a:solidFill>
                  <a:schemeClr val="bg1"/>
                </a:solidFill>
              </a:rPr>
              <a:t>back in 10 sharp</a:t>
            </a:r>
            <a:endParaRPr lang="en-AU" b="1" dirty="0">
              <a:solidFill>
                <a:schemeClr val="bg1"/>
              </a:solidFill>
            </a:endParaRPr>
          </a:p>
        </p:txBody>
      </p:sp>
      <p:sp>
        <p:nvSpPr>
          <p:cNvPr id="4" name="Rectangle 3"/>
          <p:cNvSpPr/>
          <p:nvPr/>
        </p:nvSpPr>
        <p:spPr>
          <a:xfrm>
            <a:off x="10537377" y="-730250"/>
            <a:ext cx="1447800" cy="368300"/>
          </a:xfrm>
          <a:prstGeom prst="rect">
            <a:avLst/>
          </a:prstGeom>
        </p:spPr>
        <p:txBody>
          <a:bodyPr wrap="none">
            <a:spAutoFit/>
          </a:bodyPr>
          <a:lstStyle/>
          <a:p>
            <a:r>
              <a:rPr lang="en-AU" dirty="0">
                <a:solidFill>
                  <a:schemeClr val="bg1"/>
                </a:solidFill>
                <a:latin typeface="Calibri" panose="020F0502020204030204" pitchFamily="34" charset="0"/>
              </a:rPr>
              <a:t>10:59:12 AM</a:t>
            </a:r>
            <a:r>
              <a:rPr lang="en-AU" dirty="0">
                <a:solidFill>
                  <a:schemeClr val="bg1"/>
                </a:solidFill>
              </a:rPr>
              <a:t> </a:t>
            </a:r>
          </a:p>
        </p:txBody>
      </p:sp>
    </p:spTree>
    <p:extLst>
      <p:ext uri="{BB962C8B-B14F-4D97-AF65-F5344CB8AC3E}">
        <p14:creationId xmlns:p14="http://schemas.microsoft.com/office/powerpoint/2010/main" val="6976607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301" y="661172"/>
            <a:ext cx="3601456" cy="1384995"/>
          </a:xfrm>
          <a:prstGeom prst="rect">
            <a:avLst/>
          </a:prstGeom>
          <a:solidFill>
            <a:srgbClr val="000000"/>
          </a:solidFill>
          <a:effectLst>
            <a:outerShdw blurRad="50800" dist="38100" dir="5400000" algn="t" rotWithShape="0">
              <a:prstClr val="black">
                <a:alpha val="40000"/>
              </a:prstClr>
            </a:outerShdw>
          </a:effectLst>
        </p:spPr>
        <p:txBody>
          <a:bodyPr wrap="square" rtlCol="0">
            <a:spAutoFit/>
          </a:bodyPr>
          <a:lstStyle/>
          <a:p>
            <a:pPr algn="ctr"/>
            <a:r>
              <a:rPr lang="en-AU" sz="2400" b="1" dirty="0">
                <a:solidFill>
                  <a:schemeClr val="accent1">
                    <a:lumMod val="60000"/>
                    <a:lumOff val="40000"/>
                  </a:schemeClr>
                </a:solidFill>
              </a:rPr>
              <a:t>Wave 1</a:t>
            </a:r>
          </a:p>
          <a:p>
            <a:pPr algn="ctr"/>
            <a:r>
              <a:rPr lang="en-AU" sz="2000" dirty="0">
                <a:solidFill>
                  <a:schemeClr val="bg1"/>
                </a:solidFill>
              </a:rPr>
              <a:t>All </a:t>
            </a:r>
            <a:r>
              <a:rPr lang="en-AU" sz="2000" dirty="0" smtClean="0">
                <a:solidFill>
                  <a:schemeClr val="bg1"/>
                </a:solidFill>
              </a:rPr>
              <a:t>students</a:t>
            </a:r>
          </a:p>
          <a:p>
            <a:pPr algn="ctr"/>
            <a:r>
              <a:rPr lang="en-AU" sz="2000" dirty="0" smtClean="0">
                <a:solidFill>
                  <a:schemeClr val="bg1"/>
                </a:solidFill>
              </a:rPr>
              <a:t>all classrooms</a:t>
            </a:r>
            <a:endParaRPr lang="en-AU" sz="2000" dirty="0">
              <a:solidFill>
                <a:schemeClr val="bg1"/>
              </a:solidFill>
            </a:endParaRPr>
          </a:p>
          <a:p>
            <a:pPr algn="ctr"/>
            <a:endParaRPr lang="en-AU" sz="2000" dirty="0"/>
          </a:p>
        </p:txBody>
      </p:sp>
      <p:sp>
        <p:nvSpPr>
          <p:cNvPr id="11" name="TextBox 10"/>
          <p:cNvSpPr txBox="1"/>
          <p:nvPr/>
        </p:nvSpPr>
        <p:spPr>
          <a:xfrm>
            <a:off x="7295831" y="657792"/>
            <a:ext cx="3354389" cy="1384995"/>
          </a:xfrm>
          <a:prstGeom prst="rect">
            <a:avLst/>
          </a:prstGeom>
          <a:solidFill>
            <a:srgbClr val="000000"/>
          </a:solidFill>
          <a:effectLst>
            <a:outerShdw blurRad="50800" dist="38100" dir="5400000" algn="t" rotWithShape="0">
              <a:prstClr val="black">
                <a:alpha val="40000"/>
              </a:prstClr>
            </a:outerShdw>
          </a:effectLst>
        </p:spPr>
        <p:txBody>
          <a:bodyPr wrap="square" rtlCol="0">
            <a:spAutoFit/>
          </a:bodyPr>
          <a:lstStyle/>
          <a:p>
            <a:pPr algn="ctr"/>
            <a:r>
              <a:rPr lang="en-AU" sz="2400" b="1" dirty="0">
                <a:solidFill>
                  <a:schemeClr val="accent1">
                    <a:lumMod val="60000"/>
                    <a:lumOff val="40000"/>
                  </a:schemeClr>
                </a:solidFill>
              </a:rPr>
              <a:t>Wave 3 </a:t>
            </a:r>
          </a:p>
          <a:p>
            <a:pPr algn="ctr"/>
            <a:r>
              <a:rPr lang="en-AU" sz="2000" dirty="0">
                <a:solidFill>
                  <a:schemeClr val="bg1"/>
                </a:solidFill>
              </a:rPr>
              <a:t>Intensive Multisensory Intervention</a:t>
            </a:r>
          </a:p>
          <a:p>
            <a:pPr algn="ctr"/>
            <a:endParaRPr lang="en-AU" sz="2000" dirty="0"/>
          </a:p>
        </p:txBody>
      </p:sp>
      <p:sp>
        <p:nvSpPr>
          <p:cNvPr id="13" name="TextBox 12"/>
          <p:cNvSpPr txBox="1"/>
          <p:nvPr/>
        </p:nvSpPr>
        <p:spPr>
          <a:xfrm>
            <a:off x="7321235" y="2115473"/>
            <a:ext cx="1346199" cy="707886"/>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pPr algn="ctr"/>
            <a:r>
              <a:rPr lang="en-AU" sz="2000" b="1" dirty="0"/>
              <a:t>Alphabet work</a:t>
            </a:r>
            <a:endParaRPr lang="en-AU" sz="2000" dirty="0"/>
          </a:p>
        </p:txBody>
      </p:sp>
      <p:sp>
        <p:nvSpPr>
          <p:cNvPr id="14" name="TextBox 13"/>
          <p:cNvSpPr txBox="1"/>
          <p:nvPr/>
        </p:nvSpPr>
        <p:spPr>
          <a:xfrm>
            <a:off x="8660177" y="2136820"/>
            <a:ext cx="1930401" cy="707886"/>
          </a:xfrm>
          <a:prstGeom prst="rect">
            <a:avLst/>
          </a:prstGeom>
          <a:solidFill>
            <a:schemeClr val="bg1">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Phonological Awareness</a:t>
            </a:r>
            <a:endParaRPr lang="en-AU" sz="2000" dirty="0"/>
          </a:p>
        </p:txBody>
      </p:sp>
      <p:sp>
        <p:nvSpPr>
          <p:cNvPr id="16" name="TextBox 15"/>
          <p:cNvSpPr txBox="1"/>
          <p:nvPr/>
        </p:nvSpPr>
        <p:spPr>
          <a:xfrm>
            <a:off x="7803834" y="2981713"/>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Phonics Drills</a:t>
            </a:r>
            <a:endParaRPr lang="en-AU" sz="2000" dirty="0"/>
          </a:p>
          <a:p>
            <a:pPr algn="ctr"/>
            <a:r>
              <a:rPr lang="en-AU" dirty="0"/>
              <a:t>to structure</a:t>
            </a:r>
          </a:p>
        </p:txBody>
      </p:sp>
      <p:sp>
        <p:nvSpPr>
          <p:cNvPr id="23" name="TextBox 22"/>
          <p:cNvSpPr txBox="1"/>
          <p:nvPr/>
        </p:nvSpPr>
        <p:spPr>
          <a:xfrm>
            <a:off x="9770516" y="3810000"/>
            <a:ext cx="1875009" cy="923330"/>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b="1" dirty="0"/>
              <a:t>Grammar, spelling rules, morphology</a:t>
            </a:r>
          </a:p>
        </p:txBody>
      </p:sp>
      <p:sp>
        <p:nvSpPr>
          <p:cNvPr id="17" name="TextBox 16"/>
          <p:cNvSpPr txBox="1"/>
          <p:nvPr/>
        </p:nvSpPr>
        <p:spPr>
          <a:xfrm>
            <a:off x="7803834" y="3733800"/>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Concept Drill</a:t>
            </a:r>
            <a:endParaRPr lang="en-AU" sz="2000" dirty="0"/>
          </a:p>
          <a:p>
            <a:pPr algn="ctr"/>
            <a:r>
              <a:rPr lang="en-AU" dirty="0"/>
              <a:t>to structure</a:t>
            </a:r>
          </a:p>
        </p:txBody>
      </p:sp>
      <p:sp>
        <p:nvSpPr>
          <p:cNvPr id="26" name="TextBox 25"/>
          <p:cNvSpPr txBox="1"/>
          <p:nvPr/>
        </p:nvSpPr>
        <p:spPr>
          <a:xfrm>
            <a:off x="7803834" y="4481156"/>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err="1" smtClean="0"/>
              <a:t>Revison</a:t>
            </a:r>
            <a:r>
              <a:rPr lang="en-AU" sz="2000" b="1" dirty="0" smtClean="0"/>
              <a:t> </a:t>
            </a:r>
            <a:r>
              <a:rPr lang="en-AU" sz="2000" b="1" dirty="0"/>
              <a:t>task</a:t>
            </a:r>
            <a:endParaRPr lang="en-AU" sz="2000" dirty="0"/>
          </a:p>
          <a:p>
            <a:pPr algn="ctr"/>
            <a:r>
              <a:rPr lang="en-AU" dirty="0"/>
              <a:t>to structure</a:t>
            </a:r>
          </a:p>
        </p:txBody>
      </p:sp>
      <p:sp>
        <p:nvSpPr>
          <p:cNvPr id="27" name="TextBox 26"/>
          <p:cNvSpPr txBox="1"/>
          <p:nvPr/>
        </p:nvSpPr>
        <p:spPr>
          <a:xfrm>
            <a:off x="7803834" y="5228512"/>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New Teaching</a:t>
            </a:r>
            <a:endParaRPr lang="en-AU" sz="2000" dirty="0"/>
          </a:p>
          <a:p>
            <a:pPr algn="ctr"/>
            <a:r>
              <a:rPr lang="en-AU" dirty="0"/>
              <a:t>to structure</a:t>
            </a:r>
          </a:p>
        </p:txBody>
      </p:sp>
      <p:sp>
        <p:nvSpPr>
          <p:cNvPr id="28" name="TextBox 27"/>
          <p:cNvSpPr txBox="1"/>
          <p:nvPr/>
        </p:nvSpPr>
        <p:spPr>
          <a:xfrm>
            <a:off x="7803834" y="5975868"/>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Game</a:t>
            </a:r>
            <a:endParaRPr lang="en-AU" sz="2000" dirty="0"/>
          </a:p>
          <a:p>
            <a:pPr algn="ctr"/>
            <a:r>
              <a:rPr lang="en-AU" dirty="0"/>
              <a:t>to structure</a:t>
            </a:r>
          </a:p>
        </p:txBody>
      </p:sp>
      <p:sp>
        <p:nvSpPr>
          <p:cNvPr id="33" name="TextBox 32"/>
          <p:cNvSpPr txBox="1"/>
          <p:nvPr/>
        </p:nvSpPr>
        <p:spPr>
          <a:xfrm>
            <a:off x="1743395" y="2115473"/>
            <a:ext cx="1346199" cy="707886"/>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pPr algn="ctr"/>
            <a:r>
              <a:rPr lang="en-AU" sz="2000" b="1" dirty="0"/>
              <a:t>Alphabet work</a:t>
            </a:r>
            <a:endParaRPr lang="en-AU" sz="2000" dirty="0"/>
          </a:p>
        </p:txBody>
      </p:sp>
      <p:sp>
        <p:nvSpPr>
          <p:cNvPr id="34" name="TextBox 33"/>
          <p:cNvSpPr txBox="1"/>
          <p:nvPr/>
        </p:nvSpPr>
        <p:spPr>
          <a:xfrm>
            <a:off x="3072357" y="2136820"/>
            <a:ext cx="1930401" cy="707886"/>
          </a:xfrm>
          <a:prstGeom prst="rect">
            <a:avLst/>
          </a:prstGeom>
          <a:solidFill>
            <a:schemeClr val="bg1">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Phonological Awareness</a:t>
            </a:r>
            <a:endParaRPr lang="en-AU" sz="2000" dirty="0"/>
          </a:p>
        </p:txBody>
      </p:sp>
      <p:sp>
        <p:nvSpPr>
          <p:cNvPr id="35" name="TextBox 34"/>
          <p:cNvSpPr txBox="1"/>
          <p:nvPr/>
        </p:nvSpPr>
        <p:spPr>
          <a:xfrm>
            <a:off x="1870393" y="2981713"/>
            <a:ext cx="2263322"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Phonics review</a:t>
            </a:r>
            <a:endParaRPr lang="en-AU" sz="2000" dirty="0"/>
          </a:p>
          <a:p>
            <a:pPr algn="ctr"/>
            <a:r>
              <a:rPr lang="en-AU" dirty="0"/>
              <a:t>to structure</a:t>
            </a:r>
          </a:p>
        </p:txBody>
      </p:sp>
      <p:sp>
        <p:nvSpPr>
          <p:cNvPr id="36" name="TextBox 35"/>
          <p:cNvSpPr txBox="1"/>
          <p:nvPr/>
        </p:nvSpPr>
        <p:spPr>
          <a:xfrm>
            <a:off x="4105430" y="4041993"/>
            <a:ext cx="1741487" cy="923330"/>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dirty="0"/>
              <a:t>Grammar, spelling rules, morphology</a:t>
            </a:r>
          </a:p>
        </p:txBody>
      </p:sp>
      <p:sp>
        <p:nvSpPr>
          <p:cNvPr id="37" name="TextBox 36"/>
          <p:cNvSpPr txBox="1"/>
          <p:nvPr/>
        </p:nvSpPr>
        <p:spPr>
          <a:xfrm>
            <a:off x="1870393" y="3733800"/>
            <a:ext cx="2263322"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Concepts review</a:t>
            </a:r>
            <a:endParaRPr lang="en-AU" sz="2000" dirty="0"/>
          </a:p>
          <a:p>
            <a:pPr algn="ctr"/>
            <a:r>
              <a:rPr lang="en-AU" dirty="0"/>
              <a:t>to structure</a:t>
            </a:r>
          </a:p>
        </p:txBody>
      </p:sp>
      <p:sp>
        <p:nvSpPr>
          <p:cNvPr id="38" name="TextBox 37"/>
          <p:cNvSpPr txBox="1"/>
          <p:nvPr/>
        </p:nvSpPr>
        <p:spPr>
          <a:xfrm>
            <a:off x="1870393" y="4481156"/>
            <a:ext cx="2263322"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Revision</a:t>
            </a:r>
            <a:endParaRPr lang="en-AU" sz="2000" dirty="0"/>
          </a:p>
          <a:p>
            <a:pPr algn="ctr"/>
            <a:r>
              <a:rPr lang="en-AU" dirty="0"/>
              <a:t>to </a:t>
            </a:r>
            <a:r>
              <a:rPr lang="en-AU" dirty="0" err="1" smtClean="0"/>
              <a:t>struture</a:t>
            </a:r>
            <a:endParaRPr lang="en-AU" dirty="0"/>
          </a:p>
        </p:txBody>
      </p:sp>
      <p:sp>
        <p:nvSpPr>
          <p:cNvPr id="39" name="TextBox 38"/>
          <p:cNvSpPr txBox="1"/>
          <p:nvPr/>
        </p:nvSpPr>
        <p:spPr>
          <a:xfrm>
            <a:off x="1870394" y="5228512"/>
            <a:ext cx="226332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smtClean="0"/>
              <a:t>New Teaching</a:t>
            </a:r>
            <a:endParaRPr lang="en-AU" sz="2000" dirty="0"/>
          </a:p>
          <a:p>
            <a:pPr algn="ctr"/>
            <a:r>
              <a:rPr lang="en-AU" dirty="0"/>
              <a:t>to structure</a:t>
            </a:r>
          </a:p>
        </p:txBody>
      </p:sp>
      <p:sp>
        <p:nvSpPr>
          <p:cNvPr id="40" name="TextBox 39"/>
          <p:cNvSpPr txBox="1"/>
          <p:nvPr/>
        </p:nvSpPr>
        <p:spPr>
          <a:xfrm rot="16200000">
            <a:off x="-342810" y="3845168"/>
            <a:ext cx="3816806" cy="400110"/>
          </a:xfrm>
          <a:prstGeom prst="rect">
            <a:avLst/>
          </a:prstGeom>
          <a:solidFill>
            <a:srgbClr val="00B0F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Explicit Direct Instruction</a:t>
            </a:r>
            <a:endParaRPr lang="en-AU" dirty="0"/>
          </a:p>
        </p:txBody>
      </p:sp>
      <p:sp>
        <p:nvSpPr>
          <p:cNvPr id="41" name="TextBox 40"/>
          <p:cNvSpPr txBox="1"/>
          <p:nvPr/>
        </p:nvSpPr>
        <p:spPr>
          <a:xfrm rot="16200000">
            <a:off x="5351357" y="4382877"/>
            <a:ext cx="4289062" cy="400110"/>
          </a:xfrm>
          <a:prstGeom prst="rect">
            <a:avLst/>
          </a:prstGeom>
          <a:solidFill>
            <a:srgbClr val="00B0F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Fine grained, diagnostic teaching</a:t>
            </a:r>
            <a:endParaRPr lang="en-AU" dirty="0"/>
          </a:p>
        </p:txBody>
      </p:sp>
      <p:grpSp>
        <p:nvGrpSpPr>
          <p:cNvPr id="3" name="Group 2"/>
          <p:cNvGrpSpPr/>
          <p:nvPr/>
        </p:nvGrpSpPr>
        <p:grpSpPr>
          <a:xfrm>
            <a:off x="4105434" y="3048001"/>
            <a:ext cx="1906748" cy="801052"/>
            <a:chOff x="4532154" y="3048001"/>
            <a:chExt cx="1906748" cy="801052"/>
          </a:xfrm>
        </p:grpSpPr>
        <p:sp>
          <p:nvSpPr>
            <p:cNvPr id="30" name="TextBox 29"/>
            <p:cNvSpPr txBox="1"/>
            <p:nvPr/>
          </p:nvSpPr>
          <p:spPr>
            <a:xfrm>
              <a:off x="4532154" y="3048001"/>
              <a:ext cx="1906748" cy="801052"/>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dirty="0"/>
                <a:t>Grapheme</a:t>
              </a:r>
            </a:p>
            <a:p>
              <a:pPr algn="ctr"/>
              <a:r>
                <a:rPr lang="en-AU" dirty="0"/>
                <a:t>Phoneme</a:t>
              </a:r>
            </a:p>
          </p:txBody>
        </p:sp>
        <p:sp>
          <p:nvSpPr>
            <p:cNvPr id="47" name="Curved Right Arrow 46"/>
            <p:cNvSpPr/>
            <p:nvPr/>
          </p:nvSpPr>
          <p:spPr bwMode="auto">
            <a:xfrm>
              <a:off x="4671617" y="3181283"/>
              <a:ext cx="287321" cy="400693"/>
            </a:xfrm>
            <a:prstGeom prst="curv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sp>
          <p:nvSpPr>
            <p:cNvPr id="49" name="Curved Right Arrow 48"/>
            <p:cNvSpPr/>
            <p:nvPr/>
          </p:nvSpPr>
          <p:spPr bwMode="auto">
            <a:xfrm rot="10800000">
              <a:off x="6005866" y="3155883"/>
              <a:ext cx="287321" cy="400693"/>
            </a:xfrm>
            <a:prstGeom prst="curv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grpSp>
      <p:sp>
        <p:nvSpPr>
          <p:cNvPr id="48" name="TextBox 47"/>
          <p:cNvSpPr txBox="1"/>
          <p:nvPr/>
        </p:nvSpPr>
        <p:spPr>
          <a:xfrm rot="5400000">
            <a:off x="2912844" y="3944901"/>
            <a:ext cx="2323229" cy="369332"/>
          </a:xfrm>
          <a:prstGeom prst="rect">
            <a:avLst/>
          </a:prstGeom>
          <a:solidFill>
            <a:srgbClr val="FF00FF"/>
          </a:solidFill>
          <a:ln>
            <a:noFill/>
          </a:ln>
          <a:effectLst>
            <a:outerShdw blurRad="63500" sx="102000" sy="102000" algn="ctr" rotWithShape="0">
              <a:prstClr val="black">
                <a:alpha val="40000"/>
              </a:prstClr>
            </a:outerShdw>
          </a:effectLst>
        </p:spPr>
        <p:txBody>
          <a:bodyPr wrap="square" rtlCol="0">
            <a:spAutoFit/>
          </a:bodyPr>
          <a:lstStyle/>
          <a:p>
            <a:pPr algn="ctr"/>
            <a:r>
              <a:rPr lang="en-AU" b="1" dirty="0"/>
              <a:t>Activate prior learning</a:t>
            </a:r>
            <a:endParaRPr lang="en-AU" dirty="0"/>
          </a:p>
        </p:txBody>
      </p:sp>
      <p:grpSp>
        <p:nvGrpSpPr>
          <p:cNvPr id="50" name="Group 49"/>
          <p:cNvGrpSpPr/>
          <p:nvPr/>
        </p:nvGrpSpPr>
        <p:grpSpPr>
          <a:xfrm>
            <a:off x="9738777" y="2946525"/>
            <a:ext cx="1906748" cy="801052"/>
            <a:chOff x="4532154" y="3048001"/>
            <a:chExt cx="1906748" cy="801052"/>
          </a:xfrm>
        </p:grpSpPr>
        <p:sp>
          <p:nvSpPr>
            <p:cNvPr id="51" name="TextBox 50"/>
            <p:cNvSpPr txBox="1"/>
            <p:nvPr/>
          </p:nvSpPr>
          <p:spPr>
            <a:xfrm>
              <a:off x="4532154" y="3048001"/>
              <a:ext cx="1906748" cy="801052"/>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dirty="0"/>
                <a:t>Grapheme</a:t>
              </a:r>
            </a:p>
            <a:p>
              <a:pPr algn="ctr"/>
              <a:r>
                <a:rPr lang="en-AU" dirty="0"/>
                <a:t>Phoneme</a:t>
              </a:r>
            </a:p>
          </p:txBody>
        </p:sp>
        <p:sp>
          <p:nvSpPr>
            <p:cNvPr id="52" name="Curved Right Arrow 51"/>
            <p:cNvSpPr/>
            <p:nvPr/>
          </p:nvSpPr>
          <p:spPr bwMode="auto">
            <a:xfrm>
              <a:off x="4671617" y="3181283"/>
              <a:ext cx="287321" cy="400693"/>
            </a:xfrm>
            <a:prstGeom prst="curv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sp>
          <p:nvSpPr>
            <p:cNvPr id="53" name="Curved Right Arrow 52"/>
            <p:cNvSpPr/>
            <p:nvPr/>
          </p:nvSpPr>
          <p:spPr bwMode="auto">
            <a:xfrm rot="10800000">
              <a:off x="6005866" y="3155883"/>
              <a:ext cx="287321" cy="400693"/>
            </a:xfrm>
            <a:prstGeom prst="curv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grpSp>
      <p:sp>
        <p:nvSpPr>
          <p:cNvPr id="43" name="TextBox 42"/>
          <p:cNvSpPr txBox="1"/>
          <p:nvPr/>
        </p:nvSpPr>
        <p:spPr>
          <a:xfrm rot="5400000">
            <a:off x="8538839" y="3866417"/>
            <a:ext cx="2309470" cy="369332"/>
          </a:xfrm>
          <a:prstGeom prst="rect">
            <a:avLst/>
          </a:prstGeom>
          <a:solidFill>
            <a:srgbClr val="FF00FF"/>
          </a:solidFill>
          <a:ln>
            <a:noFill/>
          </a:ln>
          <a:effectLst>
            <a:outerShdw blurRad="63500" sx="102000" sy="102000" algn="ctr" rotWithShape="0">
              <a:prstClr val="black">
                <a:alpha val="40000"/>
              </a:prstClr>
            </a:outerShdw>
          </a:effectLst>
        </p:spPr>
        <p:txBody>
          <a:bodyPr wrap="square" rtlCol="0">
            <a:spAutoFit/>
          </a:bodyPr>
          <a:lstStyle/>
          <a:p>
            <a:pPr algn="ctr"/>
            <a:r>
              <a:rPr lang="en-AU" b="1" dirty="0"/>
              <a:t>Activate prior learning</a:t>
            </a:r>
            <a:endParaRPr lang="en-AU" dirty="0"/>
          </a:p>
        </p:txBody>
      </p:sp>
      <p:grpSp>
        <p:nvGrpSpPr>
          <p:cNvPr id="46" name="Group 45"/>
          <p:cNvGrpSpPr/>
          <p:nvPr/>
        </p:nvGrpSpPr>
        <p:grpSpPr>
          <a:xfrm>
            <a:off x="3671198" y="360156"/>
            <a:ext cx="2900175" cy="2734103"/>
            <a:chOff x="12620980" y="312501"/>
            <a:chExt cx="6350946" cy="5987273"/>
          </a:xfrm>
        </p:grpSpPr>
        <p:pic>
          <p:nvPicPr>
            <p:cNvPr id="42" name="Picture 2" descr="Image result for super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0980" y="312501"/>
              <a:ext cx="5370708" cy="598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p:cNvSpPr txBox="1"/>
            <p:nvPr/>
          </p:nvSpPr>
          <p:spPr>
            <a:xfrm>
              <a:off x="13223158" y="2228621"/>
              <a:ext cx="5748768" cy="1145773"/>
            </a:xfrm>
            <a:prstGeom prst="rect">
              <a:avLst/>
            </a:prstGeom>
            <a:noFill/>
          </p:spPr>
          <p:txBody>
            <a:bodyPr wrap="square" rtlCol="0">
              <a:spAutoFit/>
            </a:bodyPr>
            <a:lstStyle/>
            <a:p>
              <a:r>
                <a:rPr lang="en-AU" sz="2800" b="1" dirty="0" smtClean="0">
                  <a:solidFill>
                    <a:schemeClr val="bg1"/>
                  </a:solidFill>
                </a:rPr>
                <a:t>MSL</a:t>
              </a:r>
              <a:endParaRPr lang="en-AU" sz="2800" b="1" dirty="0">
                <a:solidFill>
                  <a:schemeClr val="bg1"/>
                </a:solidFill>
              </a:endParaRPr>
            </a:p>
          </p:txBody>
        </p:sp>
      </p:grpSp>
      <p:sp>
        <p:nvSpPr>
          <p:cNvPr id="44" name="TextBox 43"/>
          <p:cNvSpPr txBox="1"/>
          <p:nvPr/>
        </p:nvSpPr>
        <p:spPr>
          <a:xfrm>
            <a:off x="218726" y="5983490"/>
            <a:ext cx="6969215" cy="830997"/>
          </a:xfrm>
          <a:prstGeom prst="rect">
            <a:avLst/>
          </a:prstGeom>
          <a:solidFill>
            <a:schemeClr val="tx1"/>
          </a:solidFill>
        </p:spPr>
        <p:txBody>
          <a:bodyPr wrap="square" rtlCol="0">
            <a:spAutoFit/>
          </a:bodyPr>
          <a:lstStyle/>
          <a:p>
            <a:r>
              <a:rPr lang="en-AU" sz="4800" dirty="0" smtClean="0">
                <a:solidFill>
                  <a:schemeClr val="bg1"/>
                </a:solidFill>
              </a:rPr>
              <a:t>New Teaching to structure </a:t>
            </a:r>
            <a:endParaRPr lang="en-AU" sz="4800" dirty="0">
              <a:solidFill>
                <a:schemeClr val="bg1"/>
              </a:solidFill>
            </a:endParaRPr>
          </a:p>
        </p:txBody>
      </p:sp>
    </p:spTree>
    <p:extLst>
      <p:ext uri="{BB962C8B-B14F-4D97-AF65-F5344CB8AC3E}">
        <p14:creationId xmlns:p14="http://schemas.microsoft.com/office/powerpoint/2010/main" val="56870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4"/>
                                        </p:tgtEl>
                                      </p:cBhvr>
                                    </p:animEffect>
                                    <p:set>
                                      <p:cBhvr>
                                        <p:cTn id="10" dur="1" fill="hold">
                                          <p:stCondLst>
                                            <p:cond delay="499"/>
                                          </p:stCondLst>
                                        </p:cTn>
                                        <p:tgtEl>
                                          <p:spTgt spid="3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5"/>
                                        </p:tgtEl>
                                      </p:cBhvr>
                                    </p:animEffect>
                                    <p:set>
                                      <p:cBhvr>
                                        <p:cTn id="19" dur="1" fill="hold">
                                          <p:stCondLst>
                                            <p:cond delay="499"/>
                                          </p:stCondLst>
                                        </p:cTn>
                                        <p:tgtEl>
                                          <p:spTgt spid="35"/>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8"/>
                                        </p:tgtEl>
                                      </p:cBhvr>
                                    </p:animEffect>
                                    <p:set>
                                      <p:cBhvr>
                                        <p:cTn id="34" dur="1" fill="hold">
                                          <p:stCondLst>
                                            <p:cond delay="499"/>
                                          </p:stCondLst>
                                        </p:cTn>
                                        <p:tgtEl>
                                          <p:spTgt spid="38"/>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36"/>
                                        </p:tgtEl>
                                      </p:cBhvr>
                                    </p:animEffect>
                                    <p:set>
                                      <p:cBhvr>
                                        <p:cTn id="43" dur="1" fill="hold">
                                          <p:stCondLst>
                                            <p:cond delay="499"/>
                                          </p:stCondLst>
                                        </p:cTn>
                                        <p:tgtEl>
                                          <p:spTgt spid="3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50"/>
                                        </p:tgtEl>
                                      </p:cBhvr>
                                    </p:animEffect>
                                    <p:set>
                                      <p:cBhvr>
                                        <p:cTn id="46" dur="1" fill="hold">
                                          <p:stCondLst>
                                            <p:cond delay="499"/>
                                          </p:stCondLst>
                                        </p:cTn>
                                        <p:tgtEl>
                                          <p:spTgt spid="50"/>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23" grpId="0" animBg="1"/>
      <p:bldP spid="17" grpId="0" animBg="1"/>
      <p:bldP spid="26" grpId="0" animBg="1"/>
      <p:bldP spid="28" grpId="0" animBg="1"/>
      <p:bldP spid="33" grpId="0" animBg="1"/>
      <p:bldP spid="34" grpId="0" animBg="1"/>
      <p:bldP spid="35" grpId="0" animBg="1"/>
      <p:bldP spid="36" grpId="0" animBg="1"/>
      <p:bldP spid="37" grpId="0" animBg="1"/>
      <p:bldP spid="3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Video File: 5.New Teaching</a:t>
            </a:r>
            <a:endParaRPr lang="en-AU" dirty="0"/>
          </a:p>
        </p:txBody>
      </p:sp>
      <p:sp>
        <p:nvSpPr>
          <p:cNvPr id="3" name="Content Placeholder 2"/>
          <p:cNvSpPr>
            <a:spLocks noGrp="1"/>
          </p:cNvSpPr>
          <p:nvPr>
            <p:ph idx="1"/>
          </p:nvPr>
        </p:nvSpPr>
        <p:spPr/>
        <p:txBody>
          <a:bodyPr/>
          <a:lstStyle/>
          <a:p>
            <a:pPr marL="0" indent="0">
              <a:buNone/>
            </a:pPr>
            <a:r>
              <a:rPr lang="en-AU" dirty="0" smtClean="0"/>
              <a:t>10.53</a:t>
            </a:r>
            <a:endParaRPr lang="en-AU" dirty="0"/>
          </a:p>
        </p:txBody>
      </p:sp>
    </p:spTree>
    <p:extLst>
      <p:ext uri="{BB962C8B-B14F-4D97-AF65-F5344CB8AC3E}">
        <p14:creationId xmlns:p14="http://schemas.microsoft.com/office/powerpoint/2010/main" val="56637706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228601" y="1924050"/>
            <a:ext cx="11641346" cy="4549878"/>
          </a:xfrm>
          <a:solidFill>
            <a:schemeClr val="bg2">
              <a:lumMod val="10000"/>
            </a:schemeClr>
          </a:solidFill>
        </p:spPr>
        <p:txBody>
          <a:bodyPr>
            <a:normAutofit/>
          </a:bodyPr>
          <a:lstStyle/>
          <a:p>
            <a:pPr marL="0" indent="0">
              <a:lnSpc>
                <a:spcPct val="100000"/>
              </a:lnSpc>
              <a:buNone/>
            </a:pPr>
            <a:r>
              <a:rPr lang="en-AU" sz="2000" b="1" dirty="0" smtClean="0">
                <a:solidFill>
                  <a:srgbClr val="FFFF00"/>
                </a:solidFill>
              </a:rPr>
              <a:t>Kim’s </a:t>
            </a:r>
            <a:r>
              <a:rPr lang="en-AU" sz="2000" b="1" dirty="0">
                <a:solidFill>
                  <a:srgbClr val="FFFF00"/>
                </a:solidFill>
              </a:rPr>
              <a:t>Receptions </a:t>
            </a:r>
            <a:r>
              <a:rPr lang="en-AU" sz="2000" dirty="0">
                <a:solidFill>
                  <a:schemeClr val="bg1"/>
                </a:solidFill>
              </a:rPr>
              <a:t>– </a:t>
            </a:r>
            <a:r>
              <a:rPr lang="en-AU" sz="2000" dirty="0" smtClean="0">
                <a:solidFill>
                  <a:schemeClr val="bg1"/>
                </a:solidFill>
              </a:rPr>
              <a:t>teaching ‘</a:t>
            </a:r>
            <a:r>
              <a:rPr lang="en-AU" sz="2000" dirty="0" err="1" smtClean="0">
                <a:solidFill>
                  <a:schemeClr val="bg1"/>
                </a:solidFill>
              </a:rPr>
              <a:t>ch</a:t>
            </a:r>
            <a:r>
              <a:rPr lang="en-AU" sz="2000" dirty="0">
                <a:solidFill>
                  <a:schemeClr val="bg1"/>
                </a:solidFill>
              </a:rPr>
              <a:t>’ </a:t>
            </a:r>
            <a:r>
              <a:rPr lang="en-AU" sz="2000" dirty="0" smtClean="0">
                <a:solidFill>
                  <a:schemeClr val="bg1"/>
                </a:solidFill>
              </a:rPr>
              <a:t>though EDI “I do, we do, you do’ model with multisensory component</a:t>
            </a:r>
            <a:endParaRPr lang="en-AU" sz="2000" dirty="0">
              <a:solidFill>
                <a:schemeClr val="bg1"/>
              </a:solidFill>
            </a:endParaRPr>
          </a:p>
          <a:p>
            <a:pPr marL="0" indent="0">
              <a:lnSpc>
                <a:spcPct val="100000"/>
              </a:lnSpc>
              <a:buNone/>
            </a:pPr>
            <a:r>
              <a:rPr lang="en-AU" sz="2000" b="1" dirty="0" smtClean="0">
                <a:solidFill>
                  <a:srgbClr val="FFFF00"/>
                </a:solidFill>
              </a:rPr>
              <a:t>Rachael</a:t>
            </a:r>
            <a:r>
              <a:rPr lang="en-AU" sz="2000" dirty="0" smtClean="0">
                <a:solidFill>
                  <a:schemeClr val="bg1"/>
                </a:solidFill>
              </a:rPr>
              <a:t> – learning ‘</a:t>
            </a:r>
            <a:r>
              <a:rPr lang="en-AU" sz="2000" dirty="0" err="1" smtClean="0">
                <a:solidFill>
                  <a:schemeClr val="bg1"/>
                </a:solidFill>
              </a:rPr>
              <a:t>ck</a:t>
            </a:r>
            <a:r>
              <a:rPr lang="en-AU" sz="2000" dirty="0" smtClean="0">
                <a:solidFill>
                  <a:schemeClr val="bg1"/>
                </a:solidFill>
              </a:rPr>
              <a:t>’ and doing multisensory links </a:t>
            </a:r>
            <a:endParaRPr lang="en-AU" sz="1000" dirty="0">
              <a:solidFill>
                <a:schemeClr val="bg1"/>
              </a:solidFill>
            </a:endParaRPr>
          </a:p>
          <a:p>
            <a:pPr marL="0" indent="0">
              <a:lnSpc>
                <a:spcPct val="100000"/>
              </a:lnSpc>
              <a:buNone/>
            </a:pPr>
            <a:endParaRPr lang="en-AU" sz="800" b="1" dirty="0">
              <a:solidFill>
                <a:srgbClr val="FFFF00"/>
              </a:solidFill>
            </a:endParaRPr>
          </a:p>
          <a:p>
            <a:pPr marL="0" indent="0">
              <a:lnSpc>
                <a:spcPct val="100000"/>
              </a:lnSpc>
              <a:buNone/>
            </a:pPr>
            <a:r>
              <a:rPr lang="en-AU" sz="2000" b="1" dirty="0" smtClean="0">
                <a:solidFill>
                  <a:srgbClr val="FFFF00"/>
                </a:solidFill>
              </a:rPr>
              <a:t>Zack</a:t>
            </a:r>
            <a:r>
              <a:rPr lang="en-AU" sz="2000" b="1" dirty="0" smtClean="0">
                <a:solidFill>
                  <a:schemeClr val="bg1"/>
                </a:solidFill>
              </a:rPr>
              <a:t> </a:t>
            </a:r>
            <a:r>
              <a:rPr lang="en-AU" sz="2000" dirty="0" smtClean="0">
                <a:solidFill>
                  <a:schemeClr val="bg1"/>
                </a:solidFill>
              </a:rPr>
              <a:t>– Learning about the suffix ‘s’ and how it makes nouns plural and helps verbs work in sentences on The Word Cracker</a:t>
            </a:r>
            <a:endParaRPr lang="en-AU" sz="1000" b="1" dirty="0" smtClean="0">
              <a:solidFill>
                <a:schemeClr val="bg1"/>
              </a:solidFill>
            </a:endParaRPr>
          </a:p>
          <a:p>
            <a:pPr marL="0" indent="0">
              <a:lnSpc>
                <a:spcPct val="100000"/>
              </a:lnSpc>
              <a:buNone/>
            </a:pPr>
            <a:endParaRPr lang="en-AU" sz="800" b="1" dirty="0" smtClean="0">
              <a:solidFill>
                <a:srgbClr val="FFFF00"/>
              </a:solidFill>
            </a:endParaRPr>
          </a:p>
          <a:p>
            <a:pPr marL="0" indent="0">
              <a:lnSpc>
                <a:spcPct val="100000"/>
              </a:lnSpc>
              <a:buNone/>
            </a:pPr>
            <a:r>
              <a:rPr lang="en-AU" sz="2000" b="1" dirty="0" smtClean="0">
                <a:solidFill>
                  <a:srgbClr val="FFFF00"/>
                </a:solidFill>
              </a:rPr>
              <a:t>Jake</a:t>
            </a:r>
            <a:r>
              <a:rPr lang="en-AU" sz="2000" b="1" dirty="0" smtClean="0">
                <a:solidFill>
                  <a:schemeClr val="bg1"/>
                </a:solidFill>
              </a:rPr>
              <a:t> </a:t>
            </a:r>
            <a:r>
              <a:rPr lang="en-AU" sz="2000" dirty="0" smtClean="0">
                <a:solidFill>
                  <a:schemeClr val="bg1"/>
                </a:solidFill>
              </a:rPr>
              <a:t>– learning that ‘ore’ is a common spelling of the phoneme (or) on the ends of words through Directed Discovery Teaching </a:t>
            </a:r>
            <a:endParaRPr lang="en-AU" sz="2000" b="1" dirty="0" smtClean="0">
              <a:solidFill>
                <a:schemeClr val="bg1"/>
              </a:solidFill>
            </a:endParaRPr>
          </a:p>
          <a:p>
            <a:pPr marL="0" indent="0">
              <a:lnSpc>
                <a:spcPct val="100000"/>
              </a:lnSpc>
              <a:buNone/>
            </a:pPr>
            <a:r>
              <a:rPr lang="en-AU" sz="2000" b="1" dirty="0" smtClean="0">
                <a:solidFill>
                  <a:srgbClr val="FFFF00"/>
                </a:solidFill>
              </a:rPr>
              <a:t>Anthea’s 4/5s </a:t>
            </a:r>
            <a:r>
              <a:rPr lang="en-AU" sz="2000" b="1" dirty="0" smtClean="0">
                <a:solidFill>
                  <a:schemeClr val="bg1"/>
                </a:solidFill>
              </a:rPr>
              <a:t>– </a:t>
            </a:r>
            <a:r>
              <a:rPr lang="en-AU" sz="2000" dirty="0" smtClean="0">
                <a:solidFill>
                  <a:schemeClr val="bg1"/>
                </a:solidFill>
              </a:rPr>
              <a:t>decoding and encoding the different spellings for sound (or) with a focus on ‘au’ grapheme</a:t>
            </a:r>
          </a:p>
          <a:p>
            <a:pPr marL="0" indent="0">
              <a:lnSpc>
                <a:spcPct val="100000"/>
              </a:lnSpc>
              <a:buNone/>
            </a:pPr>
            <a:endParaRPr lang="en-AU" sz="800" dirty="0" smtClean="0">
              <a:solidFill>
                <a:schemeClr val="bg1"/>
              </a:solidFill>
            </a:endParaRPr>
          </a:p>
          <a:p>
            <a:pPr marL="0" indent="0">
              <a:lnSpc>
                <a:spcPct val="100000"/>
              </a:lnSpc>
              <a:buNone/>
            </a:pPr>
            <a:r>
              <a:rPr lang="en-AU" sz="2000" b="1" dirty="0" smtClean="0">
                <a:solidFill>
                  <a:srgbClr val="FFFF00"/>
                </a:solidFill>
              </a:rPr>
              <a:t>Ellen’s 6/7s </a:t>
            </a:r>
            <a:r>
              <a:rPr lang="en-AU" sz="2000" b="1" dirty="0" smtClean="0">
                <a:solidFill>
                  <a:schemeClr val="bg1"/>
                </a:solidFill>
              </a:rPr>
              <a:t>– </a:t>
            </a:r>
            <a:r>
              <a:rPr lang="en-AU" sz="2000" dirty="0" smtClean="0">
                <a:solidFill>
                  <a:schemeClr val="bg1"/>
                </a:solidFill>
              </a:rPr>
              <a:t>reviewing morphology and then learning the root ‘</a:t>
            </a:r>
            <a:r>
              <a:rPr lang="en-AU" sz="2000" dirty="0" err="1" smtClean="0">
                <a:solidFill>
                  <a:schemeClr val="bg1"/>
                </a:solidFill>
              </a:rPr>
              <a:t>struct</a:t>
            </a:r>
            <a:r>
              <a:rPr lang="en-AU" sz="2000" dirty="0" smtClean="0">
                <a:solidFill>
                  <a:schemeClr val="bg1"/>
                </a:solidFill>
              </a:rPr>
              <a:t>’ </a:t>
            </a:r>
          </a:p>
          <a:p>
            <a:pPr marL="0" indent="0">
              <a:lnSpc>
                <a:spcPct val="100000"/>
              </a:lnSpc>
              <a:buNone/>
            </a:pPr>
            <a:r>
              <a:rPr lang="en-AU" sz="2000" b="1" dirty="0">
                <a:solidFill>
                  <a:srgbClr val="FFFF00"/>
                </a:solidFill>
              </a:rPr>
              <a:t>Jen’s class </a:t>
            </a:r>
            <a:r>
              <a:rPr lang="en-AU" sz="2000" dirty="0" smtClean="0">
                <a:solidFill>
                  <a:schemeClr val="bg1"/>
                </a:solidFill>
              </a:rPr>
              <a:t>– vocabulary lesson – word ‘beckoning’ – chosen from a class novel</a:t>
            </a:r>
            <a:endParaRPr lang="en-AU" sz="2000" dirty="0">
              <a:solidFill>
                <a:schemeClr val="bg1"/>
              </a:solidFill>
            </a:endParaRPr>
          </a:p>
        </p:txBody>
      </p:sp>
      <p:pic>
        <p:nvPicPr>
          <p:cNvPr id="2" name="Picture 1"/>
          <p:cNvPicPr>
            <a:picLocks noChangeAspect="1"/>
          </p:cNvPicPr>
          <p:nvPr/>
        </p:nvPicPr>
        <p:blipFill rotWithShape="1">
          <a:blip r:embed="rId3"/>
          <a:srcRect r="12703"/>
          <a:stretch/>
        </p:blipFill>
        <p:spPr>
          <a:xfrm>
            <a:off x="10155684" y="457486"/>
            <a:ext cx="1714262" cy="1295400"/>
          </a:xfrm>
          <a:prstGeom prst="rect">
            <a:avLst/>
          </a:prstGeom>
        </p:spPr>
      </p:pic>
      <p:pic>
        <p:nvPicPr>
          <p:cNvPr id="3" name="Picture 2"/>
          <p:cNvPicPr>
            <a:picLocks noChangeAspect="1"/>
          </p:cNvPicPr>
          <p:nvPr/>
        </p:nvPicPr>
        <p:blipFill>
          <a:blip r:embed="rId4"/>
          <a:stretch>
            <a:fillRect/>
          </a:stretch>
        </p:blipFill>
        <p:spPr>
          <a:xfrm>
            <a:off x="8401050" y="457486"/>
            <a:ext cx="1676400" cy="1295114"/>
          </a:xfrm>
          <a:prstGeom prst="rect">
            <a:avLst/>
          </a:prstGeom>
        </p:spPr>
      </p:pic>
      <p:pic>
        <p:nvPicPr>
          <p:cNvPr id="6" name="Picture 5"/>
          <p:cNvPicPr>
            <a:picLocks noChangeAspect="1"/>
          </p:cNvPicPr>
          <p:nvPr/>
        </p:nvPicPr>
        <p:blipFill>
          <a:blip r:embed="rId5"/>
          <a:stretch>
            <a:fillRect/>
          </a:stretch>
        </p:blipFill>
        <p:spPr>
          <a:xfrm>
            <a:off x="6585468" y="457486"/>
            <a:ext cx="1737348" cy="1295114"/>
          </a:xfrm>
          <a:prstGeom prst="rect">
            <a:avLst/>
          </a:prstGeom>
        </p:spPr>
      </p:pic>
      <p:pic>
        <p:nvPicPr>
          <p:cNvPr id="13" name="Picture 12"/>
          <p:cNvPicPr>
            <a:picLocks noChangeAspect="1"/>
          </p:cNvPicPr>
          <p:nvPr/>
        </p:nvPicPr>
        <p:blipFill>
          <a:blip r:embed="rId6"/>
          <a:stretch>
            <a:fillRect/>
          </a:stretch>
        </p:blipFill>
        <p:spPr>
          <a:xfrm>
            <a:off x="5203842" y="457486"/>
            <a:ext cx="1265292" cy="1295114"/>
          </a:xfrm>
          <a:prstGeom prst="rect">
            <a:avLst/>
          </a:prstGeom>
        </p:spPr>
      </p:pic>
      <p:pic>
        <p:nvPicPr>
          <p:cNvPr id="15" name="Picture 14"/>
          <p:cNvPicPr>
            <a:picLocks noChangeAspect="1"/>
          </p:cNvPicPr>
          <p:nvPr/>
        </p:nvPicPr>
        <p:blipFill>
          <a:blip r:embed="rId7"/>
          <a:stretch>
            <a:fillRect/>
          </a:stretch>
        </p:blipFill>
        <p:spPr>
          <a:xfrm>
            <a:off x="1669647" y="457485"/>
            <a:ext cx="1690920" cy="1295115"/>
          </a:xfrm>
          <a:prstGeom prst="rect">
            <a:avLst/>
          </a:prstGeom>
        </p:spPr>
      </p:pic>
      <p:pic>
        <p:nvPicPr>
          <p:cNvPr id="16" name="Picture 15"/>
          <p:cNvPicPr>
            <a:picLocks noChangeAspect="1"/>
          </p:cNvPicPr>
          <p:nvPr/>
        </p:nvPicPr>
        <p:blipFill>
          <a:blip r:embed="rId8"/>
          <a:stretch>
            <a:fillRect/>
          </a:stretch>
        </p:blipFill>
        <p:spPr>
          <a:xfrm>
            <a:off x="3447754" y="457485"/>
            <a:ext cx="1639754" cy="1295115"/>
          </a:xfrm>
          <a:prstGeom prst="rect">
            <a:avLst/>
          </a:prstGeom>
        </p:spPr>
      </p:pic>
      <p:pic>
        <p:nvPicPr>
          <p:cNvPr id="17" name="Picture 16"/>
          <p:cNvPicPr>
            <a:picLocks noChangeAspect="1"/>
          </p:cNvPicPr>
          <p:nvPr/>
        </p:nvPicPr>
        <p:blipFill rotWithShape="1">
          <a:blip r:embed="rId9"/>
          <a:srcRect r="14600"/>
          <a:stretch/>
        </p:blipFill>
        <p:spPr>
          <a:xfrm>
            <a:off x="228601" y="457485"/>
            <a:ext cx="1314449" cy="1300870"/>
          </a:xfrm>
          <a:prstGeom prst="rect">
            <a:avLst/>
          </a:prstGeom>
        </p:spPr>
      </p:pic>
    </p:spTree>
    <p:extLst>
      <p:ext uri="{BB962C8B-B14F-4D97-AF65-F5344CB8AC3E}">
        <p14:creationId xmlns:p14="http://schemas.microsoft.com/office/powerpoint/2010/main" val="410540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500"/>
                                        <p:tgtEl>
                                          <p:spTgt spid="5">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fade">
                                      <p:cBhvr>
                                        <p:cTn id="39" dur="500"/>
                                        <p:tgtEl>
                                          <p:spTgt spid="5">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
                                            <p:txEl>
                                              <p:pRg st="9" end="9"/>
                                            </p:txEl>
                                          </p:spTgt>
                                        </p:tgtEl>
                                        <p:attrNameLst>
                                          <p:attrName>style.visibility</p:attrName>
                                        </p:attrNameLst>
                                      </p:cBhvr>
                                      <p:to>
                                        <p:strVal val="visible"/>
                                      </p:to>
                                    </p:set>
                                    <p:animEffect transition="in" filter="fade">
                                      <p:cBhvr>
                                        <p:cTn id="55" dur="500"/>
                                        <p:tgtEl>
                                          <p:spTgt spid="5">
                                            <p:txEl>
                                              <p:pRg st="9" end="9"/>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1301" y="661172"/>
            <a:ext cx="3601456" cy="1384995"/>
          </a:xfrm>
          <a:prstGeom prst="rect">
            <a:avLst/>
          </a:prstGeom>
          <a:solidFill>
            <a:srgbClr val="000000"/>
          </a:solidFill>
          <a:effectLst>
            <a:outerShdw blurRad="50800" dist="38100" dir="5400000" algn="t" rotWithShape="0">
              <a:prstClr val="black">
                <a:alpha val="40000"/>
              </a:prstClr>
            </a:outerShdw>
          </a:effectLst>
        </p:spPr>
        <p:txBody>
          <a:bodyPr wrap="square" rtlCol="0">
            <a:spAutoFit/>
          </a:bodyPr>
          <a:lstStyle/>
          <a:p>
            <a:pPr algn="ctr"/>
            <a:r>
              <a:rPr lang="en-AU" sz="2400" b="1" dirty="0">
                <a:solidFill>
                  <a:schemeClr val="accent1">
                    <a:lumMod val="60000"/>
                    <a:lumOff val="40000"/>
                  </a:schemeClr>
                </a:solidFill>
              </a:rPr>
              <a:t>Wave 1</a:t>
            </a:r>
          </a:p>
          <a:p>
            <a:pPr algn="ctr"/>
            <a:r>
              <a:rPr lang="en-AU" sz="2000" dirty="0">
                <a:solidFill>
                  <a:schemeClr val="bg1"/>
                </a:solidFill>
              </a:rPr>
              <a:t>All </a:t>
            </a:r>
            <a:r>
              <a:rPr lang="en-AU" sz="2000" dirty="0" smtClean="0">
                <a:solidFill>
                  <a:schemeClr val="bg1"/>
                </a:solidFill>
              </a:rPr>
              <a:t>students</a:t>
            </a:r>
          </a:p>
          <a:p>
            <a:pPr algn="ctr"/>
            <a:r>
              <a:rPr lang="en-AU" sz="2000" dirty="0" smtClean="0">
                <a:solidFill>
                  <a:schemeClr val="bg1"/>
                </a:solidFill>
              </a:rPr>
              <a:t>all classrooms</a:t>
            </a:r>
            <a:endParaRPr lang="en-AU" sz="2000" dirty="0">
              <a:solidFill>
                <a:schemeClr val="bg1"/>
              </a:solidFill>
            </a:endParaRPr>
          </a:p>
          <a:p>
            <a:pPr algn="ctr"/>
            <a:endParaRPr lang="en-AU" sz="2000" dirty="0"/>
          </a:p>
        </p:txBody>
      </p:sp>
      <p:sp>
        <p:nvSpPr>
          <p:cNvPr id="11" name="TextBox 10"/>
          <p:cNvSpPr txBox="1"/>
          <p:nvPr/>
        </p:nvSpPr>
        <p:spPr>
          <a:xfrm>
            <a:off x="7295831" y="657792"/>
            <a:ext cx="3354389" cy="1384995"/>
          </a:xfrm>
          <a:prstGeom prst="rect">
            <a:avLst/>
          </a:prstGeom>
          <a:solidFill>
            <a:srgbClr val="000000"/>
          </a:solidFill>
          <a:effectLst>
            <a:outerShdw blurRad="50800" dist="38100" dir="5400000" algn="t" rotWithShape="0">
              <a:prstClr val="black">
                <a:alpha val="40000"/>
              </a:prstClr>
            </a:outerShdw>
          </a:effectLst>
        </p:spPr>
        <p:txBody>
          <a:bodyPr wrap="square" rtlCol="0">
            <a:spAutoFit/>
          </a:bodyPr>
          <a:lstStyle/>
          <a:p>
            <a:pPr algn="ctr"/>
            <a:r>
              <a:rPr lang="en-AU" sz="2400" b="1" dirty="0">
                <a:solidFill>
                  <a:schemeClr val="accent1">
                    <a:lumMod val="60000"/>
                    <a:lumOff val="40000"/>
                  </a:schemeClr>
                </a:solidFill>
              </a:rPr>
              <a:t>Wave 3 </a:t>
            </a:r>
          </a:p>
          <a:p>
            <a:pPr algn="ctr"/>
            <a:r>
              <a:rPr lang="en-AU" sz="2000" dirty="0">
                <a:solidFill>
                  <a:schemeClr val="bg1"/>
                </a:solidFill>
              </a:rPr>
              <a:t>Intensive Multisensory Intervention</a:t>
            </a:r>
          </a:p>
          <a:p>
            <a:pPr algn="ctr"/>
            <a:endParaRPr lang="en-AU" sz="2000" dirty="0"/>
          </a:p>
        </p:txBody>
      </p:sp>
      <p:sp>
        <p:nvSpPr>
          <p:cNvPr id="13" name="TextBox 12"/>
          <p:cNvSpPr txBox="1"/>
          <p:nvPr/>
        </p:nvSpPr>
        <p:spPr>
          <a:xfrm>
            <a:off x="7321235" y="2115473"/>
            <a:ext cx="1346199" cy="707886"/>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pPr algn="ctr"/>
            <a:r>
              <a:rPr lang="en-AU" sz="2000" b="1" dirty="0"/>
              <a:t>Alphabet work</a:t>
            </a:r>
            <a:endParaRPr lang="en-AU" sz="2000" dirty="0"/>
          </a:p>
        </p:txBody>
      </p:sp>
      <p:sp>
        <p:nvSpPr>
          <p:cNvPr id="14" name="TextBox 13"/>
          <p:cNvSpPr txBox="1"/>
          <p:nvPr/>
        </p:nvSpPr>
        <p:spPr>
          <a:xfrm>
            <a:off x="8660177" y="2136820"/>
            <a:ext cx="1930401" cy="707886"/>
          </a:xfrm>
          <a:prstGeom prst="rect">
            <a:avLst/>
          </a:prstGeom>
          <a:solidFill>
            <a:schemeClr val="bg1">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Phonological Awareness</a:t>
            </a:r>
            <a:endParaRPr lang="en-AU" sz="2000" dirty="0"/>
          </a:p>
        </p:txBody>
      </p:sp>
      <p:sp>
        <p:nvSpPr>
          <p:cNvPr id="16" name="TextBox 15"/>
          <p:cNvSpPr txBox="1"/>
          <p:nvPr/>
        </p:nvSpPr>
        <p:spPr>
          <a:xfrm>
            <a:off x="7803834" y="2981713"/>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Phonics Drills</a:t>
            </a:r>
            <a:endParaRPr lang="en-AU" sz="2000" dirty="0"/>
          </a:p>
          <a:p>
            <a:pPr algn="ctr"/>
            <a:r>
              <a:rPr lang="en-AU" dirty="0"/>
              <a:t>to structure</a:t>
            </a:r>
          </a:p>
        </p:txBody>
      </p:sp>
      <p:sp>
        <p:nvSpPr>
          <p:cNvPr id="23" name="TextBox 22"/>
          <p:cNvSpPr txBox="1"/>
          <p:nvPr/>
        </p:nvSpPr>
        <p:spPr>
          <a:xfrm>
            <a:off x="9770516" y="3810000"/>
            <a:ext cx="1875009" cy="923330"/>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b="1" dirty="0"/>
              <a:t>Grammar, spelling rules, morphology</a:t>
            </a:r>
          </a:p>
        </p:txBody>
      </p:sp>
      <p:sp>
        <p:nvSpPr>
          <p:cNvPr id="17" name="TextBox 16"/>
          <p:cNvSpPr txBox="1"/>
          <p:nvPr/>
        </p:nvSpPr>
        <p:spPr>
          <a:xfrm>
            <a:off x="7803834" y="3733800"/>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Concept Drill</a:t>
            </a:r>
            <a:endParaRPr lang="en-AU" sz="2000" dirty="0"/>
          </a:p>
          <a:p>
            <a:pPr algn="ctr"/>
            <a:r>
              <a:rPr lang="en-AU" dirty="0"/>
              <a:t>to structure</a:t>
            </a:r>
          </a:p>
        </p:txBody>
      </p:sp>
      <p:sp>
        <p:nvSpPr>
          <p:cNvPr id="26" name="TextBox 25"/>
          <p:cNvSpPr txBox="1"/>
          <p:nvPr/>
        </p:nvSpPr>
        <p:spPr>
          <a:xfrm>
            <a:off x="7803834" y="4481156"/>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err="1" smtClean="0"/>
              <a:t>Revison</a:t>
            </a:r>
            <a:r>
              <a:rPr lang="en-AU" sz="2000" b="1" dirty="0" smtClean="0"/>
              <a:t> </a:t>
            </a:r>
            <a:r>
              <a:rPr lang="en-AU" sz="2000" b="1" dirty="0"/>
              <a:t>task</a:t>
            </a:r>
            <a:endParaRPr lang="en-AU" sz="2000" dirty="0"/>
          </a:p>
          <a:p>
            <a:pPr algn="ctr"/>
            <a:r>
              <a:rPr lang="en-AU" dirty="0"/>
              <a:t>to structure</a:t>
            </a:r>
          </a:p>
        </p:txBody>
      </p:sp>
      <p:sp>
        <p:nvSpPr>
          <p:cNvPr id="27" name="TextBox 26"/>
          <p:cNvSpPr txBox="1"/>
          <p:nvPr/>
        </p:nvSpPr>
        <p:spPr>
          <a:xfrm>
            <a:off x="7803834" y="5228512"/>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New Teaching</a:t>
            </a:r>
            <a:endParaRPr lang="en-AU" sz="2000" dirty="0"/>
          </a:p>
          <a:p>
            <a:pPr algn="ctr"/>
            <a:r>
              <a:rPr lang="en-AU" dirty="0"/>
              <a:t>to structure</a:t>
            </a:r>
          </a:p>
        </p:txBody>
      </p:sp>
      <p:sp>
        <p:nvSpPr>
          <p:cNvPr id="28" name="TextBox 27"/>
          <p:cNvSpPr txBox="1"/>
          <p:nvPr/>
        </p:nvSpPr>
        <p:spPr>
          <a:xfrm>
            <a:off x="7803834" y="5975868"/>
            <a:ext cx="191770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Game</a:t>
            </a:r>
            <a:endParaRPr lang="en-AU" sz="2000" dirty="0"/>
          </a:p>
          <a:p>
            <a:pPr algn="ctr"/>
            <a:r>
              <a:rPr lang="en-AU" dirty="0"/>
              <a:t>to structure</a:t>
            </a:r>
          </a:p>
        </p:txBody>
      </p:sp>
      <p:sp>
        <p:nvSpPr>
          <p:cNvPr id="33" name="TextBox 32"/>
          <p:cNvSpPr txBox="1"/>
          <p:nvPr/>
        </p:nvSpPr>
        <p:spPr>
          <a:xfrm>
            <a:off x="1743395" y="2115473"/>
            <a:ext cx="1346199" cy="707886"/>
          </a:xfrm>
          <a:prstGeom prst="rect">
            <a:avLst/>
          </a:prstGeom>
          <a:solidFill>
            <a:srgbClr val="FF0000"/>
          </a:solidFill>
          <a:effectLst>
            <a:outerShdw blurRad="50800" dist="38100" dir="5400000" algn="t" rotWithShape="0">
              <a:prstClr val="black">
                <a:alpha val="40000"/>
              </a:prstClr>
            </a:outerShdw>
          </a:effectLst>
        </p:spPr>
        <p:txBody>
          <a:bodyPr wrap="square" rtlCol="0">
            <a:spAutoFit/>
          </a:bodyPr>
          <a:lstStyle/>
          <a:p>
            <a:pPr algn="ctr"/>
            <a:r>
              <a:rPr lang="en-AU" sz="2000" b="1" dirty="0"/>
              <a:t>Alphabet work</a:t>
            </a:r>
            <a:endParaRPr lang="en-AU" sz="2000" dirty="0"/>
          </a:p>
        </p:txBody>
      </p:sp>
      <p:sp>
        <p:nvSpPr>
          <p:cNvPr id="34" name="TextBox 33"/>
          <p:cNvSpPr txBox="1"/>
          <p:nvPr/>
        </p:nvSpPr>
        <p:spPr>
          <a:xfrm>
            <a:off x="3072357" y="2136820"/>
            <a:ext cx="1930401" cy="707886"/>
          </a:xfrm>
          <a:prstGeom prst="rect">
            <a:avLst/>
          </a:prstGeom>
          <a:solidFill>
            <a:schemeClr val="bg1">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Phonological Awareness</a:t>
            </a:r>
            <a:endParaRPr lang="en-AU" sz="2000" dirty="0"/>
          </a:p>
        </p:txBody>
      </p:sp>
      <p:sp>
        <p:nvSpPr>
          <p:cNvPr id="35" name="TextBox 34"/>
          <p:cNvSpPr txBox="1"/>
          <p:nvPr/>
        </p:nvSpPr>
        <p:spPr>
          <a:xfrm>
            <a:off x="1870393" y="2981713"/>
            <a:ext cx="2263322"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Phonics review</a:t>
            </a:r>
            <a:endParaRPr lang="en-AU" sz="2000" dirty="0"/>
          </a:p>
          <a:p>
            <a:pPr algn="ctr"/>
            <a:r>
              <a:rPr lang="en-AU" dirty="0"/>
              <a:t>to structure</a:t>
            </a:r>
          </a:p>
        </p:txBody>
      </p:sp>
      <p:sp>
        <p:nvSpPr>
          <p:cNvPr id="36" name="TextBox 35"/>
          <p:cNvSpPr txBox="1"/>
          <p:nvPr/>
        </p:nvSpPr>
        <p:spPr>
          <a:xfrm>
            <a:off x="4105430" y="4041993"/>
            <a:ext cx="1741487" cy="923330"/>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dirty="0"/>
              <a:t>Grammar, spelling rules, morphology</a:t>
            </a:r>
          </a:p>
        </p:txBody>
      </p:sp>
      <p:sp>
        <p:nvSpPr>
          <p:cNvPr id="37" name="TextBox 36"/>
          <p:cNvSpPr txBox="1"/>
          <p:nvPr/>
        </p:nvSpPr>
        <p:spPr>
          <a:xfrm>
            <a:off x="1870393" y="3733800"/>
            <a:ext cx="2263322"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Concepts review</a:t>
            </a:r>
            <a:endParaRPr lang="en-AU" sz="2000" dirty="0"/>
          </a:p>
          <a:p>
            <a:pPr algn="ctr"/>
            <a:r>
              <a:rPr lang="en-AU" dirty="0"/>
              <a:t>to structure</a:t>
            </a:r>
          </a:p>
        </p:txBody>
      </p:sp>
      <p:sp>
        <p:nvSpPr>
          <p:cNvPr id="38" name="TextBox 37"/>
          <p:cNvSpPr txBox="1"/>
          <p:nvPr/>
        </p:nvSpPr>
        <p:spPr>
          <a:xfrm>
            <a:off x="1870393" y="4481156"/>
            <a:ext cx="2263322"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Revision</a:t>
            </a:r>
            <a:endParaRPr lang="en-AU" sz="2000" dirty="0"/>
          </a:p>
          <a:p>
            <a:pPr algn="ctr"/>
            <a:r>
              <a:rPr lang="en-AU" dirty="0"/>
              <a:t>to </a:t>
            </a:r>
            <a:r>
              <a:rPr lang="en-AU" dirty="0" err="1" smtClean="0"/>
              <a:t>struture</a:t>
            </a:r>
            <a:endParaRPr lang="en-AU" dirty="0"/>
          </a:p>
        </p:txBody>
      </p:sp>
      <p:sp>
        <p:nvSpPr>
          <p:cNvPr id="39" name="TextBox 38"/>
          <p:cNvSpPr txBox="1"/>
          <p:nvPr/>
        </p:nvSpPr>
        <p:spPr>
          <a:xfrm>
            <a:off x="1870394" y="5228512"/>
            <a:ext cx="2263321" cy="677108"/>
          </a:xfrm>
          <a:prstGeom prst="rect">
            <a:avLst/>
          </a:prstGeom>
          <a:solidFill>
            <a:srgbClr val="FF000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smtClean="0"/>
              <a:t>New Teaching</a:t>
            </a:r>
            <a:endParaRPr lang="en-AU" sz="2000" dirty="0"/>
          </a:p>
          <a:p>
            <a:pPr algn="ctr"/>
            <a:r>
              <a:rPr lang="en-AU" dirty="0"/>
              <a:t>to structure</a:t>
            </a:r>
          </a:p>
        </p:txBody>
      </p:sp>
      <p:sp>
        <p:nvSpPr>
          <p:cNvPr id="40" name="TextBox 39"/>
          <p:cNvSpPr txBox="1"/>
          <p:nvPr/>
        </p:nvSpPr>
        <p:spPr>
          <a:xfrm rot="16200000">
            <a:off x="-342810" y="3845168"/>
            <a:ext cx="3816806" cy="400110"/>
          </a:xfrm>
          <a:prstGeom prst="rect">
            <a:avLst/>
          </a:prstGeom>
          <a:solidFill>
            <a:srgbClr val="00B0F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Explicit Direct Instruction</a:t>
            </a:r>
            <a:endParaRPr lang="en-AU" dirty="0"/>
          </a:p>
        </p:txBody>
      </p:sp>
      <p:sp>
        <p:nvSpPr>
          <p:cNvPr id="41" name="TextBox 40"/>
          <p:cNvSpPr txBox="1"/>
          <p:nvPr/>
        </p:nvSpPr>
        <p:spPr>
          <a:xfrm rot="16200000">
            <a:off x="5351357" y="4382877"/>
            <a:ext cx="4289062" cy="400110"/>
          </a:xfrm>
          <a:prstGeom prst="rect">
            <a:avLst/>
          </a:prstGeom>
          <a:solidFill>
            <a:srgbClr val="00B0F0"/>
          </a:solidFill>
          <a:ln>
            <a:noFill/>
          </a:ln>
          <a:effectLst>
            <a:outerShdw blurRad="63500" sx="102000" sy="102000" algn="ctr" rotWithShape="0">
              <a:prstClr val="black">
                <a:alpha val="40000"/>
              </a:prstClr>
            </a:outerShdw>
          </a:effectLst>
        </p:spPr>
        <p:txBody>
          <a:bodyPr wrap="square" rtlCol="0">
            <a:spAutoFit/>
          </a:bodyPr>
          <a:lstStyle/>
          <a:p>
            <a:pPr algn="ctr"/>
            <a:r>
              <a:rPr lang="en-AU" sz="2000" b="1" dirty="0"/>
              <a:t>Fine grained, diagnostic teaching</a:t>
            </a:r>
            <a:endParaRPr lang="en-AU" dirty="0"/>
          </a:p>
        </p:txBody>
      </p:sp>
      <p:grpSp>
        <p:nvGrpSpPr>
          <p:cNvPr id="3" name="Group 2"/>
          <p:cNvGrpSpPr/>
          <p:nvPr/>
        </p:nvGrpSpPr>
        <p:grpSpPr>
          <a:xfrm>
            <a:off x="4105434" y="3048001"/>
            <a:ext cx="1906748" cy="801052"/>
            <a:chOff x="4532154" y="3048001"/>
            <a:chExt cx="1906748" cy="801052"/>
          </a:xfrm>
        </p:grpSpPr>
        <p:sp>
          <p:nvSpPr>
            <p:cNvPr id="30" name="TextBox 29"/>
            <p:cNvSpPr txBox="1"/>
            <p:nvPr/>
          </p:nvSpPr>
          <p:spPr>
            <a:xfrm>
              <a:off x="4532154" y="3048001"/>
              <a:ext cx="1906748" cy="801052"/>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dirty="0"/>
                <a:t>Grapheme</a:t>
              </a:r>
            </a:p>
            <a:p>
              <a:pPr algn="ctr"/>
              <a:r>
                <a:rPr lang="en-AU" dirty="0"/>
                <a:t>Phoneme</a:t>
              </a:r>
            </a:p>
          </p:txBody>
        </p:sp>
        <p:sp>
          <p:nvSpPr>
            <p:cNvPr id="47" name="Curved Right Arrow 46"/>
            <p:cNvSpPr/>
            <p:nvPr/>
          </p:nvSpPr>
          <p:spPr bwMode="auto">
            <a:xfrm>
              <a:off x="4671617" y="3181283"/>
              <a:ext cx="287321" cy="400693"/>
            </a:xfrm>
            <a:prstGeom prst="curv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sp>
          <p:nvSpPr>
            <p:cNvPr id="49" name="Curved Right Arrow 48"/>
            <p:cNvSpPr/>
            <p:nvPr/>
          </p:nvSpPr>
          <p:spPr bwMode="auto">
            <a:xfrm rot="10800000">
              <a:off x="6005866" y="3155883"/>
              <a:ext cx="287321" cy="400693"/>
            </a:xfrm>
            <a:prstGeom prst="curv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grpSp>
      <p:sp>
        <p:nvSpPr>
          <p:cNvPr id="48" name="TextBox 47"/>
          <p:cNvSpPr txBox="1"/>
          <p:nvPr/>
        </p:nvSpPr>
        <p:spPr>
          <a:xfrm rot="5400000">
            <a:off x="2912844" y="3944901"/>
            <a:ext cx="2323229" cy="369332"/>
          </a:xfrm>
          <a:prstGeom prst="rect">
            <a:avLst/>
          </a:prstGeom>
          <a:solidFill>
            <a:srgbClr val="FF00FF"/>
          </a:solidFill>
          <a:ln>
            <a:noFill/>
          </a:ln>
          <a:effectLst>
            <a:outerShdw blurRad="63500" sx="102000" sy="102000" algn="ctr" rotWithShape="0">
              <a:prstClr val="black">
                <a:alpha val="40000"/>
              </a:prstClr>
            </a:outerShdw>
          </a:effectLst>
        </p:spPr>
        <p:txBody>
          <a:bodyPr wrap="square" rtlCol="0">
            <a:spAutoFit/>
          </a:bodyPr>
          <a:lstStyle/>
          <a:p>
            <a:pPr algn="ctr"/>
            <a:r>
              <a:rPr lang="en-AU" b="1" dirty="0"/>
              <a:t>Activate prior learning</a:t>
            </a:r>
            <a:endParaRPr lang="en-AU" dirty="0"/>
          </a:p>
        </p:txBody>
      </p:sp>
      <p:grpSp>
        <p:nvGrpSpPr>
          <p:cNvPr id="50" name="Group 49"/>
          <p:cNvGrpSpPr/>
          <p:nvPr/>
        </p:nvGrpSpPr>
        <p:grpSpPr>
          <a:xfrm>
            <a:off x="9738777" y="2946525"/>
            <a:ext cx="1906748" cy="801052"/>
            <a:chOff x="4532154" y="3048001"/>
            <a:chExt cx="1906748" cy="801052"/>
          </a:xfrm>
        </p:grpSpPr>
        <p:sp>
          <p:nvSpPr>
            <p:cNvPr id="51" name="TextBox 50"/>
            <p:cNvSpPr txBox="1"/>
            <p:nvPr/>
          </p:nvSpPr>
          <p:spPr>
            <a:xfrm>
              <a:off x="4532154" y="3048001"/>
              <a:ext cx="1906748" cy="801052"/>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AU" dirty="0"/>
                <a:t>Grapheme</a:t>
              </a:r>
            </a:p>
            <a:p>
              <a:pPr algn="ctr"/>
              <a:r>
                <a:rPr lang="en-AU" dirty="0"/>
                <a:t>Phoneme</a:t>
              </a:r>
            </a:p>
          </p:txBody>
        </p:sp>
        <p:sp>
          <p:nvSpPr>
            <p:cNvPr id="52" name="Curved Right Arrow 51"/>
            <p:cNvSpPr/>
            <p:nvPr/>
          </p:nvSpPr>
          <p:spPr bwMode="auto">
            <a:xfrm>
              <a:off x="4671617" y="3181283"/>
              <a:ext cx="287321" cy="400693"/>
            </a:xfrm>
            <a:prstGeom prst="curv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sp>
          <p:nvSpPr>
            <p:cNvPr id="53" name="Curved Right Arrow 52"/>
            <p:cNvSpPr/>
            <p:nvPr/>
          </p:nvSpPr>
          <p:spPr bwMode="auto">
            <a:xfrm rot="10800000">
              <a:off x="6005866" y="3155883"/>
              <a:ext cx="287321" cy="400693"/>
            </a:xfrm>
            <a:prstGeom prst="curv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a:solidFill>
                  <a:schemeClr val="tx2"/>
                </a:solidFill>
                <a:latin typeface="Arial" pitchFamily="34" charset="0"/>
                <a:cs typeface="Times New Roman" pitchFamily="18" charset="0"/>
              </a:endParaRPr>
            </a:p>
          </p:txBody>
        </p:sp>
      </p:grpSp>
      <p:sp>
        <p:nvSpPr>
          <p:cNvPr id="43" name="TextBox 42"/>
          <p:cNvSpPr txBox="1"/>
          <p:nvPr/>
        </p:nvSpPr>
        <p:spPr>
          <a:xfrm rot="5400000">
            <a:off x="8538839" y="3866417"/>
            <a:ext cx="2309470" cy="369332"/>
          </a:xfrm>
          <a:prstGeom prst="rect">
            <a:avLst/>
          </a:prstGeom>
          <a:solidFill>
            <a:srgbClr val="FF00FF"/>
          </a:solidFill>
          <a:ln>
            <a:noFill/>
          </a:ln>
          <a:effectLst>
            <a:outerShdw blurRad="63500" sx="102000" sy="102000" algn="ctr" rotWithShape="0">
              <a:prstClr val="black">
                <a:alpha val="40000"/>
              </a:prstClr>
            </a:outerShdw>
          </a:effectLst>
        </p:spPr>
        <p:txBody>
          <a:bodyPr wrap="square" rtlCol="0">
            <a:spAutoFit/>
          </a:bodyPr>
          <a:lstStyle/>
          <a:p>
            <a:pPr algn="ctr"/>
            <a:r>
              <a:rPr lang="en-AU" b="1" dirty="0"/>
              <a:t>Activate prior learning</a:t>
            </a:r>
            <a:endParaRPr lang="en-AU" dirty="0"/>
          </a:p>
        </p:txBody>
      </p:sp>
      <p:grpSp>
        <p:nvGrpSpPr>
          <p:cNvPr id="46" name="Group 45"/>
          <p:cNvGrpSpPr/>
          <p:nvPr/>
        </p:nvGrpSpPr>
        <p:grpSpPr>
          <a:xfrm>
            <a:off x="3671198" y="360156"/>
            <a:ext cx="2900175" cy="2734103"/>
            <a:chOff x="12620980" y="312501"/>
            <a:chExt cx="6350946" cy="5987273"/>
          </a:xfrm>
        </p:grpSpPr>
        <p:pic>
          <p:nvPicPr>
            <p:cNvPr id="42" name="Picture 2" descr="Image result for super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0980" y="312501"/>
              <a:ext cx="5370708" cy="598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p:cNvSpPr txBox="1"/>
            <p:nvPr/>
          </p:nvSpPr>
          <p:spPr>
            <a:xfrm>
              <a:off x="13223158" y="2228621"/>
              <a:ext cx="5748768" cy="1145773"/>
            </a:xfrm>
            <a:prstGeom prst="rect">
              <a:avLst/>
            </a:prstGeom>
            <a:noFill/>
          </p:spPr>
          <p:txBody>
            <a:bodyPr wrap="square" rtlCol="0">
              <a:spAutoFit/>
            </a:bodyPr>
            <a:lstStyle/>
            <a:p>
              <a:r>
                <a:rPr lang="en-AU" sz="2800" b="1" dirty="0" smtClean="0">
                  <a:solidFill>
                    <a:schemeClr val="bg1"/>
                  </a:solidFill>
                </a:rPr>
                <a:t>MSL</a:t>
              </a:r>
              <a:endParaRPr lang="en-AU" sz="2800" b="1" dirty="0">
                <a:solidFill>
                  <a:schemeClr val="bg1"/>
                </a:solidFill>
              </a:endParaRPr>
            </a:p>
          </p:txBody>
        </p:sp>
      </p:grpSp>
      <p:sp>
        <p:nvSpPr>
          <p:cNvPr id="44" name="TextBox 43"/>
          <p:cNvSpPr txBox="1"/>
          <p:nvPr/>
        </p:nvSpPr>
        <p:spPr>
          <a:xfrm>
            <a:off x="218726" y="5983490"/>
            <a:ext cx="4784031" cy="830997"/>
          </a:xfrm>
          <a:prstGeom prst="rect">
            <a:avLst/>
          </a:prstGeom>
          <a:solidFill>
            <a:schemeClr val="tx1"/>
          </a:solidFill>
        </p:spPr>
        <p:txBody>
          <a:bodyPr wrap="square" rtlCol="0">
            <a:spAutoFit/>
          </a:bodyPr>
          <a:lstStyle/>
          <a:p>
            <a:r>
              <a:rPr lang="en-AU" sz="4800" dirty="0" smtClean="0">
                <a:solidFill>
                  <a:schemeClr val="bg1"/>
                </a:solidFill>
              </a:rPr>
              <a:t>Game to structure </a:t>
            </a:r>
            <a:endParaRPr lang="en-AU" sz="4800" dirty="0">
              <a:solidFill>
                <a:schemeClr val="bg1"/>
              </a:solidFill>
            </a:endParaRPr>
          </a:p>
        </p:txBody>
      </p:sp>
    </p:spTree>
    <p:extLst>
      <p:ext uri="{BB962C8B-B14F-4D97-AF65-F5344CB8AC3E}">
        <p14:creationId xmlns:p14="http://schemas.microsoft.com/office/powerpoint/2010/main" val="375876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4"/>
                                        </p:tgtEl>
                                      </p:cBhvr>
                                    </p:animEffect>
                                    <p:set>
                                      <p:cBhvr>
                                        <p:cTn id="10" dur="1" fill="hold">
                                          <p:stCondLst>
                                            <p:cond delay="499"/>
                                          </p:stCondLst>
                                        </p:cTn>
                                        <p:tgtEl>
                                          <p:spTgt spid="3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5"/>
                                        </p:tgtEl>
                                      </p:cBhvr>
                                    </p:animEffect>
                                    <p:set>
                                      <p:cBhvr>
                                        <p:cTn id="19" dur="1" fill="hold">
                                          <p:stCondLst>
                                            <p:cond delay="499"/>
                                          </p:stCondLst>
                                        </p:cTn>
                                        <p:tgtEl>
                                          <p:spTgt spid="35"/>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50"/>
                                        </p:tgtEl>
                                      </p:cBhvr>
                                    </p:animEffect>
                                    <p:set>
                                      <p:cBhvr>
                                        <p:cTn id="43" dur="1" fill="hold">
                                          <p:stCondLst>
                                            <p:cond delay="499"/>
                                          </p:stCondLst>
                                        </p:cTn>
                                        <p:tgtEl>
                                          <p:spTgt spid="50"/>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39"/>
                                        </p:tgtEl>
                                      </p:cBhvr>
                                    </p:animEffect>
                                    <p:set>
                                      <p:cBhvr>
                                        <p:cTn id="49" dur="1" fill="hold">
                                          <p:stCondLst>
                                            <p:cond delay="499"/>
                                          </p:stCondLst>
                                        </p:cTn>
                                        <p:tgtEl>
                                          <p:spTgt spid="39"/>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23" grpId="0" animBg="1"/>
      <p:bldP spid="17" grpId="0" animBg="1"/>
      <p:bldP spid="26" grpId="0" animBg="1"/>
      <p:bldP spid="27" grpId="0" animBg="1"/>
      <p:bldP spid="33" grpId="0" animBg="1"/>
      <p:bldP spid="34" grpId="0" animBg="1"/>
      <p:bldP spid="35" grpId="0" animBg="1"/>
      <p:bldP spid="36" grpId="0" animBg="1"/>
      <p:bldP spid="37" grpId="0" animBg="1"/>
      <p:bldP spid="38" grpId="0" animBg="1"/>
      <p:bldP spid="3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t>Interviews with Teachers and Leaders</a:t>
            </a:r>
            <a:endParaRPr lang="en-AU" b="1" dirty="0"/>
          </a:p>
        </p:txBody>
      </p:sp>
      <p:sp>
        <p:nvSpPr>
          <p:cNvPr id="4" name="Rectangle 3"/>
          <p:cNvSpPr/>
          <p:nvPr/>
        </p:nvSpPr>
        <p:spPr>
          <a:xfrm>
            <a:off x="895350" y="1690688"/>
            <a:ext cx="8396475" cy="4702826"/>
          </a:xfrm>
          <a:prstGeom prst="rect">
            <a:avLst/>
          </a:prstGeom>
        </p:spPr>
        <p:txBody>
          <a:bodyPr wrap="square">
            <a:spAutoFit/>
          </a:bodyPr>
          <a:lstStyle/>
          <a:p>
            <a:pPr marL="342900" lvl="0" indent="-342900">
              <a:lnSpc>
                <a:spcPct val="107000"/>
              </a:lnSpc>
              <a:spcAft>
                <a:spcPts val="0"/>
              </a:spcAft>
              <a:buFont typeface="+mj-lt"/>
              <a:buAutoNum type="arabicPeriod"/>
            </a:pPr>
            <a:r>
              <a:rPr lang="en-AU" sz="2000" dirty="0">
                <a:latin typeface="Calibri" panose="020F0502020204030204" pitchFamily="34" charset="0"/>
                <a:ea typeface="Calibri" panose="020F0502020204030204" pitchFamily="34" charset="0"/>
                <a:cs typeface="Times New Roman" panose="02020603050405020304" pitchFamily="18" charset="0"/>
              </a:rPr>
              <a:t>How did Dyslexia inform or change the teaching here?</a:t>
            </a:r>
          </a:p>
          <a:p>
            <a:pPr marL="342900" lvl="0" indent="-342900">
              <a:lnSpc>
                <a:spcPct val="107000"/>
              </a:lnSpc>
              <a:spcAft>
                <a:spcPts val="0"/>
              </a:spcAft>
              <a:buFont typeface="+mj-lt"/>
              <a:buAutoNum type="arabicPeriod"/>
            </a:pPr>
            <a:r>
              <a:rPr lang="en-AU" sz="2000" dirty="0">
                <a:latin typeface="Calibri" panose="020F0502020204030204" pitchFamily="34" charset="0"/>
                <a:ea typeface="Calibri" panose="020F0502020204030204" pitchFamily="34" charset="0"/>
                <a:cs typeface="Times New Roman" panose="02020603050405020304" pitchFamily="18" charset="0"/>
              </a:rPr>
              <a:t>How did you go with getting the reading research into the classroom and into teacher knowledge?</a:t>
            </a:r>
          </a:p>
          <a:p>
            <a:pPr marL="342900" lvl="0" indent="-342900">
              <a:lnSpc>
                <a:spcPct val="107000"/>
              </a:lnSpc>
              <a:spcAft>
                <a:spcPts val="0"/>
              </a:spcAft>
              <a:buFont typeface="+mj-lt"/>
              <a:buAutoNum type="arabicPeriod"/>
            </a:pPr>
            <a:r>
              <a:rPr lang="en-AU" sz="2000" dirty="0">
                <a:latin typeface="Calibri" panose="020F0502020204030204" pitchFamily="34" charset="0"/>
                <a:ea typeface="Calibri" panose="020F0502020204030204" pitchFamily="34" charset="0"/>
                <a:cs typeface="Times New Roman" panose="02020603050405020304" pitchFamily="18" charset="0"/>
              </a:rPr>
              <a:t>Talk about your move from levelled, predictable readers to decodable readers</a:t>
            </a:r>
          </a:p>
          <a:p>
            <a:pPr marL="342900" lvl="0" indent="-342900">
              <a:lnSpc>
                <a:spcPct val="107000"/>
              </a:lnSpc>
              <a:spcAft>
                <a:spcPts val="0"/>
              </a:spcAft>
              <a:buFont typeface="+mj-lt"/>
              <a:buAutoNum type="arabicPeriod"/>
            </a:pPr>
            <a:r>
              <a:rPr lang="en-AU" sz="2000" dirty="0">
                <a:latin typeface="Calibri" panose="020F0502020204030204" pitchFamily="34" charset="0"/>
                <a:ea typeface="Calibri" panose="020F0502020204030204" pitchFamily="34" charset="0"/>
                <a:cs typeface="Times New Roman" panose="02020603050405020304" pitchFamily="18" charset="0"/>
              </a:rPr>
              <a:t>What about the kids who didn’t get the evidence-based instruction from the start of school and What has this meant for intervention?</a:t>
            </a:r>
          </a:p>
          <a:p>
            <a:pPr marL="342900" lvl="0" indent="-342900">
              <a:lnSpc>
                <a:spcPct val="107000"/>
              </a:lnSpc>
              <a:spcAft>
                <a:spcPts val="0"/>
              </a:spcAft>
              <a:buFont typeface="+mj-lt"/>
              <a:buAutoNum type="arabicPeriod"/>
            </a:pPr>
            <a:r>
              <a:rPr lang="en-AU" sz="2000" dirty="0">
                <a:latin typeface="Calibri" panose="020F0502020204030204" pitchFamily="34" charset="0"/>
                <a:ea typeface="Calibri" panose="020F0502020204030204" pitchFamily="34" charset="0"/>
                <a:cs typeface="Times New Roman" panose="02020603050405020304" pitchFamily="18" charset="0"/>
              </a:rPr>
              <a:t>How are you affording this?</a:t>
            </a:r>
          </a:p>
          <a:p>
            <a:pPr marL="342900" lvl="0" indent="-342900">
              <a:lnSpc>
                <a:spcPct val="107000"/>
              </a:lnSpc>
              <a:spcAft>
                <a:spcPts val="0"/>
              </a:spcAft>
              <a:buFont typeface="+mj-lt"/>
              <a:buAutoNum type="arabicPeriod"/>
            </a:pPr>
            <a:r>
              <a:rPr lang="en-AU" sz="2000" dirty="0">
                <a:latin typeface="Calibri" panose="020F0502020204030204" pitchFamily="34" charset="0"/>
                <a:ea typeface="Calibri" panose="020F0502020204030204" pitchFamily="34" charset="0"/>
                <a:cs typeface="Times New Roman" panose="02020603050405020304" pitchFamily="18" charset="0"/>
              </a:rPr>
              <a:t>Explicit teaching, drill and repetition…old hat or just what learning requires?</a:t>
            </a:r>
          </a:p>
          <a:p>
            <a:pPr marL="342900" lvl="0" indent="-342900">
              <a:lnSpc>
                <a:spcPct val="107000"/>
              </a:lnSpc>
              <a:spcAft>
                <a:spcPts val="0"/>
              </a:spcAft>
              <a:buFont typeface="+mj-lt"/>
              <a:buAutoNum type="arabicPeriod"/>
            </a:pPr>
            <a:r>
              <a:rPr lang="en-AU" sz="2000" dirty="0">
                <a:latin typeface="Calibri" panose="020F0502020204030204" pitchFamily="34" charset="0"/>
                <a:ea typeface="Calibri" panose="020F0502020204030204" pitchFamily="34" charset="0"/>
                <a:cs typeface="Times New Roman" panose="02020603050405020304" pitchFamily="18" charset="0"/>
              </a:rPr>
              <a:t>What about complex students from complex backgrounds?</a:t>
            </a:r>
          </a:p>
          <a:p>
            <a:pPr marL="342900" lvl="0" indent="-342900">
              <a:lnSpc>
                <a:spcPct val="107000"/>
              </a:lnSpc>
              <a:spcAft>
                <a:spcPts val="0"/>
              </a:spcAft>
              <a:buFont typeface="+mj-lt"/>
              <a:buAutoNum type="arabicPeriod"/>
            </a:pPr>
            <a:r>
              <a:rPr lang="en-AU" sz="2000" dirty="0">
                <a:latin typeface="Calibri" panose="020F0502020204030204" pitchFamily="34" charset="0"/>
                <a:ea typeface="Calibri" panose="020F0502020204030204" pitchFamily="34" charset="0"/>
                <a:cs typeface="Times New Roman" panose="02020603050405020304" pitchFamily="18" charset="0"/>
              </a:rPr>
              <a:t>Schools usually go looking for programs, you went looking for staff professional development – why?</a:t>
            </a:r>
          </a:p>
          <a:p>
            <a:pPr marL="342900" lvl="0" indent="-342900">
              <a:lnSpc>
                <a:spcPct val="107000"/>
              </a:lnSpc>
              <a:spcAft>
                <a:spcPts val="0"/>
              </a:spcAft>
              <a:buFont typeface="+mj-lt"/>
              <a:buAutoNum type="arabicPeriod"/>
            </a:pPr>
            <a:r>
              <a:rPr lang="en-AU" sz="2000" dirty="0">
                <a:latin typeface="Calibri" panose="020F0502020204030204" pitchFamily="34" charset="0"/>
                <a:ea typeface="Calibri" panose="020F0502020204030204" pitchFamily="34" charset="0"/>
                <a:cs typeface="Times New Roman" panose="02020603050405020304" pitchFamily="18" charset="0"/>
              </a:rPr>
              <a:t>How have you (leadership) helped teachers manage the transition?</a:t>
            </a:r>
          </a:p>
          <a:p>
            <a:pPr marL="342900" lvl="0" indent="-342900">
              <a:lnSpc>
                <a:spcPct val="107000"/>
              </a:lnSpc>
              <a:spcAft>
                <a:spcPts val="800"/>
              </a:spcAft>
              <a:buFont typeface="+mj-lt"/>
              <a:buAutoNum type="arabicPeriod"/>
            </a:pPr>
            <a:r>
              <a:rPr lang="en-AU" sz="2000" dirty="0">
                <a:latin typeface="Calibri" panose="020F0502020204030204" pitchFamily="34" charset="0"/>
                <a:ea typeface="Calibri" panose="020F0502020204030204" pitchFamily="34" charset="0"/>
                <a:cs typeface="Times New Roman" panose="02020603050405020304" pitchFamily="18" charset="0"/>
              </a:rPr>
              <a:t>Moving from ideology about reading to teaching based scientific evidence</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0439400" y="180975"/>
            <a:ext cx="1447800" cy="368300"/>
          </a:xfrm>
          <a:prstGeom prst="rect">
            <a:avLst/>
          </a:prstGeom>
        </p:spPr>
        <p:txBody>
          <a:bodyPr wrap="none">
            <a:spAutoFit/>
          </a:bodyPr>
          <a:lstStyle/>
          <a:p>
            <a:r>
              <a:rPr lang="en-AU" dirty="0">
                <a:solidFill>
                  <a:srgbClr val="000000"/>
                </a:solidFill>
                <a:latin typeface="Calibri" panose="020F0502020204030204" pitchFamily="34" charset="0"/>
              </a:rPr>
              <a:t>11:24:35 AM</a:t>
            </a:r>
            <a:r>
              <a:rPr lang="en-AU" dirty="0"/>
              <a:t> </a:t>
            </a:r>
          </a:p>
        </p:txBody>
      </p:sp>
      <p:grpSp>
        <p:nvGrpSpPr>
          <p:cNvPr id="6" name="Group 5"/>
          <p:cNvGrpSpPr/>
          <p:nvPr/>
        </p:nvGrpSpPr>
        <p:grpSpPr>
          <a:xfrm>
            <a:off x="9348975" y="2314575"/>
            <a:ext cx="2637029" cy="2486025"/>
            <a:chOff x="12620980" y="312501"/>
            <a:chExt cx="6350946" cy="5987273"/>
          </a:xfrm>
        </p:grpSpPr>
        <p:pic>
          <p:nvPicPr>
            <p:cNvPr id="7" name="Picture 2" descr="Image result for superm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20980" y="312501"/>
              <a:ext cx="5370708" cy="598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3223158" y="2228621"/>
              <a:ext cx="5748768" cy="1145773"/>
            </a:xfrm>
            <a:prstGeom prst="rect">
              <a:avLst/>
            </a:prstGeom>
            <a:noFill/>
          </p:spPr>
          <p:txBody>
            <a:bodyPr wrap="square" rtlCol="0">
              <a:spAutoFit/>
            </a:bodyPr>
            <a:lstStyle/>
            <a:p>
              <a:r>
                <a:rPr lang="en-AU" sz="2800" b="1" dirty="0" smtClean="0">
                  <a:solidFill>
                    <a:schemeClr val="bg1"/>
                  </a:solidFill>
                </a:rPr>
                <a:t>MSL</a:t>
              </a:r>
              <a:endParaRPr lang="en-AU" sz="2800" b="1" dirty="0">
                <a:solidFill>
                  <a:schemeClr val="bg1"/>
                </a:solidFill>
              </a:endParaRPr>
            </a:p>
          </p:txBody>
        </p:sp>
      </p:grpSp>
    </p:spTree>
    <p:extLst>
      <p:ext uri="{BB962C8B-B14F-4D97-AF65-F5344CB8AC3E}">
        <p14:creationId xmlns:p14="http://schemas.microsoft.com/office/powerpoint/2010/main" val="21683185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Video File: 6.Interviews</a:t>
            </a:r>
            <a:endParaRPr lang="en-AU" dirty="0"/>
          </a:p>
        </p:txBody>
      </p:sp>
      <p:sp>
        <p:nvSpPr>
          <p:cNvPr id="3" name="Content Placeholder 2"/>
          <p:cNvSpPr>
            <a:spLocks noGrp="1"/>
          </p:cNvSpPr>
          <p:nvPr>
            <p:ph idx="1"/>
          </p:nvPr>
        </p:nvSpPr>
        <p:spPr/>
        <p:txBody>
          <a:bodyPr/>
          <a:lstStyle/>
          <a:p>
            <a:pPr marL="0" indent="0">
              <a:buNone/>
            </a:pPr>
            <a:r>
              <a:rPr lang="en-AU" dirty="0" smtClean="0"/>
              <a:t>27.05</a:t>
            </a:r>
            <a:endParaRPr lang="en-AU" dirty="0"/>
          </a:p>
        </p:txBody>
      </p:sp>
    </p:spTree>
    <p:extLst>
      <p:ext uri="{BB962C8B-B14F-4D97-AF65-F5344CB8AC3E}">
        <p14:creationId xmlns:p14="http://schemas.microsoft.com/office/powerpoint/2010/main" val="94984953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694" y="2469970"/>
            <a:ext cx="10515600" cy="1756973"/>
          </a:xfrm>
        </p:spPr>
        <p:txBody>
          <a:bodyPr>
            <a:normAutofit fontScale="90000"/>
          </a:bodyPr>
          <a:lstStyle/>
          <a:p>
            <a:pPr algn="ctr"/>
            <a:r>
              <a:rPr lang="en-AU" sz="6000" b="1" dirty="0" smtClean="0"/>
              <a:t>Q&amp;AA</a:t>
            </a:r>
            <a:r>
              <a:rPr lang="en-AU" sz="6000" dirty="0" smtClean="0"/>
              <a:t/>
            </a:r>
            <a:br>
              <a:rPr lang="en-AU" sz="6000" dirty="0" smtClean="0"/>
            </a:br>
            <a:r>
              <a:rPr lang="en-AU" dirty="0" smtClean="0"/>
              <a:t/>
            </a:r>
            <a:br>
              <a:rPr lang="en-AU" dirty="0" smtClean="0"/>
            </a:br>
            <a:r>
              <a:rPr lang="en-AU" sz="4000" dirty="0" smtClean="0"/>
              <a:t>*AA = Attempted answer</a:t>
            </a:r>
            <a:br>
              <a:rPr lang="en-AU" sz="4000" dirty="0" smtClean="0"/>
            </a:br>
            <a:endParaRPr lang="en-AU" sz="4000" dirty="0"/>
          </a:p>
        </p:txBody>
      </p:sp>
    </p:spTree>
    <p:extLst>
      <p:ext uri="{BB962C8B-B14F-4D97-AF65-F5344CB8AC3E}">
        <p14:creationId xmlns:p14="http://schemas.microsoft.com/office/powerpoint/2010/main" val="236192306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2438400"/>
            <a:ext cx="12198486" cy="5029200"/>
          </a:xfrm>
          <a:prstGeom prst="rect">
            <a:avLst/>
          </a:prstGeom>
          <a:effectLst/>
        </p:spPr>
      </p:pic>
      <p:pic>
        <p:nvPicPr>
          <p:cNvPr id="4100" name="Picture 4" descr="Facebook - Apps on Google Pl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525" y="1476488"/>
            <a:ext cx="701675" cy="7016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witter - Apps on Google Pl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525" y="2315879"/>
            <a:ext cx="692943" cy="6929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76350" y="1589170"/>
            <a:ext cx="4514850" cy="461665"/>
          </a:xfrm>
          <a:prstGeom prst="rect">
            <a:avLst/>
          </a:prstGeom>
          <a:noFill/>
        </p:spPr>
        <p:txBody>
          <a:bodyPr wrap="square" rtlCol="0">
            <a:spAutoFit/>
          </a:bodyPr>
          <a:lstStyle/>
          <a:p>
            <a:r>
              <a:rPr lang="en-AU" sz="2400" dirty="0" smtClean="0"/>
              <a:t>Hansberry Educational Consulting</a:t>
            </a:r>
            <a:endParaRPr lang="en-AU" sz="2400" dirty="0"/>
          </a:p>
        </p:txBody>
      </p:sp>
      <p:sp>
        <p:nvSpPr>
          <p:cNvPr id="13" name="TextBox 12"/>
          <p:cNvSpPr txBox="1"/>
          <p:nvPr/>
        </p:nvSpPr>
        <p:spPr>
          <a:xfrm>
            <a:off x="1276350" y="2422905"/>
            <a:ext cx="4514850" cy="461665"/>
          </a:xfrm>
          <a:prstGeom prst="rect">
            <a:avLst/>
          </a:prstGeom>
          <a:noFill/>
        </p:spPr>
        <p:txBody>
          <a:bodyPr wrap="square" rtlCol="0">
            <a:spAutoFit/>
          </a:bodyPr>
          <a:lstStyle/>
          <a:p>
            <a:r>
              <a:rPr lang="en-AU" sz="2400" dirty="0" smtClean="0"/>
              <a:t>@</a:t>
            </a:r>
            <a:r>
              <a:rPr lang="en-AU" sz="2400" dirty="0" err="1" smtClean="0"/>
              <a:t>BillHansberry</a:t>
            </a:r>
            <a:r>
              <a:rPr lang="en-AU" sz="2400" dirty="0" smtClean="0"/>
              <a:t> </a:t>
            </a:r>
            <a:endParaRPr lang="en-AU" sz="2400" dirty="0"/>
          </a:p>
        </p:txBody>
      </p:sp>
      <p:pic>
        <p:nvPicPr>
          <p:cNvPr id="14" name="Picture 13"/>
          <p:cNvPicPr>
            <a:picLocks noChangeAspect="1"/>
          </p:cNvPicPr>
          <p:nvPr/>
        </p:nvPicPr>
        <p:blipFill>
          <a:blip r:embed="rId5"/>
          <a:stretch>
            <a:fillRect/>
          </a:stretch>
        </p:blipFill>
        <p:spPr>
          <a:xfrm>
            <a:off x="7481248" y="233836"/>
            <a:ext cx="4329752" cy="1237072"/>
          </a:xfrm>
          <a:prstGeom prst="rect">
            <a:avLst/>
          </a:prstGeom>
          <a:effectLst/>
        </p:spPr>
      </p:pic>
      <p:pic>
        <p:nvPicPr>
          <p:cNvPr id="11" name="Picture 10"/>
          <p:cNvPicPr>
            <a:picLocks noChangeAspect="1"/>
          </p:cNvPicPr>
          <p:nvPr/>
        </p:nvPicPr>
        <p:blipFill rotWithShape="1">
          <a:blip r:embed="rId6"/>
          <a:srcRect t="-1" b="51588"/>
          <a:stretch/>
        </p:blipFill>
        <p:spPr>
          <a:xfrm>
            <a:off x="7481249" y="1619602"/>
            <a:ext cx="4329752" cy="1089809"/>
          </a:xfrm>
          <a:prstGeom prst="rect">
            <a:avLst/>
          </a:prstGeom>
        </p:spPr>
      </p:pic>
      <p:pic>
        <p:nvPicPr>
          <p:cNvPr id="9" name="Picture 8">
            <a:extLst>
              <a:ext uri="{FF2B5EF4-FFF2-40B4-BE49-F238E27FC236}">
                <a16:creationId xmlns:a16="http://schemas.microsoft.com/office/drawing/2014/main" id="{1D74FFA9-27D3-44CF-A2F2-3BA5D91D8C8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9106"/>
          <a:stretch/>
        </p:blipFill>
        <p:spPr>
          <a:xfrm>
            <a:off x="8729932" y="2939730"/>
            <a:ext cx="3288102" cy="1176957"/>
          </a:xfrm>
          <a:prstGeom prst="rect">
            <a:avLst/>
          </a:prstGeom>
        </p:spPr>
      </p:pic>
      <p:sp>
        <p:nvSpPr>
          <p:cNvPr id="2" name="TextBox 1"/>
          <p:cNvSpPr txBox="1"/>
          <p:nvPr/>
        </p:nvSpPr>
        <p:spPr>
          <a:xfrm>
            <a:off x="517524" y="489787"/>
            <a:ext cx="6469872" cy="707886"/>
          </a:xfrm>
          <a:prstGeom prst="rect">
            <a:avLst/>
          </a:prstGeom>
          <a:noFill/>
        </p:spPr>
        <p:txBody>
          <a:bodyPr wrap="square" rtlCol="0">
            <a:spAutoFit/>
          </a:bodyPr>
          <a:lstStyle/>
          <a:p>
            <a:r>
              <a:rPr lang="en-AU" sz="4000" dirty="0" smtClean="0">
                <a:solidFill>
                  <a:srgbClr val="FF0000"/>
                </a:solidFill>
              </a:rPr>
              <a:t>www.hansberryec.com.au</a:t>
            </a:r>
            <a:endParaRPr lang="en-AU" sz="4000" dirty="0">
              <a:solidFill>
                <a:srgbClr val="FF0000"/>
              </a:solidFill>
            </a:endParaRPr>
          </a:p>
        </p:txBody>
      </p:sp>
    </p:spTree>
    <p:extLst>
      <p:ext uri="{BB962C8B-B14F-4D97-AF65-F5344CB8AC3E}">
        <p14:creationId xmlns:p14="http://schemas.microsoft.com/office/powerpoint/2010/main" val="334017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6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unchboxbag, alphabetspellinggame, digitalcraft, Wallpaper"/>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3817"/>
                    </a14:imgEffect>
                    <a14:imgEffect>
                      <a14:saturation sat="317000"/>
                    </a14:imgEffect>
                  </a14:imgLayer>
                </a14:imgProps>
              </a:ext>
              <a:ext uri="{28A0092B-C50C-407E-A947-70E740481C1C}">
                <a14:useLocalDpi xmlns:a14="http://schemas.microsoft.com/office/drawing/2010/main" val="0"/>
              </a:ext>
            </a:extLst>
          </a:blip>
          <a:srcRect t="13519" b="30836"/>
          <a:stretch/>
        </p:blipFill>
        <p:spPr bwMode="auto">
          <a:xfrm>
            <a:off x="-59067" y="-114300"/>
            <a:ext cx="12256156" cy="6972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 close up portrait of a black maned kalahari lion licking his lips while while he stares at the photographer on the reds sand of the kalahari desert in the Kgalagadi Transfrontier Park, South Africa."/>
          <p:cNvPicPr>
            <a:picLocks noChangeAspect="1" noChangeArrowheads="1"/>
          </p:cNvPicPr>
          <p:nvPr/>
        </p:nvPicPr>
        <p:blipFill rotWithShape="1">
          <a:blip r:embed="rId5">
            <a:extLst>
              <a:ext uri="{28A0092B-C50C-407E-A947-70E740481C1C}">
                <a14:useLocalDpi xmlns:a14="http://schemas.microsoft.com/office/drawing/2010/main" val="0"/>
              </a:ext>
            </a:extLst>
          </a:blip>
          <a:srcRect b="13571"/>
          <a:stretch/>
        </p:blipFill>
        <p:spPr bwMode="auto">
          <a:xfrm>
            <a:off x="5849424" y="3203930"/>
            <a:ext cx="2457450" cy="343758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8984735" y="2236674"/>
            <a:ext cx="3005982" cy="2490602"/>
            <a:chOff x="123825" y="223956"/>
            <a:chExt cx="4324350" cy="2686050"/>
          </a:xfrm>
        </p:grpSpPr>
        <p:sp>
          <p:nvSpPr>
            <p:cNvPr id="10" name="Oval Callout 9"/>
            <p:cNvSpPr/>
            <p:nvPr/>
          </p:nvSpPr>
          <p:spPr>
            <a:xfrm>
              <a:off x="123825" y="223956"/>
              <a:ext cx="4324350" cy="2686050"/>
            </a:xfrm>
            <a:prstGeom prst="wedgeEllipseCallout">
              <a:avLst>
                <a:gd name="adj1" fmla="val -78542"/>
                <a:gd name="adj2" fmla="val 703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p:cNvSpPr txBox="1"/>
            <p:nvPr/>
          </p:nvSpPr>
          <p:spPr>
            <a:xfrm>
              <a:off x="1241718" y="1135392"/>
              <a:ext cx="3003623" cy="763437"/>
            </a:xfrm>
            <a:prstGeom prst="rect">
              <a:avLst/>
            </a:prstGeom>
            <a:noFill/>
          </p:spPr>
          <p:txBody>
            <a:bodyPr wrap="square" rtlCol="0">
              <a:spAutoFit/>
            </a:bodyPr>
            <a:lstStyle/>
            <a:p>
              <a:r>
                <a:rPr lang="en-AU" sz="4000" dirty="0" smtClean="0"/>
                <a:t>Fangs!</a:t>
              </a:r>
              <a:endParaRPr lang="en-AU" sz="4000" dirty="0"/>
            </a:p>
          </p:txBody>
        </p:sp>
      </p:grpSp>
      <p:sp>
        <p:nvSpPr>
          <p:cNvPr id="2" name="TextBox 1"/>
          <p:cNvSpPr txBox="1"/>
          <p:nvPr/>
        </p:nvSpPr>
        <p:spPr>
          <a:xfrm>
            <a:off x="254803" y="572440"/>
            <a:ext cx="5436018" cy="563231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342900" indent="-342900">
              <a:buFont typeface="Arial" panose="020B0604020202020204" pitchFamily="34" charset="0"/>
              <a:buChar char="•"/>
              <a:tabLst>
                <a:tab pos="536575" algn="l"/>
              </a:tabLst>
            </a:pPr>
            <a:r>
              <a:rPr lang="en-AU" sz="2400" dirty="0" smtClean="0"/>
              <a:t>Lawson Hansberry</a:t>
            </a:r>
          </a:p>
          <a:p>
            <a:pPr marL="342900" indent="-342900">
              <a:buFont typeface="Arial" panose="020B0604020202020204" pitchFamily="34" charset="0"/>
              <a:buChar char="•"/>
              <a:tabLst>
                <a:tab pos="536575" algn="l"/>
              </a:tabLst>
            </a:pPr>
            <a:r>
              <a:rPr lang="en-AU" sz="2400" dirty="0" smtClean="0"/>
              <a:t>My wonderful kids at Fullarton House:</a:t>
            </a:r>
          </a:p>
          <a:p>
            <a:pPr lvl="1">
              <a:tabLst>
                <a:tab pos="536575" algn="l"/>
              </a:tabLst>
            </a:pPr>
            <a:r>
              <a:rPr lang="en-AU" sz="2400" dirty="0" smtClean="0"/>
              <a:t>Archie, Ben, Matt, Jake, Zack, Rachael and Ava</a:t>
            </a:r>
          </a:p>
          <a:p>
            <a:pPr marL="342900" indent="-342900">
              <a:buFont typeface="Arial" panose="020B0604020202020204" pitchFamily="34" charset="0"/>
              <a:buChar char="•"/>
              <a:tabLst>
                <a:tab pos="536575" algn="l"/>
              </a:tabLst>
            </a:pPr>
            <a:r>
              <a:rPr lang="en-AU" sz="2400" dirty="0" smtClean="0"/>
              <a:t>Staff and students at:</a:t>
            </a:r>
          </a:p>
          <a:p>
            <a:pPr marL="800100" lvl="1" indent="-342900">
              <a:buFont typeface="Arial" panose="020B0604020202020204" pitchFamily="34" charset="0"/>
              <a:buChar char="•"/>
              <a:tabLst>
                <a:tab pos="536575" algn="l"/>
              </a:tabLst>
            </a:pPr>
            <a:r>
              <a:rPr lang="en-AU" sz="2400" dirty="0" smtClean="0"/>
              <a:t>Angle Vale Primary School</a:t>
            </a:r>
          </a:p>
          <a:p>
            <a:pPr marL="800100" lvl="1" indent="-342900">
              <a:buFont typeface="Arial" panose="020B0604020202020204" pitchFamily="34" charset="0"/>
              <a:buChar char="•"/>
              <a:tabLst>
                <a:tab pos="536575" algn="l"/>
              </a:tabLst>
            </a:pPr>
            <a:r>
              <a:rPr lang="en-AU" sz="2400" dirty="0" smtClean="0"/>
              <a:t>Salisbury Primary School</a:t>
            </a:r>
          </a:p>
          <a:p>
            <a:pPr>
              <a:tabLst>
                <a:tab pos="536575" algn="l"/>
              </a:tabLst>
            </a:pPr>
            <a:endParaRPr lang="en-AU" sz="2400" dirty="0"/>
          </a:p>
          <a:p>
            <a:pPr>
              <a:tabLst>
                <a:tab pos="536575" algn="l"/>
              </a:tabLst>
            </a:pPr>
            <a:r>
              <a:rPr lang="en-AU" sz="2400" dirty="0" smtClean="0"/>
              <a:t>And</a:t>
            </a:r>
          </a:p>
          <a:p>
            <a:pPr>
              <a:tabLst>
                <a:tab pos="536575" algn="l"/>
              </a:tabLst>
            </a:pPr>
            <a:endParaRPr lang="en-AU" sz="2400" dirty="0"/>
          </a:p>
          <a:p>
            <a:pPr>
              <a:tabLst>
                <a:tab pos="536575" algn="l"/>
              </a:tabLst>
            </a:pPr>
            <a:r>
              <a:rPr lang="en-AU" sz="2400" dirty="0" smtClean="0"/>
              <a:t>The other schools who’ve decided that literacy is too important not to uncomfortably re-examine what they teach and how they teach it. </a:t>
            </a:r>
            <a:r>
              <a:rPr lang="en-AU" sz="2400" b="1" dirty="0" smtClean="0"/>
              <a:t>Literacy for all is a social justice!</a:t>
            </a:r>
            <a:endParaRPr lang="en-AU" sz="2400" b="1" dirty="0"/>
          </a:p>
        </p:txBody>
      </p:sp>
      <p:grpSp>
        <p:nvGrpSpPr>
          <p:cNvPr id="9" name="Group 8"/>
          <p:cNvGrpSpPr/>
          <p:nvPr/>
        </p:nvGrpSpPr>
        <p:grpSpPr>
          <a:xfrm>
            <a:off x="8778363" y="-62002"/>
            <a:ext cx="2637029" cy="2486025"/>
            <a:chOff x="12620980" y="312501"/>
            <a:chExt cx="6350946" cy="5987273"/>
          </a:xfrm>
        </p:grpSpPr>
        <p:pic>
          <p:nvPicPr>
            <p:cNvPr id="12" name="Picture 2" descr="Image result for superm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20980" y="312501"/>
              <a:ext cx="5370708" cy="598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3223158" y="2228621"/>
              <a:ext cx="5748768" cy="1145773"/>
            </a:xfrm>
            <a:prstGeom prst="rect">
              <a:avLst/>
            </a:prstGeom>
            <a:noFill/>
          </p:spPr>
          <p:txBody>
            <a:bodyPr wrap="square" rtlCol="0">
              <a:spAutoFit/>
            </a:bodyPr>
            <a:lstStyle/>
            <a:p>
              <a:r>
                <a:rPr lang="en-AU" sz="2800" b="1" dirty="0" smtClean="0">
                  <a:solidFill>
                    <a:schemeClr val="bg1"/>
                  </a:solidFill>
                </a:rPr>
                <a:t>MSL</a:t>
              </a:r>
              <a:endParaRPr lang="en-AU" sz="2800" b="1" dirty="0">
                <a:solidFill>
                  <a:schemeClr val="bg1"/>
                </a:solidFill>
              </a:endParaRPr>
            </a:p>
          </p:txBody>
        </p:sp>
      </p:grpSp>
    </p:spTree>
    <p:extLst>
      <p:ext uri="{BB962C8B-B14F-4D97-AF65-F5344CB8AC3E}">
        <p14:creationId xmlns:p14="http://schemas.microsoft.com/office/powerpoint/2010/main" val="5618738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FC15B246-3CA4-4A7C-A32E-B7CADA357020}"/>
              </a:ext>
            </a:extLst>
          </p:cNvPr>
          <p:cNvSpPr>
            <a:spLocks noGrp="1" noChangeArrowheads="1"/>
          </p:cNvSpPr>
          <p:nvPr>
            <p:ph type="title"/>
          </p:nvPr>
        </p:nvSpPr>
        <p:spPr>
          <a:xfrm>
            <a:off x="2286001" y="357188"/>
            <a:ext cx="8099425" cy="493712"/>
          </a:xfrm>
        </p:spPr>
        <p:txBody>
          <a:bodyPr>
            <a:normAutofit fontScale="90000"/>
          </a:bodyPr>
          <a:lstStyle/>
          <a:p>
            <a:pPr>
              <a:defRPr/>
            </a:pPr>
            <a:r>
              <a:rPr lang="en-US" sz="3000" dirty="0"/>
              <a:t/>
            </a:r>
            <a:br>
              <a:rPr lang="en-US" sz="3000" dirty="0"/>
            </a:br>
            <a:r>
              <a:rPr lang="en-US" sz="2800" b="1" dirty="0"/>
              <a:t>The 4 subcomponents of Dyslexia </a:t>
            </a:r>
            <a:r>
              <a:rPr lang="en-US" sz="2800" dirty="0"/>
              <a:t>- </a:t>
            </a:r>
            <a:r>
              <a:rPr lang="en-US" sz="2800" i="1" dirty="0"/>
              <a:t>the </a:t>
            </a:r>
            <a:r>
              <a:rPr lang="en-AU" sz="2800" i="1" dirty="0"/>
              <a:t>core issues</a:t>
            </a:r>
            <a:r>
              <a:rPr lang="en-AU" sz="2800" dirty="0"/>
              <a:t/>
            </a:r>
            <a:br>
              <a:rPr lang="en-AU" sz="2800" dirty="0"/>
            </a:br>
            <a:endParaRPr lang="en-US" sz="2800" dirty="0"/>
          </a:p>
        </p:txBody>
      </p:sp>
      <p:sp>
        <p:nvSpPr>
          <p:cNvPr id="38921" name="_s3081">
            <a:extLst>
              <a:ext uri="{FF2B5EF4-FFF2-40B4-BE49-F238E27FC236}">
                <a16:creationId xmlns:a16="http://schemas.microsoft.com/office/drawing/2014/main" id="{F9BE6A8A-8277-497F-9413-BFC0C8EDF258}"/>
              </a:ext>
            </a:extLst>
          </p:cNvPr>
          <p:cNvSpPr>
            <a:spLocks noChangeArrowheads="1"/>
          </p:cNvSpPr>
          <p:nvPr/>
        </p:nvSpPr>
        <p:spPr bwMode="auto">
          <a:xfrm>
            <a:off x="2286001" y="4962830"/>
            <a:ext cx="1786751" cy="1471804"/>
          </a:xfrm>
          <a:prstGeom prst="roundRect">
            <a:avLst>
              <a:gd name="adj" fmla="val 16667"/>
            </a:avLst>
          </a:prstGeom>
          <a:solidFill>
            <a:srgbClr val="FF505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solidFill>
                  <a:srgbClr val="FFFF00"/>
                </a:solidFill>
                <a:latin typeface="+mj-lt"/>
                <a:cs typeface="Arial" panose="020B0604020202020204" pitchFamily="34" charset="0"/>
              </a:rPr>
              <a:t>Phonological </a:t>
            </a:r>
          </a:p>
          <a:p>
            <a:pPr algn="ctr">
              <a:defRPr/>
            </a:pPr>
            <a:r>
              <a:rPr lang="en-US" sz="2000" b="1" dirty="0">
                <a:solidFill>
                  <a:srgbClr val="FFFF00"/>
                </a:solidFill>
                <a:latin typeface="+mj-lt"/>
                <a:cs typeface="Arial" panose="020B0604020202020204" pitchFamily="34" charset="0"/>
              </a:rPr>
              <a:t>awareness</a:t>
            </a:r>
          </a:p>
        </p:txBody>
      </p:sp>
      <p:sp>
        <p:nvSpPr>
          <p:cNvPr id="38922" name="_s3082">
            <a:extLst>
              <a:ext uri="{FF2B5EF4-FFF2-40B4-BE49-F238E27FC236}">
                <a16:creationId xmlns:a16="http://schemas.microsoft.com/office/drawing/2014/main" id="{AE0AC163-41ED-43D5-9883-BA83A6706A35}"/>
              </a:ext>
            </a:extLst>
          </p:cNvPr>
          <p:cNvSpPr>
            <a:spLocks noChangeArrowheads="1"/>
          </p:cNvSpPr>
          <p:nvPr/>
        </p:nvSpPr>
        <p:spPr bwMode="auto">
          <a:xfrm>
            <a:off x="4331928" y="4962830"/>
            <a:ext cx="1558666" cy="1471804"/>
          </a:xfrm>
          <a:prstGeom prst="roundRect">
            <a:avLst>
              <a:gd name="adj" fmla="val 16667"/>
            </a:avLst>
          </a:prstGeom>
          <a:solidFill>
            <a:srgbClr val="FFFF0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latin typeface="+mj-lt"/>
                <a:cs typeface="Arial" panose="020B0604020202020204" pitchFamily="34" charset="0"/>
              </a:rPr>
              <a:t>Rapid </a:t>
            </a:r>
          </a:p>
          <a:p>
            <a:pPr algn="ctr">
              <a:defRPr/>
            </a:pPr>
            <a:r>
              <a:rPr lang="en-US" sz="2000" b="1" dirty="0">
                <a:latin typeface="+mj-lt"/>
                <a:cs typeface="Arial" panose="020B0604020202020204" pitchFamily="34" charset="0"/>
              </a:rPr>
              <a:t>Automatized</a:t>
            </a:r>
          </a:p>
          <a:p>
            <a:pPr algn="ctr">
              <a:defRPr/>
            </a:pPr>
            <a:r>
              <a:rPr lang="en-US" sz="2000" b="1" dirty="0">
                <a:latin typeface="+mj-lt"/>
                <a:cs typeface="Arial" panose="020B0604020202020204" pitchFamily="34" charset="0"/>
              </a:rPr>
              <a:t>Naming</a:t>
            </a:r>
          </a:p>
          <a:p>
            <a:pPr algn="ctr">
              <a:defRPr/>
            </a:pPr>
            <a:r>
              <a:rPr lang="en-US" sz="2000" b="1" dirty="0">
                <a:latin typeface="+mj-lt"/>
                <a:cs typeface="Arial" panose="020B0604020202020204" pitchFamily="34" charset="0"/>
              </a:rPr>
              <a:t>(RAN)</a:t>
            </a:r>
          </a:p>
        </p:txBody>
      </p:sp>
      <p:sp>
        <p:nvSpPr>
          <p:cNvPr id="38923" name="_s3083">
            <a:extLst>
              <a:ext uri="{FF2B5EF4-FFF2-40B4-BE49-F238E27FC236}">
                <a16:creationId xmlns:a16="http://schemas.microsoft.com/office/drawing/2014/main" id="{8FB457C0-9A03-4EEB-A337-1C59239932C6}"/>
              </a:ext>
            </a:extLst>
          </p:cNvPr>
          <p:cNvSpPr>
            <a:spLocks noChangeArrowheads="1"/>
          </p:cNvSpPr>
          <p:nvPr/>
        </p:nvSpPr>
        <p:spPr bwMode="auto">
          <a:xfrm>
            <a:off x="6149771" y="4962830"/>
            <a:ext cx="1538792" cy="1471804"/>
          </a:xfrm>
          <a:prstGeom prst="roundRect">
            <a:avLst>
              <a:gd name="adj" fmla="val 16667"/>
            </a:avLst>
          </a:prstGeom>
          <a:solidFill>
            <a:srgbClr val="0099FF"/>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AU" sz="1400" dirty="0">
                <a:cs typeface="Arial" panose="020B0604020202020204" pitchFamily="34" charset="0"/>
              </a:rPr>
              <a:t>  </a:t>
            </a:r>
            <a:r>
              <a:rPr lang="en-AU" sz="2000" b="1" dirty="0">
                <a:latin typeface="+mj-lt"/>
                <a:cs typeface="Arial" panose="020B0604020202020204" pitchFamily="34" charset="0"/>
              </a:rPr>
              <a:t>Auditory</a:t>
            </a:r>
            <a:r>
              <a:rPr lang="en-AU" sz="1400" b="1" dirty="0">
                <a:cs typeface="Arial" panose="020B0604020202020204" pitchFamily="34" charset="0"/>
              </a:rPr>
              <a:t> </a:t>
            </a:r>
          </a:p>
          <a:p>
            <a:pPr algn="ctr">
              <a:defRPr/>
            </a:pPr>
            <a:r>
              <a:rPr lang="en-AU" sz="2000" b="1" dirty="0">
                <a:latin typeface="+mj-lt"/>
                <a:cs typeface="Arial" panose="020B0604020202020204" pitchFamily="34" charset="0"/>
              </a:rPr>
              <a:t>working </a:t>
            </a:r>
          </a:p>
          <a:p>
            <a:pPr algn="ctr">
              <a:defRPr/>
            </a:pPr>
            <a:r>
              <a:rPr lang="en-AU" sz="2000" b="1" dirty="0">
                <a:latin typeface="+mj-lt"/>
                <a:cs typeface="Arial" panose="020B0604020202020204" pitchFamily="34" charset="0"/>
              </a:rPr>
              <a:t>Memory</a:t>
            </a:r>
            <a:endParaRPr lang="en-US" sz="2000" b="1" dirty="0">
              <a:latin typeface="+mj-lt"/>
              <a:cs typeface="Arial" panose="020B0604020202020204" pitchFamily="34" charset="0"/>
            </a:endParaRPr>
          </a:p>
        </p:txBody>
      </p:sp>
      <p:sp>
        <p:nvSpPr>
          <p:cNvPr id="38924" name="_s3084">
            <a:extLst>
              <a:ext uri="{FF2B5EF4-FFF2-40B4-BE49-F238E27FC236}">
                <a16:creationId xmlns:a16="http://schemas.microsoft.com/office/drawing/2014/main" id="{478B48BA-3673-4A56-9F80-6D292A4BE367}"/>
              </a:ext>
            </a:extLst>
          </p:cNvPr>
          <p:cNvSpPr>
            <a:spLocks noChangeArrowheads="1"/>
          </p:cNvSpPr>
          <p:nvPr/>
        </p:nvSpPr>
        <p:spPr bwMode="auto">
          <a:xfrm>
            <a:off x="7968128" y="5013094"/>
            <a:ext cx="1556873" cy="1421540"/>
          </a:xfrm>
          <a:prstGeom prst="roundRect">
            <a:avLst>
              <a:gd name="adj" fmla="val 16667"/>
            </a:avLst>
          </a:prstGeom>
          <a:solidFill>
            <a:srgbClr val="00FF0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latin typeface="+mj-lt"/>
                <a:cs typeface="Arial" panose="020B0604020202020204" pitchFamily="34" charset="0"/>
              </a:rPr>
              <a:t>orthographic</a:t>
            </a:r>
          </a:p>
          <a:p>
            <a:pPr algn="ctr">
              <a:defRPr/>
            </a:pPr>
            <a:r>
              <a:rPr lang="en-US" sz="2000" b="1" dirty="0">
                <a:latin typeface="+mj-lt"/>
                <a:cs typeface="Arial" panose="020B0604020202020204" pitchFamily="34" charset="0"/>
              </a:rPr>
              <a:t>processing</a:t>
            </a:r>
          </a:p>
        </p:txBody>
      </p:sp>
      <p:sp>
        <p:nvSpPr>
          <p:cNvPr id="19471" name="Line Callout 2 2"/>
          <p:cNvSpPr>
            <a:spLocks/>
          </p:cNvSpPr>
          <p:nvPr/>
        </p:nvSpPr>
        <p:spPr bwMode="auto">
          <a:xfrm>
            <a:off x="9048750" y="3984626"/>
            <a:ext cx="914400" cy="460375"/>
          </a:xfrm>
          <a:prstGeom prst="borderCallout2">
            <a:avLst>
              <a:gd name="adj1" fmla="val 18750"/>
              <a:gd name="adj2" fmla="val -8333"/>
              <a:gd name="adj3" fmla="val 18750"/>
              <a:gd name="adj4" fmla="val -16667"/>
              <a:gd name="adj5" fmla="val 89338"/>
              <a:gd name="adj6" fmla="val -94944"/>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buFontTx/>
              <a:buNone/>
            </a:pPr>
            <a:endParaRPr lang="en-AU" altLang="en-US" sz="2400">
              <a:solidFill>
                <a:srgbClr val="663300"/>
              </a:solidFill>
            </a:endParaRPr>
          </a:p>
        </p:txBody>
      </p:sp>
      <p:sp>
        <p:nvSpPr>
          <p:cNvPr id="22" name="Line Callout 2 21">
            <a:extLst>
              <a:ext uri="{FF2B5EF4-FFF2-40B4-BE49-F238E27FC236}">
                <a16:creationId xmlns:a16="http://schemas.microsoft.com/office/drawing/2014/main" id="{2E3652DF-835B-43F8-9176-3B5B2608EAC1}"/>
              </a:ext>
            </a:extLst>
          </p:cNvPr>
          <p:cNvSpPr/>
          <p:nvPr/>
        </p:nvSpPr>
        <p:spPr bwMode="auto">
          <a:xfrm rot="21265816">
            <a:off x="1280496" y="1086196"/>
            <a:ext cx="4957889" cy="2246769"/>
          </a:xfrm>
          <a:prstGeom prst="borderCallout2">
            <a:avLst>
              <a:gd name="adj1" fmla="val 14706"/>
              <a:gd name="adj2" fmla="val -2320"/>
              <a:gd name="adj3" fmla="val 30333"/>
              <a:gd name="adj4" fmla="val -13010"/>
              <a:gd name="adj5" fmla="val 159779"/>
              <a:gd name="adj6" fmla="val 3599"/>
            </a:avLst>
          </a:prstGeom>
          <a:solidFill>
            <a:srgbClr val="FF5050"/>
          </a:solidFill>
          <a:ln w="3175" cap="flat" cmpd="sng" algn="ctr">
            <a:solidFill>
              <a:schemeClr val="tx1"/>
            </a:solidFill>
            <a:prstDash val="solid"/>
            <a:round/>
            <a:headEnd type="none" w="med" len="med"/>
            <a:tailEnd type="none" w="med" len="med"/>
          </a:ln>
          <a:effectLst>
            <a:innerShdw blurRad="63500" dist="50800" dir="13500000">
              <a:prstClr val="black">
                <a:alpha val="50000"/>
              </a:prstClr>
            </a:innerShdw>
          </a:effectLst>
          <a:scene3d>
            <a:camera prst="perspectiveContrastingRightFacing"/>
            <a:lightRig rig="threePt" dir="t"/>
          </a:scene3d>
        </p:spPr>
        <p:txBody>
          <a:bodyPr wrap="square">
            <a:spAutoFit/>
          </a:bodyPr>
          <a:lstStyle/>
          <a:p>
            <a:pPr>
              <a:defRPr/>
            </a:pPr>
            <a:r>
              <a:rPr lang="en-AU" sz="2800" b="1" dirty="0" smtClean="0">
                <a:solidFill>
                  <a:srgbClr val="FFFF00"/>
                </a:solidFill>
                <a:latin typeface="+mj-lt"/>
                <a:cs typeface="Arial" panose="020B0604020202020204" pitchFamily="34" charset="0"/>
              </a:rPr>
              <a:t>The ability </a:t>
            </a:r>
            <a:r>
              <a:rPr lang="en-AU" sz="2800" b="1" dirty="0">
                <a:solidFill>
                  <a:srgbClr val="FFFF00"/>
                </a:solidFill>
                <a:latin typeface="+mj-lt"/>
                <a:cs typeface="Arial" panose="020B0604020202020204" pitchFamily="34" charset="0"/>
              </a:rPr>
              <a:t>to break words down into sounds, to hear the sounds and syllables, be able to discriminate these sounds, and to manipulate </a:t>
            </a:r>
            <a:r>
              <a:rPr lang="en-AU" sz="2800" b="1" dirty="0" smtClean="0">
                <a:solidFill>
                  <a:srgbClr val="FFFF00"/>
                </a:solidFill>
                <a:latin typeface="+mj-lt"/>
                <a:cs typeface="Arial" panose="020B0604020202020204" pitchFamily="34" charset="0"/>
              </a:rPr>
              <a:t>them.</a:t>
            </a:r>
            <a:endParaRPr lang="en-AU" sz="2800" b="1" dirty="0">
              <a:solidFill>
                <a:srgbClr val="FFFF00"/>
              </a:solidFill>
              <a:latin typeface="+mj-lt"/>
              <a:cs typeface="Arial" panose="020B0604020202020204" pitchFamily="34" charset="0"/>
            </a:endParaRPr>
          </a:p>
        </p:txBody>
      </p:sp>
      <p:sp>
        <p:nvSpPr>
          <p:cNvPr id="2" name="TextBox 1"/>
          <p:cNvSpPr txBox="1"/>
          <p:nvPr/>
        </p:nvSpPr>
        <p:spPr>
          <a:xfrm>
            <a:off x="7498199" y="1676302"/>
            <a:ext cx="2566612" cy="2308324"/>
          </a:xfrm>
          <a:prstGeom prst="rect">
            <a:avLst/>
          </a:prstGeom>
          <a:noFill/>
        </p:spPr>
        <p:txBody>
          <a:bodyPr wrap="square" rtlCol="0">
            <a:spAutoFit/>
          </a:bodyPr>
          <a:lstStyle/>
          <a:p>
            <a:r>
              <a:rPr lang="en-AU" sz="4800" dirty="0"/>
              <a:t>The</a:t>
            </a:r>
          </a:p>
          <a:p>
            <a:r>
              <a:rPr lang="en-AU" sz="4800" dirty="0"/>
              <a:t>Usual</a:t>
            </a:r>
          </a:p>
          <a:p>
            <a:r>
              <a:rPr lang="en-AU" sz="4800" dirty="0"/>
              <a:t>Suspect</a:t>
            </a:r>
          </a:p>
        </p:txBody>
      </p:sp>
    </p:spTree>
    <p:extLst>
      <p:ext uri="{BB962C8B-B14F-4D97-AF65-F5344CB8AC3E}">
        <p14:creationId xmlns:p14="http://schemas.microsoft.com/office/powerpoint/2010/main" val="782740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2000"/>
                                        <p:tgtEl>
                                          <p:spTgt spid="38914"/>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3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_s3081">
            <a:extLst>
              <a:ext uri="{FF2B5EF4-FFF2-40B4-BE49-F238E27FC236}">
                <a16:creationId xmlns:a16="http://schemas.microsoft.com/office/drawing/2014/main" id="{FDB2EB6E-4D43-4622-A8E4-83DB820D7DE4}"/>
              </a:ext>
            </a:extLst>
          </p:cNvPr>
          <p:cNvSpPr>
            <a:spLocks noChangeArrowheads="1"/>
          </p:cNvSpPr>
          <p:nvPr/>
        </p:nvSpPr>
        <p:spPr bwMode="auto">
          <a:xfrm>
            <a:off x="530941" y="339726"/>
            <a:ext cx="1828800" cy="1295400"/>
          </a:xfrm>
          <a:prstGeom prst="roundRect">
            <a:avLst>
              <a:gd name="adj" fmla="val 16667"/>
            </a:avLst>
          </a:prstGeom>
          <a:solidFill>
            <a:srgbClr val="FF5050"/>
          </a:solidFill>
          <a:ln w="9525">
            <a:solidFill>
              <a:schemeClr val="tx1"/>
            </a:solidFill>
            <a:round/>
            <a:headEnd/>
            <a:tailEnd/>
          </a:ln>
          <a:scene3d>
            <a:camera prst="orthographicFront"/>
            <a:lightRig rig="threePt" dir="t"/>
          </a:scene3d>
          <a:sp3d>
            <a:bevelT/>
          </a:sp3d>
        </p:spPr>
        <p:txBody>
          <a:bodyPr wrap="none" lIns="0" tIns="0" rIns="0" bIns="0" anchor="ctr"/>
          <a:lstStyle/>
          <a:p>
            <a:pPr algn="ctr">
              <a:defRPr/>
            </a:pPr>
            <a:r>
              <a:rPr lang="en-US" sz="2000" b="1" dirty="0">
                <a:solidFill>
                  <a:srgbClr val="FFFF00"/>
                </a:solidFill>
                <a:latin typeface="+mj-lt"/>
                <a:cs typeface="Arial" panose="020B0604020202020204" pitchFamily="34" charset="0"/>
              </a:rPr>
              <a:t>Phonological </a:t>
            </a:r>
          </a:p>
          <a:p>
            <a:pPr algn="ctr">
              <a:defRPr/>
            </a:pPr>
            <a:r>
              <a:rPr lang="en-US" sz="2000" b="1" dirty="0">
                <a:solidFill>
                  <a:srgbClr val="FFFF00"/>
                </a:solidFill>
                <a:latin typeface="+mj-lt"/>
                <a:cs typeface="Arial" panose="020B0604020202020204" pitchFamily="34" charset="0"/>
              </a:rPr>
              <a:t>awareness</a:t>
            </a:r>
          </a:p>
        </p:txBody>
      </p:sp>
      <p:sp>
        <p:nvSpPr>
          <p:cNvPr id="21509" name="Rectangle 9"/>
          <p:cNvSpPr>
            <a:spLocks noChangeArrowheads="1"/>
          </p:cNvSpPr>
          <p:nvPr/>
        </p:nvSpPr>
        <p:spPr bwMode="auto">
          <a:xfrm>
            <a:off x="673181" y="2194560"/>
            <a:ext cx="10854813"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AU" altLang="en-US" sz="2000" dirty="0">
                <a:latin typeface="Arial" panose="020B0604020202020204" pitchFamily="34" charset="0"/>
              </a:rPr>
              <a:t>Ability to mentally break words down into their smallest units of sound (phonemes), to hear these phonemes in isolation (discriminate), chop them off of words (isolate) and to manipulate them (move them around and blend them back together). These skills are a precursor to being able to read and spell with the alphabet.</a:t>
            </a:r>
          </a:p>
          <a:p>
            <a:pPr>
              <a:spcBef>
                <a:spcPct val="0"/>
              </a:spcBef>
              <a:buFontTx/>
              <a:buNone/>
            </a:pPr>
            <a:endParaRPr lang="en-AU" altLang="en-US" sz="2000" dirty="0">
              <a:latin typeface="Arial" panose="020B0604020202020204" pitchFamily="34" charset="0"/>
            </a:endParaRPr>
          </a:p>
          <a:p>
            <a:pPr>
              <a:spcBef>
                <a:spcPct val="0"/>
              </a:spcBef>
              <a:buFontTx/>
              <a:buNone/>
            </a:pPr>
            <a:r>
              <a:rPr lang="en-AU" altLang="en-US" sz="2000" dirty="0">
                <a:solidFill>
                  <a:srgbClr val="7030A0"/>
                </a:solidFill>
                <a:latin typeface="Arial" panose="020B0604020202020204" pitchFamily="34" charset="0"/>
              </a:rPr>
              <a:t>Without specialist intervention, these difficulties hamstring decoding ability and </a:t>
            </a:r>
            <a:r>
              <a:rPr lang="en-AU" altLang="en-US" sz="2000" dirty="0">
                <a:solidFill>
                  <a:srgbClr val="FF0000"/>
                </a:solidFill>
                <a:latin typeface="Arial" panose="020B0604020202020204" pitchFamily="34" charset="0"/>
              </a:rPr>
              <a:t>decoding is the bedrock of fluent reading </a:t>
            </a:r>
            <a:r>
              <a:rPr lang="en-AU" altLang="en-US" sz="2000" dirty="0">
                <a:solidFill>
                  <a:srgbClr val="7030A0"/>
                </a:solidFill>
                <a:latin typeface="Arial" panose="020B0604020202020204" pitchFamily="34" charset="0"/>
              </a:rPr>
              <a:t>– the vast majority do not get specialist evidence-based intervention.</a:t>
            </a:r>
          </a:p>
          <a:p>
            <a:pPr>
              <a:spcBef>
                <a:spcPct val="0"/>
              </a:spcBef>
              <a:buFontTx/>
              <a:buNone/>
            </a:pPr>
            <a:endParaRPr lang="en-AU" altLang="en-US" sz="2000" dirty="0">
              <a:latin typeface="Arial" panose="020B0604020202020204" pitchFamily="34" charset="0"/>
            </a:endParaRPr>
          </a:p>
          <a:p>
            <a:pPr>
              <a:spcBef>
                <a:spcPct val="0"/>
              </a:spcBef>
              <a:buFontTx/>
              <a:buNone/>
            </a:pPr>
            <a:r>
              <a:rPr lang="en-AU" altLang="en-US" sz="2000" dirty="0">
                <a:latin typeface="Arial" panose="020B0604020202020204" pitchFamily="34" charset="0"/>
              </a:rPr>
              <a:t>From here, the </a:t>
            </a:r>
            <a:r>
              <a:rPr lang="en-AU" altLang="en-US" sz="2400" i="1" dirty="0">
                <a:solidFill>
                  <a:srgbClr val="FF0000"/>
                </a:solidFill>
                <a:latin typeface="Arial" panose="020B0604020202020204" pitchFamily="34" charset="0"/>
              </a:rPr>
              <a:t>Matthew Effect </a:t>
            </a:r>
            <a:r>
              <a:rPr lang="en-AU" altLang="en-US" sz="2000" dirty="0">
                <a:latin typeface="Arial" panose="020B0604020202020204" pitchFamily="34" charset="0"/>
              </a:rPr>
              <a:t>kicks in</a:t>
            </a:r>
            <a:r>
              <a:rPr lang="en-AU" altLang="en-US" sz="2000" dirty="0" smtClean="0">
                <a:latin typeface="Arial" panose="020B0604020202020204" pitchFamily="34" charset="0"/>
              </a:rPr>
              <a:t>…</a:t>
            </a:r>
          </a:p>
          <a:p>
            <a:pPr>
              <a:spcBef>
                <a:spcPct val="0"/>
              </a:spcBef>
              <a:buFontTx/>
              <a:buNone/>
            </a:pPr>
            <a:endParaRPr lang="en-AU" altLang="en-US" sz="2000" dirty="0">
              <a:latin typeface="Arial" panose="020B0604020202020204" pitchFamily="34" charset="0"/>
            </a:endParaRPr>
          </a:p>
          <a:p>
            <a:pPr>
              <a:spcBef>
                <a:spcPct val="0"/>
              </a:spcBef>
              <a:buFontTx/>
              <a:buNone/>
            </a:pPr>
            <a:r>
              <a:rPr lang="en-AU" altLang="en-US" sz="4800" dirty="0" smtClean="0">
                <a:latin typeface="Arial" panose="020B0604020202020204" pitchFamily="34" charset="0"/>
              </a:rPr>
              <a:t>Much more on this later….</a:t>
            </a:r>
            <a:endParaRPr lang="en-AU" altLang="en-US" sz="4800" dirty="0">
              <a:latin typeface="Arial" panose="020B0604020202020204" pitchFamily="34" charset="0"/>
            </a:endParaRPr>
          </a:p>
          <a:p>
            <a:pPr>
              <a:spcBef>
                <a:spcPct val="0"/>
              </a:spcBef>
              <a:buFontTx/>
              <a:buNone/>
            </a:pPr>
            <a:endParaRPr lang="en-AU" altLang="en-US" sz="2000" dirty="0">
              <a:solidFill>
                <a:srgbClr val="00B050"/>
              </a:solidFill>
              <a:latin typeface="Arial" panose="020B0604020202020204" pitchFamily="34" charset="0"/>
            </a:endParaRPr>
          </a:p>
        </p:txBody>
      </p:sp>
      <p:sp>
        <p:nvSpPr>
          <p:cNvPr id="21510" name="TextBox 10"/>
          <p:cNvSpPr txBox="1">
            <a:spLocks noChangeArrowheads="1"/>
          </p:cNvSpPr>
          <p:nvPr/>
        </p:nvSpPr>
        <p:spPr bwMode="auto">
          <a:xfrm>
            <a:off x="4017963" y="339726"/>
            <a:ext cx="3581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AU" altLang="en-US" dirty="0">
                <a:latin typeface="Arial" panose="020B0604020202020204" pitchFamily="34" charset="0"/>
              </a:rPr>
              <a:t>The Phonological core deficit</a:t>
            </a:r>
          </a:p>
        </p:txBody>
      </p:sp>
      <p:pic>
        <p:nvPicPr>
          <p:cNvPr id="21511" name="Picture 6" descr="Image result for phonologic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2279" y="339726"/>
            <a:ext cx="2403475"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8018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LGU rescue</Template>
  <TotalTime>1572</TotalTime>
  <Words>6850</Words>
  <Application>Microsoft Office PowerPoint</Application>
  <PresentationFormat>Widescreen</PresentationFormat>
  <Paragraphs>966</Paragraphs>
  <Slides>79</Slides>
  <Notes>45</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79</vt:i4>
      </vt:variant>
    </vt:vector>
  </HeadingPairs>
  <TitlesOfParts>
    <vt:vector size="91" baseType="lpstr">
      <vt:lpstr>MS PGothic</vt:lpstr>
      <vt:lpstr>MS PGothic</vt:lpstr>
      <vt:lpstr>Arial</vt:lpstr>
      <vt:lpstr>Bookman Old Style</vt:lpstr>
      <vt:lpstr>Calibri</vt:lpstr>
      <vt:lpstr>Calibri Light</vt:lpstr>
      <vt:lpstr>Cambria Math</vt:lpstr>
      <vt:lpstr>Dyslexie regular</vt:lpstr>
      <vt:lpstr>Engravers MT</vt:lpstr>
      <vt:lpstr>Stencil</vt:lpstr>
      <vt:lpstr>Times New Roman</vt:lpstr>
      <vt:lpstr>Office Theme</vt:lpstr>
      <vt:lpstr>PowerPoint Presentation</vt:lpstr>
      <vt:lpstr>PowerPoint Presentation</vt:lpstr>
      <vt:lpstr>PowerPoint Presentation</vt:lpstr>
      <vt:lpstr>PowerPoint Presentation</vt:lpstr>
      <vt:lpstr>Let’s start with Dyslexia Fact or Fiction?</vt:lpstr>
      <vt:lpstr>PowerPoint Presentation</vt:lpstr>
      <vt:lpstr> The 4 subcomponents of Dyslexia - the core issues </vt:lpstr>
      <vt:lpstr> The 4 subcomponents of Dyslexia - the core issues </vt:lpstr>
      <vt:lpstr>PowerPoint Presentation</vt:lpstr>
      <vt:lpstr> The 4 subcomponents of Dyslexia - the core issues </vt:lpstr>
      <vt:lpstr>PowerPoint Presentation</vt:lpstr>
      <vt:lpstr>PowerPoint Presentation</vt:lpstr>
      <vt:lpstr> The 4 subcomponents of Dyslexia  the core issues </vt:lpstr>
      <vt:lpstr>PowerPoint Presentation</vt:lpstr>
      <vt:lpstr>PowerPoint Presentation</vt:lpstr>
      <vt:lpstr> The 4 subcomponents of Dyslexia - the core issues </vt:lpstr>
      <vt:lpstr>PowerPoint Presentation</vt:lpstr>
      <vt:lpstr>PowerPoint Presentation</vt:lpstr>
      <vt:lpstr>PowerPoint Presentation</vt:lpstr>
      <vt:lpstr>PowerPoint Presentation</vt:lpstr>
      <vt:lpstr>PowerPoint Presentation</vt:lpstr>
      <vt:lpstr>PowerPoint Presentation</vt:lpstr>
      <vt:lpstr>If a teacher’s core business is literacy then why didn’t I hear about some this in University?</vt:lpstr>
      <vt:lpstr>PowerPoint Presentation</vt:lpstr>
      <vt:lpstr>PowerPoint Presentation</vt:lpstr>
      <vt:lpstr>PowerPoint Presentation</vt:lpstr>
      <vt:lpstr>PowerPoint Presentation</vt:lpstr>
      <vt:lpstr>After seeing teaching informed by the REAL science </vt:lpstr>
      <vt:lpstr>PowerPoint Presentation</vt:lpstr>
      <vt:lpstr>Let’s sort something  out man!</vt:lpstr>
      <vt:lpstr>PowerPoint Presentation</vt:lpstr>
      <vt:lpstr>The Importance of Teaching Letter Names – Dr. Carol Tolman  The knowledge of letter names has been found to be the best predictor of future reading and spelling abilities for children as they enter school even when consideration is given to factors of phonological awareness and intelligence. Because of this research, it is often assumed that adequate focus is given to this important aspect of early literacy development. However, the importance of teaching letter-sound knowledge is sometimes seen as more important than letter-name instruction. Three current articles express why teaching letter naming should remain an important instructional focus. </vt:lpstr>
      <vt:lpstr>ALPHABET ACTIVITIES</vt:lpstr>
      <vt:lpstr>UPPER CASE LETTERS (to begin)</vt:lpstr>
      <vt:lpstr>At Wave 3 the Alphabet activities predictable and relaxing way to start the lesson and should be short in duration</vt:lpstr>
      <vt:lpstr>Video File: 1.Alphabet</vt:lpstr>
      <vt:lpstr>PowerPoint Presentation</vt:lpstr>
      <vt:lpstr>PowerPoint Presentation</vt:lpstr>
      <vt:lpstr>PowerPoint Presentation</vt:lpstr>
      <vt:lpstr>Phonological Awareness  do it in the dark!</vt:lpstr>
      <vt:lpstr>Time for ‘wee’ break</vt:lpstr>
      <vt:lpstr>Advanced PA didn’t matter so much until some jerk invented writing! </vt:lpstr>
      <vt:lpstr>PowerPoint Presentation</vt:lpstr>
      <vt:lpstr>HIERARCHY OF PHONOLOGICAL  AWARENESS SKILLS</vt:lpstr>
      <vt:lpstr>Phonological Awareness </vt:lpstr>
      <vt:lpstr>Let’s watch some phonological awareness work at wave 1,2 and 3.</vt:lpstr>
      <vt:lpstr>Video File: 2.Phon Awareness</vt:lpstr>
      <vt:lpstr>PowerPoint Presentation</vt:lpstr>
      <vt:lpstr>Wave 1 Phonological Awareness Training GUESS: what percentage fewer kids will need intervention if all classes did what you saw Sharon’s receptions do?  </vt:lpstr>
      <vt:lpstr>PowerPoint Presentation</vt:lpstr>
      <vt:lpstr>PowerPoint Presentation</vt:lpstr>
      <vt:lpstr>PowerPoint Presentation</vt:lpstr>
      <vt:lpstr>PowerPoint Presentation</vt:lpstr>
      <vt:lpstr>Why we must care about kids being able to ch/o/p words up</vt:lpstr>
      <vt:lpstr>Phonemic awareness #1 Best Predictor or reading success or failure (behind genetics)</vt:lpstr>
      <vt:lpstr>PowerPoint Presentation</vt:lpstr>
      <vt:lpstr>PowerPoint Presentation</vt:lpstr>
      <vt:lpstr>Video File: 3. GPC Drills  (0:00-06.16)</vt:lpstr>
      <vt:lpstr>Did you keep up with the year 1s?</vt:lpstr>
      <vt:lpstr>PowerPoint Presentation</vt:lpstr>
      <vt:lpstr>Did you keep up with the year 1s?</vt:lpstr>
      <vt:lpstr>PowerPoint Presentation</vt:lpstr>
      <vt:lpstr>Video File: 3.GPC Drills  (06.16 - end)</vt:lpstr>
      <vt:lpstr>Tier 3 Reading Card Drill  Grapheme(s) to Phoneme(s)</vt:lpstr>
      <vt:lpstr>Tier 3 Spelling Card Drill  Phoneme(s) to Grapheme(s)</vt:lpstr>
      <vt:lpstr>PowerPoint Presentation</vt:lpstr>
      <vt:lpstr>Video File: 4.Revision</vt:lpstr>
      <vt:lpstr>PowerPoint Presentation</vt:lpstr>
      <vt:lpstr>PowerPoint Presentation</vt:lpstr>
      <vt:lpstr>Time for ‘wee’ break</vt:lpstr>
      <vt:lpstr>PowerPoint Presentation</vt:lpstr>
      <vt:lpstr>Video File: 5.New Teaching</vt:lpstr>
      <vt:lpstr>PowerPoint Presentation</vt:lpstr>
      <vt:lpstr>PowerPoint Presentation</vt:lpstr>
      <vt:lpstr>Interviews with Teachers and Leaders</vt:lpstr>
      <vt:lpstr>Video File: 6.Interviews</vt:lpstr>
      <vt:lpstr>Q&amp;AA  *AA = Attempted answer </vt:lpstr>
      <vt:lpstr>PowerPoint Presentation</vt:lpstr>
      <vt:lpstr>PowerPoint Presentation</vt:lpstr>
    </vt:vector>
  </TitlesOfParts>
  <Company>Hansberry Educational Consulting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Hansberry</dc:creator>
  <cp:lastModifiedBy>Bill Hansberry</cp:lastModifiedBy>
  <cp:revision>223</cp:revision>
  <dcterms:created xsi:type="dcterms:W3CDTF">2020-09-12T21:55:40Z</dcterms:created>
  <dcterms:modified xsi:type="dcterms:W3CDTF">2020-09-28T10:42:47Z</dcterms:modified>
</cp:coreProperties>
</file>